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sldIdLst>
    <p:sldId id="301" r:id="rId2"/>
    <p:sldId id="304" r:id="rId3"/>
    <p:sldId id="267" r:id="rId4"/>
    <p:sldId id="305" r:id="rId5"/>
    <p:sldId id="308" r:id="rId6"/>
    <p:sldId id="310" r:id="rId7"/>
    <p:sldId id="306" r:id="rId8"/>
    <p:sldId id="307" r:id="rId9"/>
    <p:sldId id="309" r:id="rId10"/>
    <p:sldId id="311" r:id="rId11"/>
    <p:sldId id="312" r:id="rId12"/>
    <p:sldId id="313" r:id="rId13"/>
    <p:sldId id="314" r:id="rId14"/>
    <p:sldId id="315" r:id="rId15"/>
    <p:sldId id="317" r:id="rId16"/>
    <p:sldId id="316" r:id="rId17"/>
    <p:sldId id="297" r:id="rId18"/>
    <p:sldId id="318" r:id="rId19"/>
    <p:sldId id="319" r:id="rId20"/>
    <p:sldId id="320" r:id="rId21"/>
    <p:sldId id="321" r:id="rId22"/>
    <p:sldId id="322" r:id="rId23"/>
    <p:sldId id="323" r:id="rId24"/>
    <p:sldId id="30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F1925B-8473-40CF-AC15-9FC8EDA8C64A}" type="datetimeFigureOut">
              <a:rPr lang="en-GB" smtClean="0"/>
              <a:t>20/02/2021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26C605-345F-4458-B14D-E36DA2F6FA06}" type="slidenum">
              <a:rPr lang="en-GB" smtClean="0"/>
              <a:t>‹#›</a:t>
            </a:fld>
            <a:endParaRPr lang="en-GB"/>
          </a:p>
        </p:txBody>
      </p:sp>
    </p:spTree>
    <p:extLst>
      <p:ext uri="{BB962C8B-B14F-4D97-AF65-F5344CB8AC3E}">
        <p14:creationId xmlns:p14="http://schemas.microsoft.com/office/powerpoint/2010/main" val="53047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C8DA35-2D9F-4A54-A1F7-D5D586932877}"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75460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C8DA35-2D9F-4A54-A1F7-D5D586932877}"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254159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C8DA35-2D9F-4A54-A1F7-D5D586932877}"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215606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C8DA35-2D9F-4A54-A1F7-D5D586932877}"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200627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C8DA35-2D9F-4A54-A1F7-D5D586932877}"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225642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C8DA35-2D9F-4A54-A1F7-D5D586932877}"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65367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C8DA35-2D9F-4A54-A1F7-D5D586932877}" type="datetimeFigureOut">
              <a:rPr lang="en-GB" smtClean="0"/>
              <a:t>20/02/2021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145569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C8DA35-2D9F-4A54-A1F7-D5D586932877}" type="datetimeFigureOut">
              <a:rPr lang="en-GB" smtClean="0"/>
              <a:t>20/02/2021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367870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8DA35-2D9F-4A54-A1F7-D5D586932877}" type="datetimeFigureOut">
              <a:rPr lang="en-GB" smtClean="0"/>
              <a:t>20/02/2021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284880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C8DA35-2D9F-4A54-A1F7-D5D586932877}"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388392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C8DA35-2D9F-4A54-A1F7-D5D586932877}"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178663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DA35-2D9F-4A54-A1F7-D5D586932877}" type="datetimeFigureOut">
              <a:rPr lang="en-GB" smtClean="0"/>
              <a:t>20/02/2021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7B6F8-4ECF-4141-A566-005272B7A634}" type="slidenum">
              <a:rPr lang="en-GB" smtClean="0"/>
              <a:t>‹#›</a:t>
            </a:fld>
            <a:endParaRPr lang="en-GB"/>
          </a:p>
        </p:txBody>
      </p:sp>
    </p:spTree>
    <p:extLst>
      <p:ext uri="{BB962C8B-B14F-4D97-AF65-F5344CB8AC3E}">
        <p14:creationId xmlns:p14="http://schemas.microsoft.com/office/powerpoint/2010/main" val="2005611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png"/><Relationship Id="rId5" Type="http://schemas.microsoft.com/office/2007/relationships/hdphoto" Target="../media/hdphoto16.wdp"/><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hyperlink" Target="https://youtu.be/__2XLiVrFwo"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jpeg"/><Relationship Id="rId5" Type="http://schemas.microsoft.com/office/2007/relationships/hdphoto" Target="../media/hdphoto17.wdp"/><Relationship Id="rId10" Type="http://schemas.openxmlformats.org/officeDocument/2006/relationships/image" Target="../media/image39.png"/><Relationship Id="rId4" Type="http://schemas.openxmlformats.org/officeDocument/2006/relationships/image" Target="../media/image35.jpeg"/><Relationship Id="rId9" Type="http://schemas.openxmlformats.org/officeDocument/2006/relationships/image" Target="../media/image38.jpe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0.jpeg"/><Relationship Id="rId18" Type="http://schemas.openxmlformats.org/officeDocument/2006/relationships/image" Target="../media/image44.jpeg"/><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5.wdp"/><Relationship Id="rId17" Type="http://schemas.openxmlformats.org/officeDocument/2006/relationships/image" Target="../media/image5.png"/><Relationship Id="rId2" Type="http://schemas.openxmlformats.org/officeDocument/2006/relationships/image" Target="../media/image1.png"/><Relationship Id="rId16" Type="http://schemas.openxmlformats.org/officeDocument/2006/relationships/image" Target="../media/image43.jpe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42.png"/><Relationship Id="rId10" Type="http://schemas.microsoft.com/office/2007/relationships/hdphoto" Target="../media/hdphoto4.wdp"/><Relationship Id="rId19" Type="http://schemas.microsoft.com/office/2007/relationships/hdphoto" Target="../media/hdphoto18.wdp"/><Relationship Id="rId4" Type="http://schemas.microsoft.com/office/2007/relationships/hdphoto" Target="../media/hdphoto1.wdp"/><Relationship Id="rId9" Type="http://schemas.openxmlformats.org/officeDocument/2006/relationships/image" Target="../media/image12.jpeg"/><Relationship Id="rId1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7.png"/><Relationship Id="rId5" Type="http://schemas.microsoft.com/office/2007/relationships/hdphoto" Target="../media/hdphoto19.wdp"/><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doctorwhonews.net/2017/02/class-final-ratings.html" TargetMode="Externa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9.png"/><Relationship Id="rId7"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microsoft.com/office/2007/relationships/hdphoto" Target="../media/hdphoto20.wdp"/><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youtu.be/K9hqmuNMxao" TargetMode="External"/><Relationship Id="rId11" Type="http://schemas.microsoft.com/office/2007/relationships/hdphoto" Target="../media/hdphoto21.wdp"/><Relationship Id="rId5" Type="http://schemas.openxmlformats.org/officeDocument/2006/relationships/image" Target="../media/image57.png"/><Relationship Id="rId10" Type="http://schemas.openxmlformats.org/officeDocument/2006/relationships/image" Target="../media/image59.jpeg"/><Relationship Id="rId4" Type="http://schemas.openxmlformats.org/officeDocument/2006/relationships/hyperlink" Target="http://www.bbc.co.uk/programmes/p048h1bz" TargetMode="External"/><Relationship Id="rId9" Type="http://schemas.openxmlformats.org/officeDocument/2006/relationships/hyperlink" Target="https://youtu.be/x3-1a-qWUyQ"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youtu.be/PAycTsDzW-w"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s://www.ofcom.org.uk/tv-radio-and-on-demand/how-to-report-a-complaint/what-does-ofcom-cover"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www.amazon.co.uk/Class-1-DVD-Peter-Capaldi/dp/B01M3RZMUS/ref=sr_1_1?ie=UTF8&amp;qid=1514560607&amp;sr=8-1&amp;keywords=class+dvd"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5.wdp"/><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12.jpeg"/><Relationship Id="rId4" Type="http://schemas.openxmlformats.org/officeDocument/2006/relationships/image" Target="../media/image9.png"/><Relationship Id="rId9" Type="http://schemas.microsoft.com/office/2007/relationships/hdphoto" Target="../media/hdphoto3.wdp"/><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amazon.co.uk/Class-1-DVD-Peter-Capaldi/dp/B01M3RZMUS/ref=sr_1_1?ie=UTF8&amp;qid=1514560607&amp;sr=8-1&amp;keywords=class+dvd"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microsoft.com/office/2007/relationships/hdphoto" Target="../media/hdphoto8.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1.png"/><Relationship Id="rId5" Type="http://schemas.microsoft.com/office/2007/relationships/hdphoto" Target="../media/hdphoto7.wdp"/><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5.png"/><Relationship Id="rId12" Type="http://schemas.microsoft.com/office/2007/relationships/hdphoto" Target="../media/hdphoto13.wdp"/><Relationship Id="rId2" Type="http://schemas.openxmlformats.org/officeDocument/2006/relationships/image" Target="../media/image1.png"/><Relationship Id="rId16" Type="http://schemas.microsoft.com/office/2007/relationships/hdphoto" Target="../media/hdphoto15.wdp"/><Relationship Id="rId1" Type="http://schemas.openxmlformats.org/officeDocument/2006/relationships/slideLayout" Target="../slideLayouts/slideLayout1.xml"/><Relationship Id="rId6" Type="http://schemas.microsoft.com/office/2007/relationships/hdphoto" Target="../media/hdphoto10.wdp"/><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microsoft.com/office/2007/relationships/hdphoto" Target="../media/hdphoto12.wdp"/><Relationship Id="rId4" Type="http://schemas.microsoft.com/office/2007/relationships/hdphoto" Target="../media/hdphoto9.wdp"/><Relationship Id="rId9" Type="http://schemas.openxmlformats.org/officeDocument/2006/relationships/image" Target="../media/image26.png"/><Relationship Id="rId14" Type="http://schemas.microsoft.com/office/2007/relationships/hdphoto" Target="../media/hdphoto1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2080" y="620688"/>
            <a:ext cx="3600400" cy="369332"/>
          </a:xfrm>
          <a:prstGeom prst="rect">
            <a:avLst/>
          </a:prstGeom>
          <a:solidFill>
            <a:schemeClr val="tx1"/>
          </a:solidFill>
        </p:spPr>
        <p:txBody>
          <a:bodyPr wrap="square" rtlCol="0">
            <a:spAutoFit/>
          </a:bodyPr>
          <a:lstStyle/>
          <a:p>
            <a:r>
              <a:rPr lang="en-GB" dirty="0">
                <a:solidFill>
                  <a:schemeClr val="bg1"/>
                </a:solidFill>
              </a:rPr>
              <a:t>Lesson 1: </a:t>
            </a:r>
            <a:r>
              <a:rPr lang="en-GB" b="1" dirty="0">
                <a:solidFill>
                  <a:schemeClr val="bg1"/>
                </a:solidFill>
              </a:rPr>
              <a:t>Introduction</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upload.wikimedia.org/wikipedia/commons/thumb/c/ca/Bell_font_awesome.svg/512px-Bell_font_awesome.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156" y="1623342"/>
            <a:ext cx="668979" cy="6689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43608" y="1412776"/>
            <a:ext cx="7920880" cy="923330"/>
          </a:xfrm>
          <a:prstGeom prst="rect">
            <a:avLst/>
          </a:prstGeom>
          <a:noFill/>
        </p:spPr>
        <p:txBody>
          <a:bodyPr wrap="square" rtlCol="0">
            <a:spAutoFit/>
          </a:bodyPr>
          <a:lstStyle/>
          <a:p>
            <a:r>
              <a:rPr lang="en-GB" b="1" dirty="0"/>
              <a:t>Bell work</a:t>
            </a:r>
          </a:p>
          <a:p>
            <a:r>
              <a:rPr lang="en-GB" dirty="0"/>
              <a:t>Collect your ‘Class’ Personal Learning Checklist and stick in your book – you must revisit this at the end of each lesson and again at the end of the unit.</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619672" y="2492896"/>
            <a:ext cx="6120680" cy="40961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3526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07504" y="1196752"/>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Multi-Strand Narrative</a:t>
            </a:r>
          </a:p>
        </p:txBody>
      </p:sp>
      <p:sp>
        <p:nvSpPr>
          <p:cNvPr id="12" name="TextBox 11"/>
          <p:cNvSpPr txBox="1"/>
          <p:nvPr/>
        </p:nvSpPr>
        <p:spPr>
          <a:xfrm>
            <a:off x="179512" y="1763524"/>
            <a:ext cx="8532948" cy="369332"/>
          </a:xfrm>
          <a:prstGeom prst="rect">
            <a:avLst/>
          </a:prstGeom>
          <a:noFill/>
        </p:spPr>
        <p:txBody>
          <a:bodyPr wrap="square" rtlCol="0">
            <a:spAutoFit/>
          </a:bodyPr>
          <a:lstStyle/>
          <a:p>
            <a:r>
              <a:rPr lang="en-GB" dirty="0"/>
              <a:t>There are a number of narrative strands running through this episode.  They are:</a:t>
            </a:r>
          </a:p>
        </p:txBody>
      </p:sp>
      <p:graphicFrame>
        <p:nvGraphicFramePr>
          <p:cNvPr id="3" name="Table 2"/>
          <p:cNvGraphicFramePr>
            <a:graphicFrameLocks noGrp="1"/>
          </p:cNvGraphicFramePr>
          <p:nvPr>
            <p:extLst>
              <p:ext uri="{D42A27DB-BD31-4B8C-83A1-F6EECF244321}">
                <p14:modId xmlns:p14="http://schemas.microsoft.com/office/powerpoint/2010/main" val="1490945462"/>
              </p:ext>
            </p:extLst>
          </p:nvPr>
        </p:nvGraphicFramePr>
        <p:xfrm>
          <a:off x="191700" y="2204864"/>
          <a:ext cx="8772788" cy="370840"/>
        </p:xfrm>
        <a:graphic>
          <a:graphicData uri="http://schemas.openxmlformats.org/drawingml/2006/table">
            <a:tbl>
              <a:tblPr firstRow="1" bandRow="1">
                <a:tableStyleId>{5C22544A-7EE6-4342-B048-85BDC9FD1C3A}</a:tableStyleId>
              </a:tblPr>
              <a:tblGrid>
                <a:gridCol w="2193197">
                  <a:extLst>
                    <a:ext uri="{9D8B030D-6E8A-4147-A177-3AD203B41FA5}">
                      <a16:colId xmlns:a16="http://schemas.microsoft.com/office/drawing/2014/main" val="20000"/>
                    </a:ext>
                  </a:extLst>
                </a:gridCol>
                <a:gridCol w="2193197">
                  <a:extLst>
                    <a:ext uri="{9D8B030D-6E8A-4147-A177-3AD203B41FA5}">
                      <a16:colId xmlns:a16="http://schemas.microsoft.com/office/drawing/2014/main" val="20001"/>
                    </a:ext>
                  </a:extLst>
                </a:gridCol>
                <a:gridCol w="2193197">
                  <a:extLst>
                    <a:ext uri="{9D8B030D-6E8A-4147-A177-3AD203B41FA5}">
                      <a16:colId xmlns:a16="http://schemas.microsoft.com/office/drawing/2014/main" val="20002"/>
                    </a:ext>
                  </a:extLst>
                </a:gridCol>
                <a:gridCol w="2193197">
                  <a:extLst>
                    <a:ext uri="{9D8B030D-6E8A-4147-A177-3AD203B41FA5}">
                      <a16:colId xmlns:a16="http://schemas.microsoft.com/office/drawing/2014/main" val="20003"/>
                    </a:ext>
                  </a:extLst>
                </a:gridCol>
              </a:tblGrid>
              <a:tr h="370840">
                <a:tc>
                  <a:txBody>
                    <a:bodyPr/>
                    <a:lstStyle/>
                    <a:p>
                      <a:pPr marL="285750" indent="-285750">
                        <a:buFont typeface="Arial" panose="020B0604020202020204" pitchFamily="34" charset="0"/>
                        <a:buChar char="•"/>
                      </a:pPr>
                      <a:r>
                        <a:rPr lang="en-GB" b="0" dirty="0">
                          <a:solidFill>
                            <a:sysClr val="windowText" lastClr="000000"/>
                          </a:solidFill>
                        </a:rPr>
                        <a:t>April’s Story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GB" sz="1800" b="0" dirty="0" err="1">
                          <a:solidFill>
                            <a:schemeClr val="tx1"/>
                          </a:solidFill>
                        </a:rPr>
                        <a:t>Corakinus’s</a:t>
                      </a:r>
                      <a:r>
                        <a:rPr lang="en-GB" sz="1800" b="0" dirty="0">
                          <a:solidFill>
                            <a:schemeClr val="tx1"/>
                          </a:solidFill>
                        </a:rPr>
                        <a:t> story</a:t>
                      </a:r>
                      <a:endParaRPr lang="en-GB"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GB" b="0" dirty="0">
                          <a:solidFill>
                            <a:schemeClr val="tx1"/>
                          </a:solidFill>
                        </a:rPr>
                        <a:t>New Headteacher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GB" b="0" dirty="0">
                          <a:solidFill>
                            <a:schemeClr val="tx1"/>
                          </a:solidFill>
                        </a:rPr>
                        <a:t>Flower invasion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25" name="TextBox 24"/>
          <p:cNvSpPr txBox="1"/>
          <p:nvPr/>
        </p:nvSpPr>
        <p:spPr>
          <a:xfrm>
            <a:off x="179512" y="2555612"/>
            <a:ext cx="8532948" cy="369332"/>
          </a:xfrm>
          <a:prstGeom prst="rect">
            <a:avLst/>
          </a:prstGeom>
          <a:noFill/>
        </p:spPr>
        <p:txBody>
          <a:bodyPr wrap="square" rtlCol="0">
            <a:spAutoFit/>
          </a:bodyPr>
          <a:lstStyle/>
          <a:p>
            <a:r>
              <a:rPr lang="en-GB" dirty="0"/>
              <a:t>Some narratives are central to episode.  Some link to next episodes.</a:t>
            </a:r>
          </a:p>
        </p:txBody>
      </p:sp>
      <p:pic>
        <p:nvPicPr>
          <p:cNvPr id="4098" name="Picture 2" descr="https://bam.files.bbci.co.uk/bam/live/content/zswbnbk/lar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67379" y="2924944"/>
            <a:ext cx="3484541" cy="33910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6381328"/>
            <a:ext cx="5328592" cy="261610"/>
          </a:xfrm>
          <a:prstGeom prst="rect">
            <a:avLst/>
          </a:prstGeom>
          <a:noFill/>
        </p:spPr>
        <p:txBody>
          <a:bodyPr wrap="square" rtlCol="0">
            <a:spAutoFit/>
          </a:bodyPr>
          <a:lstStyle/>
          <a:p>
            <a:r>
              <a:rPr lang="en-GB" sz="1100" dirty="0"/>
              <a:t>https://www.bbc.co.uk/education/guides/zgydhv4/revision/2</a:t>
            </a:r>
          </a:p>
        </p:txBody>
      </p:sp>
      <p:pic>
        <p:nvPicPr>
          <p:cNvPr id="27" name="Picture 2" descr="Write, Writing, Pencil, Paper, Handwriting, Mess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48322" y="2950298"/>
            <a:ext cx="1027480" cy="102605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5220072" y="3140968"/>
            <a:ext cx="3636404" cy="646331"/>
          </a:xfrm>
          <a:prstGeom prst="rect">
            <a:avLst/>
          </a:prstGeom>
        </p:spPr>
        <p:txBody>
          <a:bodyPr wrap="square">
            <a:spAutoFit/>
          </a:bodyPr>
          <a:lstStyle/>
          <a:p>
            <a:r>
              <a:rPr lang="en-GB" dirty="0"/>
              <a:t>In your books, and in your own words:</a:t>
            </a:r>
          </a:p>
        </p:txBody>
      </p:sp>
      <p:sp>
        <p:nvSpPr>
          <p:cNvPr id="33" name="TextBox 32"/>
          <p:cNvSpPr txBox="1"/>
          <p:nvPr/>
        </p:nvSpPr>
        <p:spPr>
          <a:xfrm>
            <a:off x="4029329" y="4158821"/>
            <a:ext cx="4916166" cy="2031325"/>
          </a:xfrm>
          <a:prstGeom prst="rect">
            <a:avLst/>
          </a:prstGeom>
          <a:noFill/>
        </p:spPr>
        <p:txBody>
          <a:bodyPr wrap="square" rtlCol="0">
            <a:spAutoFit/>
          </a:bodyPr>
          <a:lstStyle/>
          <a:p>
            <a:pPr marL="285750" indent="-285750">
              <a:buFont typeface="Arial" panose="020B0604020202020204" pitchFamily="34" charset="0"/>
              <a:buChar char="•"/>
            </a:pPr>
            <a:r>
              <a:rPr lang="en-GB" dirty="0"/>
              <a:t>Which narrative strand is specific and central to the episode?</a:t>
            </a:r>
          </a:p>
          <a:p>
            <a:pPr marL="285750" indent="-285750">
              <a:buFont typeface="Arial" panose="020B0604020202020204" pitchFamily="34" charset="0"/>
              <a:buChar char="•"/>
            </a:pPr>
            <a:r>
              <a:rPr lang="en-GB" dirty="0"/>
              <a:t>Which narrative strand builds from previous and continues?</a:t>
            </a:r>
          </a:p>
          <a:p>
            <a:pPr marL="285750" indent="-285750">
              <a:buFont typeface="Arial" panose="020B0604020202020204" pitchFamily="34" charset="0"/>
              <a:buChar char="•"/>
            </a:pPr>
            <a:r>
              <a:rPr lang="en-GB" dirty="0"/>
              <a:t>Which narrative strand sets up for next episode?</a:t>
            </a:r>
          </a:p>
          <a:p>
            <a:endParaRPr lang="en-GB" dirty="0"/>
          </a:p>
        </p:txBody>
      </p:sp>
      <p:sp>
        <p:nvSpPr>
          <p:cNvPr id="15" name="TextBox 14"/>
          <p:cNvSpPr txBox="1"/>
          <p:nvPr/>
        </p:nvSpPr>
        <p:spPr>
          <a:xfrm>
            <a:off x="4211960" y="620688"/>
            <a:ext cx="4680520" cy="369332"/>
          </a:xfrm>
          <a:prstGeom prst="rect">
            <a:avLst/>
          </a:prstGeom>
          <a:solidFill>
            <a:schemeClr val="tx1"/>
          </a:solidFill>
        </p:spPr>
        <p:txBody>
          <a:bodyPr wrap="square" rtlCol="0">
            <a:spAutoFit/>
          </a:bodyPr>
          <a:lstStyle/>
          <a:p>
            <a:pPr algn="r"/>
            <a:r>
              <a:rPr lang="en-GB" dirty="0">
                <a:solidFill>
                  <a:schemeClr val="bg1"/>
                </a:solidFill>
              </a:rPr>
              <a:t>Lesson 3: </a:t>
            </a:r>
            <a:r>
              <a:rPr lang="en-GB" b="1" dirty="0">
                <a:solidFill>
                  <a:schemeClr val="bg1"/>
                </a:solidFill>
              </a:rPr>
              <a:t>Media Language – Narrative structure</a:t>
            </a:r>
            <a:endParaRPr lang="en-GB" dirty="0">
              <a:solidFill>
                <a:schemeClr val="bg1"/>
              </a:solidFill>
            </a:endParaRPr>
          </a:p>
        </p:txBody>
      </p:sp>
    </p:spTree>
    <p:extLst>
      <p:ext uri="{BB962C8B-B14F-4D97-AF65-F5344CB8AC3E}">
        <p14:creationId xmlns:p14="http://schemas.microsoft.com/office/powerpoint/2010/main" val="377062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84961" y="620688"/>
            <a:ext cx="5407519" cy="369332"/>
          </a:xfrm>
          <a:prstGeom prst="rect">
            <a:avLst/>
          </a:prstGeom>
          <a:solidFill>
            <a:schemeClr val="tx1"/>
          </a:solidFill>
        </p:spPr>
        <p:txBody>
          <a:bodyPr wrap="square" rtlCol="0">
            <a:spAutoFit/>
          </a:bodyPr>
          <a:lstStyle/>
          <a:p>
            <a:pPr algn="ctr"/>
            <a:r>
              <a:rPr lang="en-GB" dirty="0">
                <a:solidFill>
                  <a:schemeClr val="bg1"/>
                </a:solidFill>
              </a:rPr>
              <a:t>Lesson 4: </a:t>
            </a:r>
            <a:r>
              <a:rPr lang="en-GB" b="1" dirty="0">
                <a:solidFill>
                  <a:schemeClr val="bg1"/>
                </a:solidFill>
              </a:rPr>
              <a:t>Media Language – Hybridity / Intertextuality</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07504" y="1196752"/>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Hybridity</a:t>
            </a:r>
          </a:p>
        </p:txBody>
      </p:sp>
      <p:sp>
        <p:nvSpPr>
          <p:cNvPr id="12" name="TextBox 11"/>
          <p:cNvSpPr txBox="1"/>
          <p:nvPr/>
        </p:nvSpPr>
        <p:spPr>
          <a:xfrm>
            <a:off x="143508" y="1763524"/>
            <a:ext cx="8820980" cy="646331"/>
          </a:xfrm>
          <a:prstGeom prst="rect">
            <a:avLst/>
          </a:prstGeom>
          <a:noFill/>
        </p:spPr>
        <p:txBody>
          <a:bodyPr wrap="square" rtlCol="0">
            <a:spAutoFit/>
          </a:bodyPr>
          <a:lstStyle/>
          <a:p>
            <a:r>
              <a:rPr lang="en-GB" b="1" dirty="0"/>
              <a:t>Hybridity: </a:t>
            </a:r>
            <a:r>
              <a:rPr lang="en-GB" dirty="0"/>
              <a:t>Can also be used as a way of describing a media product that is a combination of different genres and styles.</a:t>
            </a:r>
          </a:p>
        </p:txBody>
      </p:sp>
      <p:pic>
        <p:nvPicPr>
          <p:cNvPr id="27"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5589240"/>
            <a:ext cx="720080" cy="71908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79512" y="5085184"/>
            <a:ext cx="8532948" cy="369332"/>
          </a:xfrm>
          <a:prstGeom prst="rect">
            <a:avLst/>
          </a:prstGeom>
        </p:spPr>
        <p:txBody>
          <a:bodyPr wrap="square">
            <a:spAutoFit/>
          </a:bodyPr>
          <a:lstStyle/>
          <a:p>
            <a:r>
              <a:rPr lang="en-GB" dirty="0"/>
              <a:t>In your books, and in your own words:</a:t>
            </a:r>
          </a:p>
        </p:txBody>
      </p:sp>
      <p:sp>
        <p:nvSpPr>
          <p:cNvPr id="33" name="TextBox 32"/>
          <p:cNvSpPr txBox="1"/>
          <p:nvPr/>
        </p:nvSpPr>
        <p:spPr>
          <a:xfrm>
            <a:off x="1259631" y="5517232"/>
            <a:ext cx="7685863" cy="1200329"/>
          </a:xfrm>
          <a:prstGeom prst="rect">
            <a:avLst/>
          </a:prstGeom>
          <a:noFill/>
        </p:spPr>
        <p:txBody>
          <a:bodyPr wrap="square" rtlCol="0">
            <a:spAutoFit/>
          </a:bodyPr>
          <a:lstStyle/>
          <a:p>
            <a:pPr marL="285750" indent="-285750">
              <a:buFont typeface="Arial" panose="020B0604020202020204" pitchFamily="34" charset="0"/>
              <a:buChar char="•"/>
            </a:pPr>
            <a:r>
              <a:rPr lang="en-GB" dirty="0"/>
              <a:t>State what hybridity exists in this episode.</a:t>
            </a:r>
          </a:p>
          <a:p>
            <a:pPr marL="285750" indent="-285750">
              <a:buFont typeface="Arial" panose="020B0604020202020204" pitchFamily="34" charset="0"/>
              <a:buChar char="•"/>
            </a:pPr>
            <a:r>
              <a:rPr lang="en-GB" dirty="0"/>
              <a:t>Why have the writers done this?  i.e. what does this hybrid of genres add to the series?</a:t>
            </a:r>
          </a:p>
          <a:p>
            <a:endParaRPr lang="en-GB" dirty="0"/>
          </a:p>
        </p:txBody>
      </p:sp>
      <p:sp>
        <p:nvSpPr>
          <p:cNvPr id="2" name="TextBox 1"/>
          <p:cNvSpPr txBox="1"/>
          <p:nvPr/>
        </p:nvSpPr>
        <p:spPr>
          <a:xfrm>
            <a:off x="179512" y="2649067"/>
            <a:ext cx="8280920" cy="369332"/>
          </a:xfrm>
          <a:prstGeom prst="rect">
            <a:avLst/>
          </a:prstGeom>
          <a:noFill/>
        </p:spPr>
        <p:txBody>
          <a:bodyPr wrap="square" rtlCol="0">
            <a:spAutoFit/>
          </a:bodyPr>
          <a:lstStyle/>
          <a:p>
            <a:r>
              <a:rPr lang="en-GB" b="1" u="sng" dirty="0"/>
              <a:t>Examples of hybridity?</a:t>
            </a:r>
          </a:p>
        </p:txBody>
      </p:sp>
      <p:pic>
        <p:nvPicPr>
          <p:cNvPr id="1026"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285711" y="3090637"/>
            <a:ext cx="1998223" cy="112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85711" y="4211796"/>
            <a:ext cx="1998223" cy="369332"/>
          </a:xfrm>
          <a:prstGeom prst="rect">
            <a:avLst/>
          </a:prstGeom>
          <a:noFill/>
        </p:spPr>
        <p:txBody>
          <a:bodyPr wrap="square" rtlCol="0">
            <a:spAutoFit/>
          </a:bodyPr>
          <a:lstStyle/>
          <a:p>
            <a:pPr algn="ctr"/>
            <a:r>
              <a:rPr lang="en-GB" dirty="0"/>
              <a:t>Romance?</a:t>
            </a:r>
          </a:p>
        </p:txBody>
      </p:sp>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493399" y="3090637"/>
            <a:ext cx="1983125" cy="112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2478097" y="4194334"/>
            <a:ext cx="1998223" cy="369332"/>
          </a:xfrm>
          <a:prstGeom prst="rect">
            <a:avLst/>
          </a:prstGeom>
          <a:noFill/>
        </p:spPr>
        <p:txBody>
          <a:bodyPr wrap="square" rtlCol="0">
            <a:spAutoFit/>
          </a:bodyPr>
          <a:lstStyle/>
          <a:p>
            <a:pPr algn="ctr"/>
            <a:r>
              <a:rPr lang="en-GB" dirty="0"/>
              <a:t>Drama?</a:t>
            </a:r>
          </a:p>
        </p:txBody>
      </p:sp>
      <p:pic>
        <p:nvPicPr>
          <p:cNvPr id="1028"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644008" y="3101905"/>
            <a:ext cx="2012037" cy="110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4662009" y="4194334"/>
            <a:ext cx="1998223" cy="369332"/>
          </a:xfrm>
          <a:prstGeom prst="rect">
            <a:avLst/>
          </a:prstGeom>
          <a:noFill/>
        </p:spPr>
        <p:txBody>
          <a:bodyPr wrap="square" rtlCol="0">
            <a:spAutoFit/>
          </a:bodyPr>
          <a:lstStyle/>
          <a:p>
            <a:pPr algn="ctr"/>
            <a:r>
              <a:rPr lang="en-GB" dirty="0"/>
              <a:t>Action?</a:t>
            </a:r>
          </a:p>
        </p:txBody>
      </p:sp>
      <p:pic>
        <p:nvPicPr>
          <p:cNvPr id="1029"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6781324" y="3101905"/>
            <a:ext cx="1988937" cy="109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6750241" y="4194334"/>
            <a:ext cx="1998223" cy="369332"/>
          </a:xfrm>
          <a:prstGeom prst="rect">
            <a:avLst/>
          </a:prstGeom>
          <a:noFill/>
        </p:spPr>
        <p:txBody>
          <a:bodyPr wrap="square" rtlCol="0">
            <a:spAutoFit/>
          </a:bodyPr>
          <a:lstStyle/>
          <a:p>
            <a:pPr algn="ctr"/>
            <a:r>
              <a:rPr lang="en-GB" dirty="0"/>
              <a:t>Mystery?</a:t>
            </a:r>
          </a:p>
        </p:txBody>
      </p:sp>
    </p:spTree>
    <p:extLst>
      <p:ext uri="{BB962C8B-B14F-4D97-AF65-F5344CB8AC3E}">
        <p14:creationId xmlns:p14="http://schemas.microsoft.com/office/powerpoint/2010/main" val="106995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07504" y="1196752"/>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Intertextuality</a:t>
            </a:r>
          </a:p>
        </p:txBody>
      </p:sp>
      <p:sp>
        <p:nvSpPr>
          <p:cNvPr id="12" name="TextBox 11"/>
          <p:cNvSpPr txBox="1"/>
          <p:nvPr/>
        </p:nvSpPr>
        <p:spPr>
          <a:xfrm>
            <a:off x="143508" y="1763524"/>
            <a:ext cx="8820980" cy="646331"/>
          </a:xfrm>
          <a:prstGeom prst="rect">
            <a:avLst/>
          </a:prstGeom>
          <a:noFill/>
        </p:spPr>
        <p:txBody>
          <a:bodyPr wrap="square" rtlCol="0">
            <a:spAutoFit/>
          </a:bodyPr>
          <a:lstStyle/>
          <a:p>
            <a:r>
              <a:rPr lang="en-GB" b="1" dirty="0"/>
              <a:t>Intertextuality: </a:t>
            </a:r>
            <a:r>
              <a:rPr lang="en-GB" dirty="0"/>
              <a:t>Often media texts make references to other texts and popular culture to interest and engage the audience.</a:t>
            </a:r>
          </a:p>
        </p:txBody>
      </p:sp>
      <p:pic>
        <p:nvPicPr>
          <p:cNvPr id="27"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5243" y="5186434"/>
            <a:ext cx="720080" cy="71908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4603257" y="5139128"/>
            <a:ext cx="3780420" cy="369332"/>
          </a:xfrm>
          <a:prstGeom prst="rect">
            <a:avLst/>
          </a:prstGeom>
        </p:spPr>
        <p:txBody>
          <a:bodyPr wrap="square">
            <a:spAutoFit/>
          </a:bodyPr>
          <a:lstStyle/>
          <a:p>
            <a:r>
              <a:rPr lang="en-GB" dirty="0"/>
              <a:t>In your books, and in your own words:</a:t>
            </a:r>
          </a:p>
        </p:txBody>
      </p:sp>
      <p:sp>
        <p:nvSpPr>
          <p:cNvPr id="33" name="TextBox 32"/>
          <p:cNvSpPr txBox="1"/>
          <p:nvPr/>
        </p:nvSpPr>
        <p:spPr>
          <a:xfrm>
            <a:off x="4572000" y="5520134"/>
            <a:ext cx="4444620"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a:t>State what intertextuality  exists in this episode.</a:t>
            </a:r>
          </a:p>
          <a:p>
            <a:pPr marL="285750" indent="-285750">
              <a:buFont typeface="Arial" panose="020B0604020202020204" pitchFamily="34" charset="0"/>
              <a:buChar char="•"/>
            </a:pPr>
            <a:r>
              <a:rPr lang="en-GB" sz="1600" dirty="0"/>
              <a:t>Why have the writers done this?  i.e. why do fans like this and why is this important in a new TV series?</a:t>
            </a:r>
          </a:p>
        </p:txBody>
      </p:sp>
      <p:sp>
        <p:nvSpPr>
          <p:cNvPr id="2" name="TextBox 1"/>
          <p:cNvSpPr txBox="1"/>
          <p:nvPr/>
        </p:nvSpPr>
        <p:spPr>
          <a:xfrm>
            <a:off x="107504" y="2348880"/>
            <a:ext cx="3384376" cy="369332"/>
          </a:xfrm>
          <a:prstGeom prst="rect">
            <a:avLst/>
          </a:prstGeom>
          <a:noFill/>
        </p:spPr>
        <p:txBody>
          <a:bodyPr wrap="square" rtlCol="0">
            <a:spAutoFit/>
          </a:bodyPr>
          <a:lstStyle/>
          <a:p>
            <a:r>
              <a:rPr lang="en-GB" b="1" u="sng" dirty="0"/>
              <a:t>Doctor Who appearance in Class</a:t>
            </a:r>
          </a:p>
        </p:txBody>
      </p:sp>
      <p:pic>
        <p:nvPicPr>
          <p:cNvPr id="2050" name="Picture 2" descr="http://media.immediate.co.uk/volatile/sites/3/2016/12/124028.jpg?quality=90&amp;resize=768,57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107505" y="2708920"/>
            <a:ext cx="1728192" cy="13483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ytimg.com/vi/fHX7YW2pmV0/maxresdefaul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849892" y="2708920"/>
            <a:ext cx="1817646" cy="13483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504" y="4077072"/>
            <a:ext cx="3528392" cy="2000548"/>
          </a:xfrm>
          <a:prstGeom prst="rect">
            <a:avLst/>
          </a:prstGeom>
          <a:noFill/>
        </p:spPr>
        <p:txBody>
          <a:bodyPr wrap="square" rtlCol="0">
            <a:spAutoFit/>
          </a:bodyPr>
          <a:lstStyle/>
          <a:p>
            <a:r>
              <a:rPr lang="en-GB" sz="1400" dirty="0"/>
              <a:t>In Episode 1 of Class, Doctor Who  and the Tardis make an appearance.  This cements the spin-off to the original Doctor Who brand.  This would anchor the iconic brand in this spin-off and would have been much  appreciated by die-hard Doctor Who fans.  Click here to see this intertextuality: </a:t>
            </a:r>
            <a:r>
              <a:rPr lang="en-GB" sz="1400" dirty="0">
                <a:hlinkClick r:id="rId7"/>
              </a:rPr>
              <a:t>https://youtu.be/__2XLiVrFwo</a:t>
            </a:r>
            <a:endParaRPr lang="en-GB" sz="1400" dirty="0"/>
          </a:p>
          <a:p>
            <a:endParaRPr lang="en-GB" sz="1200" dirty="0"/>
          </a:p>
        </p:txBody>
      </p:sp>
      <p:sp>
        <p:nvSpPr>
          <p:cNvPr id="24" name="TextBox 23"/>
          <p:cNvSpPr txBox="1"/>
          <p:nvPr/>
        </p:nvSpPr>
        <p:spPr>
          <a:xfrm>
            <a:off x="3635896" y="2348880"/>
            <a:ext cx="3384376" cy="369332"/>
          </a:xfrm>
          <a:prstGeom prst="rect">
            <a:avLst/>
          </a:prstGeom>
          <a:noFill/>
        </p:spPr>
        <p:txBody>
          <a:bodyPr wrap="square" rtlCol="0">
            <a:spAutoFit/>
          </a:bodyPr>
          <a:lstStyle/>
          <a:p>
            <a:r>
              <a:rPr lang="en-GB" b="1" u="sng" dirty="0"/>
              <a:t>Same school name</a:t>
            </a:r>
          </a:p>
        </p:txBody>
      </p:sp>
      <p:pic>
        <p:nvPicPr>
          <p:cNvPr id="2053"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3707904" y="2718212"/>
            <a:ext cx="1769877" cy="133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37218" y="2718213"/>
            <a:ext cx="1339038" cy="13390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965253" y="2708920"/>
            <a:ext cx="2071243" cy="1348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3635896" y="4077072"/>
            <a:ext cx="5380724" cy="954107"/>
          </a:xfrm>
          <a:prstGeom prst="rect">
            <a:avLst/>
          </a:prstGeom>
          <a:noFill/>
        </p:spPr>
        <p:txBody>
          <a:bodyPr wrap="square" rtlCol="0">
            <a:spAutoFit/>
          </a:bodyPr>
          <a:lstStyle/>
          <a:p>
            <a:r>
              <a:rPr lang="en-GB" sz="1400" dirty="0"/>
              <a:t>The school name ‘Coal Hill’ appeared in the first episode of Doctor Who ‘An Unearthly Child’ and the Day of the Doctor 50</a:t>
            </a:r>
            <a:r>
              <a:rPr lang="en-GB" sz="1400" baseline="30000" dirty="0"/>
              <a:t>th</a:t>
            </a:r>
            <a:r>
              <a:rPr lang="en-GB" sz="1400" dirty="0"/>
              <a:t> Anniversary episode.  Coal Hill Academy is the school in Class.   Doctor Who fans would appreciate this ‘insider knowledge’</a:t>
            </a:r>
          </a:p>
        </p:txBody>
      </p:sp>
      <p:sp>
        <p:nvSpPr>
          <p:cNvPr id="30" name="TextBox 29"/>
          <p:cNvSpPr txBox="1"/>
          <p:nvPr/>
        </p:nvSpPr>
        <p:spPr>
          <a:xfrm>
            <a:off x="3484961" y="620688"/>
            <a:ext cx="5407519" cy="369332"/>
          </a:xfrm>
          <a:prstGeom prst="rect">
            <a:avLst/>
          </a:prstGeom>
          <a:solidFill>
            <a:schemeClr val="tx1"/>
          </a:solidFill>
        </p:spPr>
        <p:txBody>
          <a:bodyPr wrap="square" rtlCol="0">
            <a:spAutoFit/>
          </a:bodyPr>
          <a:lstStyle/>
          <a:p>
            <a:pPr algn="ctr"/>
            <a:r>
              <a:rPr lang="en-GB" dirty="0">
                <a:solidFill>
                  <a:schemeClr val="bg1"/>
                </a:solidFill>
              </a:rPr>
              <a:t>Lesson 4: </a:t>
            </a:r>
            <a:r>
              <a:rPr lang="en-GB" b="1" dirty="0">
                <a:solidFill>
                  <a:schemeClr val="bg1"/>
                </a:solidFill>
              </a:rPr>
              <a:t>Media Language – Hybridity / Intertextuality</a:t>
            </a:r>
            <a:endParaRPr lang="en-GB" dirty="0">
              <a:solidFill>
                <a:schemeClr val="bg1"/>
              </a:solidFill>
            </a:endParaRPr>
          </a:p>
        </p:txBody>
      </p:sp>
    </p:spTree>
    <p:extLst>
      <p:ext uri="{BB962C8B-B14F-4D97-AF65-F5344CB8AC3E}">
        <p14:creationId xmlns:p14="http://schemas.microsoft.com/office/powerpoint/2010/main" val="2587568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07504" y="1196752"/>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Representation of characters – aims, audience and context of Class.</a:t>
            </a:r>
          </a:p>
        </p:txBody>
      </p:sp>
      <p:sp>
        <p:nvSpPr>
          <p:cNvPr id="30" name="TextBox 29"/>
          <p:cNvSpPr txBox="1"/>
          <p:nvPr/>
        </p:nvSpPr>
        <p:spPr>
          <a:xfrm>
            <a:off x="4172462" y="620688"/>
            <a:ext cx="4720018" cy="369332"/>
          </a:xfrm>
          <a:prstGeom prst="rect">
            <a:avLst/>
          </a:prstGeom>
          <a:solidFill>
            <a:schemeClr val="tx1"/>
          </a:solidFill>
        </p:spPr>
        <p:txBody>
          <a:bodyPr wrap="square" rtlCol="0">
            <a:spAutoFit/>
          </a:bodyPr>
          <a:lstStyle/>
          <a:p>
            <a:pPr algn="ctr"/>
            <a:r>
              <a:rPr lang="en-GB" dirty="0">
                <a:solidFill>
                  <a:schemeClr val="bg1"/>
                </a:solidFill>
              </a:rPr>
              <a:t>Lesson 4: </a:t>
            </a:r>
            <a:r>
              <a:rPr lang="en-GB" b="1" dirty="0">
                <a:solidFill>
                  <a:schemeClr val="bg1"/>
                </a:solidFill>
              </a:rPr>
              <a:t>Media Representation - Characters </a:t>
            </a:r>
            <a:endParaRPr lang="en-GB" dirty="0">
              <a:solidFill>
                <a:schemeClr val="bg1"/>
              </a:solidFill>
            </a:endParaRPr>
          </a:p>
        </p:txBody>
      </p:sp>
      <p:sp>
        <p:nvSpPr>
          <p:cNvPr id="22" name="Rectangle 21"/>
          <p:cNvSpPr/>
          <p:nvPr/>
        </p:nvSpPr>
        <p:spPr>
          <a:xfrm>
            <a:off x="288032" y="2996952"/>
            <a:ext cx="1331640" cy="954107"/>
          </a:xfrm>
          <a:prstGeom prst="rect">
            <a:avLst/>
          </a:prstGeom>
        </p:spPr>
        <p:txBody>
          <a:bodyPr wrap="square">
            <a:spAutoFit/>
          </a:bodyPr>
          <a:lstStyle/>
          <a:p>
            <a:pPr algn="ctr"/>
            <a:r>
              <a:rPr lang="en-GB" sz="1400" dirty="0"/>
              <a:t>Charlie – Gay</a:t>
            </a:r>
          </a:p>
          <a:p>
            <a:pPr algn="ctr"/>
            <a:r>
              <a:rPr lang="en-GB" sz="1400" dirty="0"/>
              <a:t>Alien leader</a:t>
            </a:r>
          </a:p>
          <a:p>
            <a:pPr algn="ctr"/>
            <a:r>
              <a:rPr lang="en-GB" sz="1400" dirty="0"/>
              <a:t>Unsure of self. Gentle.</a:t>
            </a:r>
          </a:p>
        </p:txBody>
      </p:sp>
      <p:sp>
        <p:nvSpPr>
          <p:cNvPr id="23" name="Rectangle 22"/>
          <p:cNvSpPr/>
          <p:nvPr/>
        </p:nvSpPr>
        <p:spPr>
          <a:xfrm>
            <a:off x="1907704" y="2996952"/>
            <a:ext cx="2016224" cy="954107"/>
          </a:xfrm>
          <a:prstGeom prst="rect">
            <a:avLst/>
          </a:prstGeom>
        </p:spPr>
        <p:txBody>
          <a:bodyPr wrap="square">
            <a:spAutoFit/>
          </a:bodyPr>
          <a:lstStyle/>
          <a:p>
            <a:r>
              <a:rPr lang="en-GB" sz="1400" dirty="0"/>
              <a:t>Ram – sporty. Troubled relationship with pushy Dad. BAME. Relationship with Ram.</a:t>
            </a:r>
          </a:p>
        </p:txBody>
      </p:sp>
      <p:sp>
        <p:nvSpPr>
          <p:cNvPr id="25" name="Rectangle 24"/>
          <p:cNvSpPr/>
          <p:nvPr/>
        </p:nvSpPr>
        <p:spPr>
          <a:xfrm>
            <a:off x="3923928" y="2996952"/>
            <a:ext cx="2016224" cy="954107"/>
          </a:xfrm>
          <a:prstGeom prst="rect">
            <a:avLst/>
          </a:prstGeom>
        </p:spPr>
        <p:txBody>
          <a:bodyPr wrap="square">
            <a:spAutoFit/>
          </a:bodyPr>
          <a:lstStyle/>
          <a:p>
            <a:r>
              <a:rPr lang="en-GB" sz="1400" dirty="0"/>
              <a:t>April  - carer responsibilities.  Single parent.  Relationship with Ram.</a:t>
            </a:r>
          </a:p>
        </p:txBody>
      </p:sp>
      <p:sp>
        <p:nvSpPr>
          <p:cNvPr id="26" name="Rectangle 25"/>
          <p:cNvSpPr/>
          <p:nvPr/>
        </p:nvSpPr>
        <p:spPr>
          <a:xfrm>
            <a:off x="270070" y="5095343"/>
            <a:ext cx="1637634" cy="954107"/>
          </a:xfrm>
          <a:prstGeom prst="rect">
            <a:avLst/>
          </a:prstGeom>
        </p:spPr>
        <p:txBody>
          <a:bodyPr wrap="square">
            <a:spAutoFit/>
          </a:bodyPr>
          <a:lstStyle/>
          <a:p>
            <a:r>
              <a:rPr lang="en-GB" sz="1400" dirty="0"/>
              <a:t>Tanya – High intellect.</a:t>
            </a:r>
          </a:p>
          <a:p>
            <a:r>
              <a:rPr lang="en-GB" sz="1400" dirty="0"/>
              <a:t>BAME. Over-protective Mum.</a:t>
            </a:r>
          </a:p>
        </p:txBody>
      </p:sp>
      <p:sp>
        <p:nvSpPr>
          <p:cNvPr id="31" name="Rectangle 30"/>
          <p:cNvSpPr/>
          <p:nvPr/>
        </p:nvSpPr>
        <p:spPr>
          <a:xfrm>
            <a:off x="6085611" y="2996952"/>
            <a:ext cx="1343960" cy="738664"/>
          </a:xfrm>
          <a:prstGeom prst="rect">
            <a:avLst/>
          </a:prstGeom>
        </p:spPr>
        <p:txBody>
          <a:bodyPr wrap="square">
            <a:spAutoFit/>
          </a:bodyPr>
          <a:lstStyle/>
          <a:p>
            <a:r>
              <a:rPr lang="en-GB" sz="1400" dirty="0"/>
              <a:t>Mrs. Quill – other-</a:t>
            </a:r>
            <a:r>
              <a:rPr lang="en-GB" sz="1400" dirty="0" err="1"/>
              <a:t>wordly</a:t>
            </a:r>
            <a:r>
              <a:rPr lang="en-GB" sz="1400" dirty="0"/>
              <a:t>, comic, harsh?</a:t>
            </a:r>
          </a:p>
        </p:txBody>
      </p:sp>
      <p:pic>
        <p:nvPicPr>
          <p:cNvPr id="34" name="Picture 4" descr="https://drwhostuff.com/wp-content/uploads/2016/11/charli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288032" y="1979565"/>
            <a:ext cx="1331640" cy="101738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ttps://drwhostuff.com/wp-content/uploads/2016/11/ram.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2232248" y="2011300"/>
            <a:ext cx="1331640" cy="98565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s://drwhostuff.com/wp-content/uploads/2016/11/april.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4172462" y="1988840"/>
            <a:ext cx="1335642" cy="9924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http://vignette4.wikia.nocookie.net/doctorwhotorchwood/images/e/e7/Miss_quill.jpg/revision/latest?cb=20161022191702&amp;path-prefix=de"/>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084168" y="1988840"/>
            <a:ext cx="1335642" cy="99406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https://drwhostuff.com/wp-content/uploads/2016/11/tanya.jp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251520" y="4083455"/>
            <a:ext cx="1368152" cy="104502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radiotimes.com/uploads/images/original/120830.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7668344" y="1970455"/>
            <a:ext cx="1349602" cy="101081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7692536" y="2996952"/>
            <a:ext cx="1343960" cy="523220"/>
          </a:xfrm>
          <a:prstGeom prst="rect">
            <a:avLst/>
          </a:prstGeom>
        </p:spPr>
        <p:txBody>
          <a:bodyPr wrap="square">
            <a:spAutoFit/>
          </a:bodyPr>
          <a:lstStyle/>
          <a:p>
            <a:r>
              <a:rPr lang="en-GB" sz="1400" dirty="0"/>
              <a:t>Charlie’s love interest.</a:t>
            </a:r>
          </a:p>
        </p:txBody>
      </p:sp>
      <p:pic>
        <p:nvPicPr>
          <p:cNvPr id="3076" name="Picture 4" descr="https://ichef.bbci.co.uk/images/ic/976x549_b/p04fgr9w.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a:stretch/>
        </p:blipFill>
        <p:spPr bwMode="auto">
          <a:xfrm>
            <a:off x="2232248" y="4042525"/>
            <a:ext cx="907337" cy="10966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23728" y="5139189"/>
            <a:ext cx="1260140" cy="954107"/>
          </a:xfrm>
          <a:prstGeom prst="rect">
            <a:avLst/>
          </a:prstGeom>
        </p:spPr>
        <p:txBody>
          <a:bodyPr wrap="square">
            <a:spAutoFit/>
          </a:bodyPr>
          <a:lstStyle/>
          <a:p>
            <a:r>
              <a:rPr lang="en-GB" sz="1400" dirty="0"/>
              <a:t>Jackie, April's mother, who lost the use of her legs</a:t>
            </a:r>
          </a:p>
        </p:txBody>
      </p:sp>
      <p:pic>
        <p:nvPicPr>
          <p:cNvPr id="3077" name="Picture 5"/>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a:stretch/>
        </p:blipFill>
        <p:spPr bwMode="auto">
          <a:xfrm>
            <a:off x="3880114" y="4015805"/>
            <a:ext cx="998174" cy="115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878288" y="3889210"/>
            <a:ext cx="1097786" cy="1384995"/>
          </a:xfrm>
          <a:prstGeom prst="rect">
            <a:avLst/>
          </a:prstGeom>
        </p:spPr>
        <p:txBody>
          <a:bodyPr wrap="square">
            <a:spAutoFit/>
          </a:bodyPr>
          <a:lstStyle/>
          <a:p>
            <a:r>
              <a:rPr lang="en-GB" sz="1400" dirty="0" err="1"/>
              <a:t>Huw</a:t>
            </a:r>
            <a:r>
              <a:rPr lang="en-GB" sz="1400" dirty="0"/>
              <a:t>, April's father, who was pushed away by the rest of the family after</a:t>
            </a:r>
          </a:p>
        </p:txBody>
      </p:sp>
      <p:pic>
        <p:nvPicPr>
          <p:cNvPr id="1026" name="Picture 2" descr="https://pm1.narvii.com/6273/b4ec67e1394c89bd8d328a9cc6ef2a80ae961e4c_hq.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6300192" y="3902093"/>
            <a:ext cx="903594" cy="12263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798168" y="5185354"/>
            <a:ext cx="2286000" cy="738664"/>
          </a:xfrm>
          <a:prstGeom prst="rect">
            <a:avLst/>
          </a:prstGeom>
        </p:spPr>
        <p:txBody>
          <a:bodyPr wrap="square">
            <a:spAutoFit/>
          </a:bodyPr>
          <a:lstStyle/>
          <a:p>
            <a:r>
              <a:rPr lang="en-GB" sz="1400" dirty="0"/>
              <a:t>he tried to take his own life and theirs in a suicide attempt.</a:t>
            </a:r>
          </a:p>
        </p:txBody>
      </p:sp>
      <p:sp>
        <p:nvSpPr>
          <p:cNvPr id="27" name="Rectangle 26"/>
          <p:cNvSpPr/>
          <p:nvPr/>
        </p:nvSpPr>
        <p:spPr>
          <a:xfrm>
            <a:off x="5940152" y="5139188"/>
            <a:ext cx="1721036" cy="738664"/>
          </a:xfrm>
          <a:prstGeom prst="rect">
            <a:avLst/>
          </a:prstGeom>
        </p:spPr>
        <p:txBody>
          <a:bodyPr wrap="square">
            <a:spAutoFit/>
          </a:bodyPr>
          <a:lstStyle/>
          <a:p>
            <a:pPr algn="ctr"/>
            <a:r>
              <a:rPr lang="en-GB" sz="1400" dirty="0"/>
              <a:t>The </a:t>
            </a:r>
            <a:r>
              <a:rPr lang="en-GB" sz="1400" dirty="0" err="1"/>
              <a:t>headteacher</a:t>
            </a:r>
            <a:r>
              <a:rPr lang="en-GB" sz="1400" dirty="0"/>
              <a:t> of Coal Hill Academy.  Good or bad?</a:t>
            </a:r>
          </a:p>
        </p:txBody>
      </p:sp>
      <p:pic>
        <p:nvPicPr>
          <p:cNvPr id="28" name="Picture 2" descr="Write, Writing, Pencil, Paper, Handwriting, Messag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51520" y="6136014"/>
            <a:ext cx="581033" cy="58022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030663" y="6193021"/>
            <a:ext cx="1754082" cy="523220"/>
          </a:xfrm>
          <a:prstGeom prst="rect">
            <a:avLst/>
          </a:prstGeom>
        </p:spPr>
        <p:txBody>
          <a:bodyPr wrap="square">
            <a:spAutoFit/>
          </a:bodyPr>
          <a:lstStyle/>
          <a:p>
            <a:r>
              <a:rPr lang="en-GB" sz="1400" dirty="0"/>
              <a:t>In your books, and in your own words:</a:t>
            </a:r>
          </a:p>
        </p:txBody>
      </p:sp>
      <p:sp>
        <p:nvSpPr>
          <p:cNvPr id="32" name="TextBox 31"/>
          <p:cNvSpPr txBox="1"/>
          <p:nvPr/>
        </p:nvSpPr>
        <p:spPr>
          <a:xfrm>
            <a:off x="2888978" y="6193021"/>
            <a:ext cx="6075510"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What stereotypes are used here and why?</a:t>
            </a:r>
          </a:p>
        </p:txBody>
      </p:sp>
      <p:pic>
        <p:nvPicPr>
          <p:cNvPr id="2050" name="Picture 2" descr="https://doctorwhowatch.com/wp-content/blogs.dir/342/files/2016/10/Corakinus-and-April-promo-shots.jpg"/>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p:blipFill>
        <p:spPr bwMode="auto">
          <a:xfrm>
            <a:off x="7947101" y="3889208"/>
            <a:ext cx="792088" cy="11881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Rectangle 32"/>
          <p:cNvSpPr/>
          <p:nvPr/>
        </p:nvSpPr>
        <p:spPr>
          <a:xfrm>
            <a:off x="7422964" y="5139188"/>
            <a:ext cx="1721036" cy="738664"/>
          </a:xfrm>
          <a:prstGeom prst="rect">
            <a:avLst/>
          </a:prstGeom>
        </p:spPr>
        <p:txBody>
          <a:bodyPr wrap="square">
            <a:spAutoFit/>
          </a:bodyPr>
          <a:lstStyle/>
          <a:p>
            <a:pPr algn="ctr"/>
            <a:r>
              <a:rPr lang="en-GB" sz="1400" dirty="0" err="1"/>
              <a:t>Corakinus</a:t>
            </a:r>
            <a:r>
              <a:rPr lang="en-GB" sz="1400" dirty="0"/>
              <a:t> – the stereotypical ‘baddie’</a:t>
            </a:r>
          </a:p>
        </p:txBody>
      </p:sp>
    </p:spTree>
    <p:extLst>
      <p:ext uri="{BB962C8B-B14F-4D97-AF65-F5344CB8AC3E}">
        <p14:creationId xmlns:p14="http://schemas.microsoft.com/office/powerpoint/2010/main" val="18383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07504" y="1196752"/>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t>Representation of place/characters – aims, audience and context of Class.</a:t>
            </a:r>
          </a:p>
        </p:txBody>
      </p:sp>
      <p:sp>
        <p:nvSpPr>
          <p:cNvPr id="30" name="TextBox 29"/>
          <p:cNvSpPr txBox="1"/>
          <p:nvPr/>
        </p:nvSpPr>
        <p:spPr>
          <a:xfrm>
            <a:off x="3203848" y="620688"/>
            <a:ext cx="5688632" cy="369332"/>
          </a:xfrm>
          <a:prstGeom prst="rect">
            <a:avLst/>
          </a:prstGeom>
          <a:solidFill>
            <a:schemeClr val="tx1"/>
          </a:solidFill>
        </p:spPr>
        <p:txBody>
          <a:bodyPr wrap="square" rtlCol="0">
            <a:spAutoFit/>
          </a:bodyPr>
          <a:lstStyle/>
          <a:p>
            <a:pPr algn="ctr"/>
            <a:r>
              <a:rPr lang="en-GB" dirty="0">
                <a:solidFill>
                  <a:schemeClr val="bg1"/>
                </a:solidFill>
              </a:rPr>
              <a:t>Lesson 4: </a:t>
            </a:r>
            <a:r>
              <a:rPr lang="en-GB" b="1" dirty="0">
                <a:solidFill>
                  <a:schemeClr val="bg1"/>
                </a:solidFill>
              </a:rPr>
              <a:t>Media Representation – Characters and Place </a:t>
            </a:r>
            <a:endParaRPr lang="en-GB" dirty="0">
              <a:solidFill>
                <a:schemeClr val="bg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1111855405"/>
              </p:ext>
            </p:extLst>
          </p:nvPr>
        </p:nvGraphicFramePr>
        <p:xfrm>
          <a:off x="179512" y="1916832"/>
          <a:ext cx="8837108" cy="4060320"/>
        </p:xfrm>
        <a:graphic>
          <a:graphicData uri="http://schemas.openxmlformats.org/drawingml/2006/table">
            <a:tbl>
              <a:tblPr firstRow="1" bandRow="1">
                <a:tableStyleId>{5C22544A-7EE6-4342-B048-85BDC9FD1C3A}</a:tableStyleId>
              </a:tblPr>
              <a:tblGrid>
                <a:gridCol w="1546494">
                  <a:extLst>
                    <a:ext uri="{9D8B030D-6E8A-4147-A177-3AD203B41FA5}">
                      <a16:colId xmlns:a16="http://schemas.microsoft.com/office/drawing/2014/main" val="20000"/>
                    </a:ext>
                  </a:extLst>
                </a:gridCol>
                <a:gridCol w="7290614">
                  <a:extLst>
                    <a:ext uri="{9D8B030D-6E8A-4147-A177-3AD203B41FA5}">
                      <a16:colId xmlns:a16="http://schemas.microsoft.com/office/drawing/2014/main" val="20001"/>
                    </a:ext>
                  </a:extLst>
                </a:gridCol>
              </a:tblGrid>
              <a:tr h="360040">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u="sng" dirty="0">
                          <a:solidFill>
                            <a:schemeClr val="tx1"/>
                          </a:solidFill>
                        </a:rPr>
                        <a:t>How</a:t>
                      </a:r>
                      <a:r>
                        <a:rPr lang="en-GB" sz="1400" dirty="0">
                          <a:solidFill>
                            <a:schemeClr val="tx1"/>
                          </a:solidFill>
                        </a:rPr>
                        <a:t> have they been represented, </a:t>
                      </a:r>
                      <a:r>
                        <a:rPr lang="en-GB" sz="1400" u="sng" dirty="0">
                          <a:solidFill>
                            <a:schemeClr val="tx1"/>
                          </a:solidFill>
                        </a:rPr>
                        <a:t>why</a:t>
                      </a:r>
                      <a:r>
                        <a:rPr lang="en-GB" sz="1400" dirty="0">
                          <a:solidFill>
                            <a:schemeClr val="tx1"/>
                          </a:solidFill>
                        </a:rPr>
                        <a:t> have they been</a:t>
                      </a:r>
                      <a:r>
                        <a:rPr lang="en-GB" sz="1400" baseline="0" dirty="0">
                          <a:solidFill>
                            <a:schemeClr val="tx1"/>
                          </a:solidFill>
                        </a:rPr>
                        <a:t> represented this way</a:t>
                      </a:r>
                      <a:r>
                        <a:rPr lang="en-GB" sz="1400" dirty="0">
                          <a:solidFill>
                            <a:schemeClr val="tx1"/>
                          </a:solidFill>
                        </a:rPr>
                        <a:t> and through </a:t>
                      </a:r>
                      <a:r>
                        <a:rPr lang="en-GB" sz="1400" u="sng" dirty="0">
                          <a:solidFill>
                            <a:schemeClr val="tx1"/>
                          </a:solidFill>
                        </a:rPr>
                        <a:t>which</a:t>
                      </a:r>
                      <a:r>
                        <a:rPr lang="en-GB" sz="1400" baseline="0" dirty="0">
                          <a:solidFill>
                            <a:schemeClr val="tx1"/>
                          </a:solidFill>
                        </a:rPr>
                        <a:t> characters?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2000">
                <a:tc>
                  <a:txBody>
                    <a:bodyPr/>
                    <a:lstStyle/>
                    <a:p>
                      <a:r>
                        <a:rPr lang="en-GB" sz="1400" b="1" dirty="0"/>
                        <a:t>Place (i.e. </a:t>
                      </a:r>
                      <a:r>
                        <a:rPr lang="en-GB" sz="1400" b="1"/>
                        <a:t>locations used)</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2000">
                <a:tc>
                  <a:txBody>
                    <a:bodyPr/>
                    <a:lstStyle/>
                    <a:p>
                      <a:r>
                        <a:rPr lang="en-GB" sz="1400" b="1" dirty="0"/>
                        <a:t>Masculinity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2000">
                <a:tc>
                  <a:txBody>
                    <a:bodyPr/>
                    <a:lstStyle/>
                    <a:p>
                      <a:r>
                        <a:rPr lang="en-GB" sz="1400" b="1" dirty="0"/>
                        <a:t>Femininity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2000">
                <a:tc>
                  <a:txBody>
                    <a:bodyPr/>
                    <a:lstStyle/>
                    <a:p>
                      <a:r>
                        <a:rPr lang="en-GB" sz="1400" b="1" dirty="0"/>
                        <a:t>Heterosexuality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2000">
                <a:tc>
                  <a:txBody>
                    <a:bodyPr/>
                    <a:lstStyle/>
                    <a:p>
                      <a:r>
                        <a:rPr lang="en-GB" sz="1400" b="1" dirty="0"/>
                        <a:t>Homosexuality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2000">
                <a:tc>
                  <a:txBody>
                    <a:bodyPr/>
                    <a:lstStyle/>
                    <a:p>
                      <a:r>
                        <a:rPr lang="en-GB" sz="1400" b="1" dirty="0"/>
                        <a:t>Disability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2000">
                <a:tc>
                  <a:txBody>
                    <a:bodyPr/>
                    <a:lstStyle/>
                    <a:p>
                      <a:r>
                        <a:rPr lang="en-GB" sz="1400" b="1" dirty="0"/>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32000">
                <a:tc>
                  <a:txBody>
                    <a:bodyPr/>
                    <a:lstStyle/>
                    <a:p>
                      <a:r>
                        <a:rPr lang="en-GB" sz="1400" b="1" dirty="0"/>
                        <a:t>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pic>
        <p:nvPicPr>
          <p:cNvPr id="8"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144" y="6082518"/>
            <a:ext cx="667440" cy="6665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99592" y="6074712"/>
            <a:ext cx="1368152" cy="738664"/>
          </a:xfrm>
          <a:prstGeom prst="rect">
            <a:avLst/>
          </a:prstGeom>
        </p:spPr>
        <p:txBody>
          <a:bodyPr wrap="square">
            <a:spAutoFit/>
          </a:bodyPr>
          <a:lstStyle/>
          <a:p>
            <a:r>
              <a:rPr lang="en-GB" sz="1400" dirty="0"/>
              <a:t>In your books, and in your own words:</a:t>
            </a:r>
          </a:p>
        </p:txBody>
      </p:sp>
      <p:sp>
        <p:nvSpPr>
          <p:cNvPr id="10" name="TextBox 9"/>
          <p:cNvSpPr txBox="1"/>
          <p:nvPr/>
        </p:nvSpPr>
        <p:spPr>
          <a:xfrm>
            <a:off x="2422280" y="6082518"/>
            <a:ext cx="6336704"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t>Complete this table in detail.</a:t>
            </a:r>
          </a:p>
          <a:p>
            <a:pPr marL="285750" indent="-285750">
              <a:buFont typeface="Arial" panose="020B0604020202020204" pitchFamily="34" charset="0"/>
              <a:buChar char="•"/>
            </a:pPr>
            <a:r>
              <a:rPr lang="en-GB" sz="1400" dirty="0"/>
              <a:t>Compare each of these representations with the representations in Dr Who ‘An Unearthly Child’.  How are they different and why?</a:t>
            </a:r>
          </a:p>
        </p:txBody>
      </p:sp>
    </p:spTree>
    <p:extLst>
      <p:ext uri="{BB962C8B-B14F-4D97-AF65-F5344CB8AC3E}">
        <p14:creationId xmlns:p14="http://schemas.microsoft.com/office/powerpoint/2010/main" val="2545398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1196752"/>
            <a:ext cx="9144000"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t>Representation of characters – social, cultural and political significance</a:t>
            </a:r>
          </a:p>
        </p:txBody>
      </p:sp>
      <p:sp>
        <p:nvSpPr>
          <p:cNvPr id="30" name="TextBox 29"/>
          <p:cNvSpPr txBox="1"/>
          <p:nvPr/>
        </p:nvSpPr>
        <p:spPr>
          <a:xfrm>
            <a:off x="2051720" y="620688"/>
            <a:ext cx="6840760" cy="338554"/>
          </a:xfrm>
          <a:prstGeom prst="rect">
            <a:avLst/>
          </a:prstGeom>
          <a:solidFill>
            <a:schemeClr val="tx1"/>
          </a:solidFill>
        </p:spPr>
        <p:txBody>
          <a:bodyPr wrap="square" rtlCol="0">
            <a:spAutoFit/>
          </a:bodyPr>
          <a:lstStyle/>
          <a:p>
            <a:pPr algn="r"/>
            <a:r>
              <a:rPr lang="en-GB" sz="1600" dirty="0">
                <a:solidFill>
                  <a:schemeClr val="bg1"/>
                </a:solidFill>
              </a:rPr>
              <a:t>Lesson 5: </a:t>
            </a:r>
            <a:r>
              <a:rPr lang="en-GB" sz="1600" b="1" dirty="0">
                <a:solidFill>
                  <a:schemeClr val="bg1"/>
                </a:solidFill>
              </a:rPr>
              <a:t>Social, cultural and political significance of character representations</a:t>
            </a:r>
          </a:p>
        </p:txBody>
      </p:sp>
      <p:pic>
        <p:nvPicPr>
          <p:cNvPr id="8"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148" y="5586073"/>
            <a:ext cx="667440" cy="6665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5596" y="5578267"/>
            <a:ext cx="1368152" cy="738664"/>
          </a:xfrm>
          <a:prstGeom prst="rect">
            <a:avLst/>
          </a:prstGeom>
        </p:spPr>
        <p:txBody>
          <a:bodyPr wrap="square">
            <a:spAutoFit/>
          </a:bodyPr>
          <a:lstStyle/>
          <a:p>
            <a:r>
              <a:rPr lang="en-GB" sz="1400" dirty="0"/>
              <a:t>In your books, and in your own words:</a:t>
            </a:r>
          </a:p>
        </p:txBody>
      </p:sp>
      <p:sp>
        <p:nvSpPr>
          <p:cNvPr id="10" name="TextBox 9"/>
          <p:cNvSpPr txBox="1"/>
          <p:nvPr/>
        </p:nvSpPr>
        <p:spPr>
          <a:xfrm>
            <a:off x="2447764" y="5578267"/>
            <a:ext cx="6336704"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t>How does the representation of characters in Class reflect the desires of the BBC Trust to reflect the ‘shifting demographics of the UK’?</a:t>
            </a:r>
          </a:p>
          <a:p>
            <a:pPr marL="285750" indent="-285750">
              <a:buFont typeface="Arial" panose="020B0604020202020204" pitchFamily="34" charset="0"/>
              <a:buChar char="•"/>
            </a:pPr>
            <a:r>
              <a:rPr lang="en-GB" sz="1400" dirty="0"/>
              <a:t>How is this different to the representation of characters in ‘An Unearthly Child’</a:t>
            </a:r>
          </a:p>
          <a:p>
            <a:pPr marL="285750" indent="-285750">
              <a:buFont typeface="Arial" panose="020B0604020202020204" pitchFamily="34" charset="0"/>
              <a:buChar char="•"/>
            </a:pPr>
            <a:r>
              <a:rPr lang="en-GB" sz="1400" dirty="0"/>
              <a:t>Why is it important to the BBC that they do this?  Note – think about the work in ‘An Unearthly Child’ on the funding of the BBC.</a:t>
            </a:r>
          </a:p>
        </p:txBody>
      </p:sp>
      <p:sp>
        <p:nvSpPr>
          <p:cNvPr id="2" name="Rectangle 1"/>
          <p:cNvSpPr/>
          <p:nvPr/>
        </p:nvSpPr>
        <p:spPr>
          <a:xfrm>
            <a:off x="136280" y="2132856"/>
            <a:ext cx="6235920" cy="3323987"/>
          </a:xfrm>
          <a:prstGeom prst="rect">
            <a:avLst/>
          </a:prstGeom>
        </p:spPr>
        <p:txBody>
          <a:bodyPr wrap="square">
            <a:spAutoFit/>
          </a:bodyPr>
          <a:lstStyle/>
          <a:p>
            <a:r>
              <a:rPr lang="en-GB" sz="1400" dirty="0"/>
              <a:t>“The BBC should serve </a:t>
            </a:r>
            <a:r>
              <a:rPr lang="en-GB" sz="1400" b="1" dirty="0"/>
              <a:t>ALL</a:t>
            </a:r>
            <a:r>
              <a:rPr lang="en-GB" sz="1400" dirty="0"/>
              <a:t> its UK audiences. Our commitment here is this: the BBC will strive to offer value to everyone in the UK, wherever they live, and whoever they are.”</a:t>
            </a:r>
          </a:p>
          <a:p>
            <a:endParaRPr lang="en-GB" sz="1400" dirty="0"/>
          </a:p>
          <a:p>
            <a:r>
              <a:rPr lang="en-GB" sz="1400" dirty="0"/>
              <a:t> ”The BBC must constantly find new ways </a:t>
            </a:r>
            <a:r>
              <a:rPr lang="en-GB" sz="1400" b="1" dirty="0"/>
              <a:t>to reflect the endlessly shifting demographics of the UK</a:t>
            </a:r>
            <a:r>
              <a:rPr lang="en-GB" sz="1400" dirty="0"/>
              <a:t>, so that it offers something of </a:t>
            </a:r>
            <a:r>
              <a:rPr lang="en-GB" sz="1400" b="1" dirty="0"/>
              <a:t>real value for everyone, however young or however old; whatever social group they spring from</a:t>
            </a:r>
            <a:r>
              <a:rPr lang="en-GB" sz="1400" dirty="0"/>
              <a:t>; and whatever faith group they belong to – and those of no faith as well.”</a:t>
            </a:r>
          </a:p>
          <a:p>
            <a:endParaRPr lang="en-GB" sz="1400" dirty="0"/>
          </a:p>
          <a:p>
            <a:r>
              <a:rPr lang="en-GB" sz="1400" dirty="0"/>
              <a:t>“Nor does this aspiration to reach all audiences mean that the BBC should ever dilute its values. The ambition to serve all audiences does not mean we compromise on quality.  The BBC should never underestimate the public, it mustn't patronise them. It should produce content that stretches and challenges all its audiences. This content can be offered in many different formats, style and tones of voice. But that golden vein of standard-setting should run through it all.”</a:t>
            </a:r>
          </a:p>
        </p:txBody>
      </p:sp>
      <p:sp>
        <p:nvSpPr>
          <p:cNvPr id="3" name="AutoShape 2" descr="https://i.guim.co.uk/img/static/sys-images/Observer/Columnist/Columnists/2010/9/17/1284721924895/Sir-Michael-Lyons-steps-d-001.jpg?w=1200&amp;q=85&amp;auto=format&amp;sharp=10&amp;s=a60b6feff98d1f0a4dce5b951782e10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i.guim.co.uk/img/static/sys-images/Observer/Columnist/Columnists/2010/9/17/1284721924895/Sir-Michael-Lyons-steps-d-001.jpg?w=1200&amp;q=85&amp;auto=format&amp;sharp=10&amp;s=a60b6feff98d1f0a4dce5b951782e10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7176" y="2132855"/>
            <a:ext cx="2567311" cy="154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389277" y="3794849"/>
            <a:ext cx="2575210" cy="1477328"/>
          </a:xfrm>
          <a:prstGeom prst="rect">
            <a:avLst/>
          </a:prstGeom>
        </p:spPr>
        <p:txBody>
          <a:bodyPr wrap="square">
            <a:spAutoFit/>
          </a:bodyPr>
          <a:lstStyle/>
          <a:p>
            <a:r>
              <a:rPr lang="en-GB" b="1" dirty="0"/>
              <a:t>Speech by Sir Michael Lyons, Chairman of the BBC Trust, to the Royal Television Society, London</a:t>
            </a:r>
            <a:endParaRPr lang="en-GB" dirty="0"/>
          </a:p>
        </p:txBody>
      </p:sp>
    </p:spTree>
    <p:extLst>
      <p:ext uri="{BB962C8B-B14F-4D97-AF65-F5344CB8AC3E}">
        <p14:creationId xmlns:p14="http://schemas.microsoft.com/office/powerpoint/2010/main" val="590810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35496" y="1196752"/>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t>What is reality and fantasy?</a:t>
            </a:r>
          </a:p>
        </p:txBody>
      </p:sp>
      <p:sp>
        <p:nvSpPr>
          <p:cNvPr id="30" name="TextBox 29"/>
          <p:cNvSpPr txBox="1"/>
          <p:nvPr/>
        </p:nvSpPr>
        <p:spPr>
          <a:xfrm>
            <a:off x="2447764" y="620688"/>
            <a:ext cx="6444716" cy="369332"/>
          </a:xfrm>
          <a:prstGeom prst="rect">
            <a:avLst/>
          </a:prstGeom>
          <a:solidFill>
            <a:schemeClr val="tx1"/>
          </a:solidFill>
        </p:spPr>
        <p:txBody>
          <a:bodyPr wrap="square" rtlCol="0">
            <a:spAutoFit/>
          </a:bodyPr>
          <a:lstStyle/>
          <a:p>
            <a:pPr algn="ctr"/>
            <a:r>
              <a:rPr lang="en-GB" dirty="0">
                <a:solidFill>
                  <a:schemeClr val="bg1"/>
                </a:solidFill>
              </a:rPr>
              <a:t>Lesson 5: </a:t>
            </a:r>
            <a:r>
              <a:rPr lang="en-GB" b="1" dirty="0">
                <a:solidFill>
                  <a:schemeClr val="bg1"/>
                </a:solidFill>
              </a:rPr>
              <a:t>Media Representation – The theory of representation</a:t>
            </a:r>
            <a:endParaRPr lang="en-GB" dirty="0">
              <a:solidFill>
                <a:schemeClr val="bg1"/>
              </a:solidFill>
            </a:endParaRPr>
          </a:p>
        </p:txBody>
      </p:sp>
      <p:pic>
        <p:nvPicPr>
          <p:cNvPr id="8"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144" y="6082518"/>
            <a:ext cx="667440" cy="6665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99592" y="6074712"/>
            <a:ext cx="1368152" cy="738664"/>
          </a:xfrm>
          <a:prstGeom prst="rect">
            <a:avLst/>
          </a:prstGeom>
        </p:spPr>
        <p:txBody>
          <a:bodyPr wrap="square">
            <a:spAutoFit/>
          </a:bodyPr>
          <a:lstStyle/>
          <a:p>
            <a:r>
              <a:rPr lang="en-GB" sz="1400" dirty="0"/>
              <a:t>In your books, and in your own words:</a:t>
            </a:r>
          </a:p>
        </p:txBody>
      </p:sp>
      <p:sp>
        <p:nvSpPr>
          <p:cNvPr id="10" name="TextBox 9"/>
          <p:cNvSpPr txBox="1"/>
          <p:nvPr/>
        </p:nvSpPr>
        <p:spPr>
          <a:xfrm>
            <a:off x="2339752" y="6156593"/>
            <a:ext cx="6336704"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t>Why do people watch ‘fantasy’ TV shows?</a:t>
            </a:r>
          </a:p>
          <a:p>
            <a:pPr marL="285750" indent="-285750">
              <a:buFont typeface="Arial" panose="020B0604020202020204" pitchFamily="34" charset="0"/>
              <a:buChar char="•"/>
            </a:pPr>
            <a:r>
              <a:rPr lang="en-GB" sz="1600" dirty="0"/>
              <a:t>Which part of uses and gratification relate to Class and its audience.</a:t>
            </a:r>
          </a:p>
        </p:txBody>
      </p:sp>
      <p:pic>
        <p:nvPicPr>
          <p:cNvPr id="1026"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p:blipFill>
        <p:spPr bwMode="auto">
          <a:xfrm>
            <a:off x="6588224" y="1715034"/>
            <a:ext cx="2473261" cy="1466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588224" y="3299210"/>
            <a:ext cx="2473261" cy="1371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588224" y="4730381"/>
            <a:ext cx="2473261" cy="136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496" y="1755732"/>
            <a:ext cx="6670948" cy="4924425"/>
          </a:xfrm>
          <a:prstGeom prst="rect">
            <a:avLst/>
          </a:prstGeom>
        </p:spPr>
        <p:txBody>
          <a:bodyPr wrap="square">
            <a:spAutoFit/>
          </a:bodyPr>
          <a:lstStyle/>
          <a:p>
            <a:pPr marL="285750" indent="-285750">
              <a:buFont typeface="Arial" panose="020B0604020202020204" pitchFamily="34" charset="0"/>
              <a:buChar char="•"/>
            </a:pPr>
            <a:r>
              <a:rPr lang="en-GB" dirty="0"/>
              <a:t>All media products represent the real world to us; they show us one version of reality, not reality itself.  Class is a </a:t>
            </a:r>
            <a:r>
              <a:rPr lang="en-GB" b="1" dirty="0"/>
              <a:t>sci-fi / fantasy </a:t>
            </a:r>
            <a:r>
              <a:rPr lang="en-GB" dirty="0"/>
              <a:t>media product.</a:t>
            </a:r>
          </a:p>
          <a:p>
            <a:pPr marL="285750" indent="-285750">
              <a:buFont typeface="Arial" panose="020B0604020202020204" pitchFamily="34" charset="0"/>
              <a:buChar char="•"/>
            </a:pPr>
            <a:r>
              <a:rPr lang="en-GB" dirty="0"/>
              <a:t>What </a:t>
            </a:r>
            <a:r>
              <a:rPr lang="en-GB" b="1" dirty="0"/>
              <a:t>pleasures, uses and gratifications </a:t>
            </a:r>
            <a:r>
              <a:rPr lang="en-GB" dirty="0"/>
              <a:t>are available to the audience of Class?  </a:t>
            </a:r>
            <a:r>
              <a:rPr lang="en-GB" i="1" dirty="0"/>
              <a:t>Remember this from the ‘An Unearthly Child’ lessons?</a:t>
            </a:r>
          </a:p>
          <a:p>
            <a:endParaRPr lang="en-GB" sz="800" dirty="0"/>
          </a:p>
          <a:p>
            <a:pPr marL="285750" indent="-285750">
              <a:buFont typeface="Wingdings" panose="05000000000000000000" pitchFamily="2" charset="2"/>
              <a:buChar char="v"/>
            </a:pPr>
            <a:r>
              <a:rPr lang="en-GB" dirty="0"/>
              <a:t>The need to be </a:t>
            </a:r>
            <a:r>
              <a:rPr lang="en-GB" b="1" dirty="0"/>
              <a:t>INFORMED</a:t>
            </a:r>
            <a:r>
              <a:rPr lang="en-GB" dirty="0"/>
              <a:t> and </a:t>
            </a:r>
            <a:r>
              <a:rPr lang="en-GB" b="1" dirty="0"/>
              <a:t>EDUCATED</a:t>
            </a:r>
            <a:r>
              <a:rPr lang="en-GB" dirty="0"/>
              <a:t> about the world in which we live.</a:t>
            </a:r>
          </a:p>
          <a:p>
            <a:pPr marL="285750" indent="-285750">
              <a:buFont typeface="Wingdings" panose="05000000000000000000" pitchFamily="2" charset="2"/>
              <a:buChar char="v"/>
            </a:pPr>
            <a:r>
              <a:rPr lang="en-GB" dirty="0"/>
              <a:t>The need to </a:t>
            </a:r>
            <a:r>
              <a:rPr lang="en-GB" b="1" dirty="0"/>
              <a:t>IDENTIFY</a:t>
            </a:r>
            <a:r>
              <a:rPr lang="en-GB" dirty="0"/>
              <a:t> personally with characters and situations in order to learn more about themselves.</a:t>
            </a:r>
          </a:p>
          <a:p>
            <a:pPr marL="285750" indent="-285750">
              <a:buFont typeface="Wingdings" panose="05000000000000000000" pitchFamily="2" charset="2"/>
              <a:buChar char="v"/>
            </a:pPr>
            <a:r>
              <a:rPr lang="en-GB" dirty="0"/>
              <a:t>The needs to be </a:t>
            </a:r>
            <a:r>
              <a:rPr lang="en-GB" b="1" dirty="0"/>
              <a:t>ENTERTAINED</a:t>
            </a:r>
          </a:p>
          <a:p>
            <a:pPr marL="285750" indent="-285750">
              <a:buFont typeface="Wingdings" panose="05000000000000000000" pitchFamily="2" charset="2"/>
              <a:buChar char="v"/>
            </a:pPr>
            <a:r>
              <a:rPr lang="en-GB" dirty="0"/>
              <a:t>The need to use the media as a talking point for </a:t>
            </a:r>
            <a:r>
              <a:rPr lang="en-GB" b="1" dirty="0"/>
              <a:t>SOCIAL INTERACTION</a:t>
            </a:r>
          </a:p>
          <a:p>
            <a:pPr marL="285750" indent="-285750">
              <a:buFont typeface="Wingdings" panose="05000000000000000000" pitchFamily="2" charset="2"/>
              <a:buChar char="v"/>
            </a:pPr>
            <a:r>
              <a:rPr lang="en-GB" dirty="0"/>
              <a:t>The need to </a:t>
            </a:r>
            <a:r>
              <a:rPr lang="en-GB" b="1" dirty="0"/>
              <a:t>ESCAPE</a:t>
            </a:r>
            <a:r>
              <a:rPr lang="en-GB" dirty="0"/>
              <a:t> from their daily grind into other worlds and situations.</a:t>
            </a:r>
          </a:p>
          <a:p>
            <a:endParaRPr lang="en-GB" dirty="0"/>
          </a:p>
          <a:p>
            <a:endParaRPr lang="en-GB" dirty="0"/>
          </a:p>
        </p:txBody>
      </p:sp>
    </p:spTree>
    <p:extLst>
      <p:ext uri="{BB962C8B-B14F-4D97-AF65-F5344CB8AC3E}">
        <p14:creationId xmlns:p14="http://schemas.microsoft.com/office/powerpoint/2010/main" val="673272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6: </a:t>
            </a:r>
            <a:r>
              <a:rPr lang="en-GB" b="1" dirty="0">
                <a:solidFill>
                  <a:schemeClr val="bg1"/>
                </a:solidFill>
              </a:rPr>
              <a:t>Audience Response</a:t>
            </a: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6255177"/>
            <a:ext cx="485933" cy="4861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7453" y="6228601"/>
            <a:ext cx="8261044" cy="584775"/>
          </a:xfrm>
          <a:prstGeom prst="rect">
            <a:avLst/>
          </a:prstGeom>
          <a:noFill/>
        </p:spPr>
        <p:txBody>
          <a:bodyPr wrap="square" rtlCol="0">
            <a:spAutoFit/>
          </a:bodyPr>
          <a:lstStyle/>
          <a:p>
            <a:r>
              <a:rPr lang="en-GB" sz="1600" dirty="0"/>
              <a:t>In your books, and in your own words:</a:t>
            </a:r>
          </a:p>
          <a:p>
            <a:pPr marL="171450" indent="-171450">
              <a:buFont typeface="Arial" panose="020B0604020202020204" pitchFamily="34" charset="0"/>
              <a:buChar char="•"/>
            </a:pPr>
            <a:r>
              <a:rPr lang="en-GB" sz="1600" dirty="0"/>
              <a:t>Compare the audience for ‘Co-owner of a lonely heart’ and ‘An Unearthly Child’.</a:t>
            </a:r>
          </a:p>
        </p:txBody>
      </p:sp>
      <p:sp>
        <p:nvSpPr>
          <p:cNvPr id="5" name="TextBox 4"/>
          <p:cNvSpPr txBox="1"/>
          <p:nvPr/>
        </p:nvSpPr>
        <p:spPr>
          <a:xfrm>
            <a:off x="35496" y="1371978"/>
            <a:ext cx="8856984" cy="369332"/>
          </a:xfrm>
          <a:prstGeom prst="rect">
            <a:avLst/>
          </a:prstGeom>
          <a:noFill/>
        </p:spPr>
        <p:txBody>
          <a:bodyPr wrap="square" rtlCol="0">
            <a:spAutoFit/>
          </a:bodyPr>
          <a:lstStyle/>
          <a:p>
            <a:r>
              <a:rPr lang="en-GB" b="1" dirty="0"/>
              <a:t>Who are the audience for Class?</a:t>
            </a:r>
          </a:p>
        </p:txBody>
      </p:sp>
      <p:sp>
        <p:nvSpPr>
          <p:cNvPr id="13" name="TextBox 12"/>
          <p:cNvSpPr txBox="1"/>
          <p:nvPr/>
        </p:nvSpPr>
        <p:spPr>
          <a:xfrm>
            <a:off x="59953" y="1704285"/>
            <a:ext cx="4296023" cy="3785652"/>
          </a:xfrm>
          <a:prstGeom prst="rect">
            <a:avLst/>
          </a:prstGeom>
          <a:noFill/>
        </p:spPr>
        <p:txBody>
          <a:bodyPr wrap="square" rtlCol="0">
            <a:spAutoFit/>
          </a:bodyPr>
          <a:lstStyle/>
          <a:p>
            <a:r>
              <a:rPr lang="en-GB" sz="1600" dirty="0"/>
              <a:t>Unlike </a:t>
            </a:r>
            <a:r>
              <a:rPr lang="en-GB" sz="1600" dirty="0" err="1"/>
              <a:t>Dr.</a:t>
            </a:r>
            <a:r>
              <a:rPr lang="en-GB" sz="1600" dirty="0"/>
              <a:t> Who and more in line with Torchwood before it (which also debuted on BBC3), Class is aimed specifically at a </a:t>
            </a:r>
            <a:r>
              <a:rPr lang="en-GB" sz="1600" b="1" dirty="0"/>
              <a:t>young adult audience </a:t>
            </a:r>
            <a:r>
              <a:rPr lang="en-GB" sz="1600" dirty="0"/>
              <a:t>and contains </a:t>
            </a:r>
            <a:r>
              <a:rPr lang="en-GB" sz="1600" b="1" dirty="0"/>
              <a:t>sexual content, violence and language </a:t>
            </a:r>
            <a:r>
              <a:rPr lang="en-GB" sz="1600" dirty="0"/>
              <a:t>above the level allowed in </a:t>
            </a:r>
            <a:r>
              <a:rPr lang="en-GB" sz="1600" dirty="0" err="1"/>
              <a:t>Dr.</a:t>
            </a:r>
            <a:r>
              <a:rPr lang="en-GB" sz="1600" dirty="0"/>
              <a:t> Who.</a:t>
            </a:r>
          </a:p>
          <a:p>
            <a:endParaRPr lang="en-GB" sz="1600" dirty="0"/>
          </a:p>
          <a:p>
            <a:r>
              <a:rPr lang="en-GB" sz="1600" dirty="0"/>
              <a:t>It was broadcast initially on BBC Three (online only) to poor audience figures and later broadcast on BBC One between 10.45pm and 11.15pm slots.</a:t>
            </a:r>
          </a:p>
          <a:p>
            <a:endParaRPr lang="en-GB" sz="1600" dirty="0"/>
          </a:p>
          <a:p>
            <a:r>
              <a:rPr lang="en-GB" sz="1600" dirty="0"/>
              <a:t>When the programme was on BBC One it was aired at 11.30pm had an audience of </a:t>
            </a:r>
            <a:r>
              <a:rPr lang="en-GB" sz="1600" b="1" dirty="0"/>
              <a:t>0.28 million</a:t>
            </a:r>
            <a:r>
              <a:rPr lang="en-GB" sz="1600" dirty="0"/>
              <a:t>, a share of 5.1% of total TV audience. </a:t>
            </a:r>
          </a:p>
          <a:p>
            <a:endParaRPr lang="en-GB" sz="1600" dirty="0"/>
          </a:p>
        </p:txBody>
      </p:sp>
      <p:pic>
        <p:nvPicPr>
          <p:cNvPr id="1026" name="Picture 2" descr="http://images.doctorwhonews.net/image.php?pid=238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0054" y="1484784"/>
            <a:ext cx="4474434" cy="2876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2512" y="4385885"/>
            <a:ext cx="4471976" cy="646331"/>
          </a:xfrm>
          <a:prstGeom prst="rect">
            <a:avLst/>
          </a:prstGeom>
          <a:noFill/>
        </p:spPr>
        <p:txBody>
          <a:bodyPr wrap="square" rtlCol="0">
            <a:spAutoFit/>
          </a:bodyPr>
          <a:lstStyle/>
          <a:p>
            <a:r>
              <a:rPr lang="en-GB" sz="800" dirty="0"/>
              <a:t>From: </a:t>
            </a:r>
            <a:r>
              <a:rPr lang="en-GB" sz="800" dirty="0">
                <a:hlinkClick r:id="rId5"/>
              </a:rPr>
              <a:t>http://www.doctorwhonews.net/2017/02/class-final-ratings.html</a:t>
            </a:r>
            <a:endParaRPr lang="en-GB" sz="800" dirty="0"/>
          </a:p>
          <a:p>
            <a:r>
              <a:rPr lang="en-GB" sz="1400" dirty="0"/>
              <a:t>This graph shows the falling audience figures (in millions) as series one was shown.  AI stands for Appreciation Index. </a:t>
            </a:r>
          </a:p>
        </p:txBody>
      </p:sp>
      <p:sp>
        <p:nvSpPr>
          <p:cNvPr id="3" name="TextBox 2"/>
          <p:cNvSpPr txBox="1"/>
          <p:nvPr/>
        </p:nvSpPr>
        <p:spPr>
          <a:xfrm>
            <a:off x="107504" y="5301208"/>
            <a:ext cx="8809113" cy="830997"/>
          </a:xfrm>
          <a:prstGeom prst="rect">
            <a:avLst/>
          </a:prstGeom>
          <a:noFill/>
        </p:spPr>
        <p:txBody>
          <a:bodyPr wrap="square" rtlCol="0">
            <a:spAutoFit/>
          </a:bodyPr>
          <a:lstStyle/>
          <a:p>
            <a:r>
              <a:rPr lang="en-GB" sz="1600" dirty="0"/>
              <a:t>It had a consolidated audience (when recordings were taken into account) of </a:t>
            </a:r>
            <a:r>
              <a:rPr lang="en-GB" sz="1600" b="1" dirty="0"/>
              <a:t>0.34 million</a:t>
            </a:r>
            <a:r>
              <a:rPr lang="en-GB" sz="1600" dirty="0"/>
              <a:t> watching, a share 5.2% of the audience. The channel average for the timeslot is 0.82 million. Episode 4 increased its audience by 21% over the initial figure. Around 250,000 have accessed the episode on iPlayer.</a:t>
            </a:r>
          </a:p>
        </p:txBody>
      </p:sp>
    </p:spTree>
    <p:extLst>
      <p:ext uri="{BB962C8B-B14F-4D97-AF65-F5344CB8AC3E}">
        <p14:creationId xmlns:p14="http://schemas.microsoft.com/office/powerpoint/2010/main" val="1119087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6: </a:t>
            </a:r>
            <a:r>
              <a:rPr lang="en-GB" b="1" dirty="0">
                <a:solidFill>
                  <a:schemeClr val="bg1"/>
                </a:solidFill>
              </a:rPr>
              <a:t>Audience Response</a:t>
            </a: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6047864"/>
            <a:ext cx="485933" cy="4861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7453" y="6021288"/>
            <a:ext cx="8261044" cy="584775"/>
          </a:xfrm>
          <a:prstGeom prst="rect">
            <a:avLst/>
          </a:prstGeom>
          <a:noFill/>
        </p:spPr>
        <p:txBody>
          <a:bodyPr wrap="square" rtlCol="0">
            <a:spAutoFit/>
          </a:bodyPr>
          <a:lstStyle/>
          <a:p>
            <a:r>
              <a:rPr lang="en-GB" sz="1600" dirty="0"/>
              <a:t>In your books, and in your own words:</a:t>
            </a:r>
          </a:p>
          <a:p>
            <a:pPr marL="171450" indent="-171450">
              <a:buFont typeface="Arial" panose="020B0604020202020204" pitchFamily="34" charset="0"/>
              <a:buChar char="•"/>
            </a:pPr>
            <a:r>
              <a:rPr lang="en-GB" sz="1600" dirty="0"/>
              <a:t>What was the critical reception of Class and the size of its audience? Why was this?</a:t>
            </a:r>
          </a:p>
        </p:txBody>
      </p:sp>
      <p:sp>
        <p:nvSpPr>
          <p:cNvPr id="5" name="TextBox 4"/>
          <p:cNvSpPr txBox="1"/>
          <p:nvPr/>
        </p:nvSpPr>
        <p:spPr>
          <a:xfrm>
            <a:off x="35496" y="1371978"/>
            <a:ext cx="8856984" cy="369332"/>
          </a:xfrm>
          <a:prstGeom prst="rect">
            <a:avLst/>
          </a:prstGeom>
          <a:noFill/>
        </p:spPr>
        <p:txBody>
          <a:bodyPr wrap="square" rtlCol="0">
            <a:spAutoFit/>
          </a:bodyPr>
          <a:lstStyle/>
          <a:p>
            <a:r>
              <a:rPr lang="en-GB" b="1" dirty="0"/>
              <a:t>The critical reception to Class</a:t>
            </a:r>
          </a:p>
        </p:txBody>
      </p:sp>
      <p:sp>
        <p:nvSpPr>
          <p:cNvPr id="13" name="TextBox 12"/>
          <p:cNvSpPr txBox="1"/>
          <p:nvPr/>
        </p:nvSpPr>
        <p:spPr>
          <a:xfrm>
            <a:off x="59953" y="1704285"/>
            <a:ext cx="4296023" cy="584775"/>
          </a:xfrm>
          <a:prstGeom prst="rect">
            <a:avLst/>
          </a:prstGeom>
          <a:noFill/>
        </p:spPr>
        <p:txBody>
          <a:bodyPr wrap="square" rtlCol="0">
            <a:spAutoFit/>
          </a:bodyPr>
          <a:lstStyle/>
          <a:p>
            <a:endParaRPr lang="en-GB" sz="1600" dirty="0"/>
          </a:p>
          <a:p>
            <a:endParaRPr lang="en-GB" sz="1600" dirty="0"/>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981700" y="1185433"/>
            <a:ext cx="2927151" cy="5134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981700" y="1772816"/>
            <a:ext cx="2928292" cy="15341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981700" y="3356992"/>
            <a:ext cx="2946424" cy="5808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981700" y="4005064"/>
            <a:ext cx="2982416" cy="5664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981700" y="4638449"/>
            <a:ext cx="2982416" cy="6627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25599" y="1762002"/>
            <a:ext cx="5946204" cy="4339650"/>
          </a:xfrm>
          <a:prstGeom prst="rect">
            <a:avLst/>
          </a:prstGeom>
          <a:noFill/>
        </p:spPr>
        <p:txBody>
          <a:bodyPr wrap="square" rtlCol="0">
            <a:spAutoFit/>
          </a:bodyPr>
          <a:lstStyle/>
          <a:p>
            <a:r>
              <a:rPr lang="en-GB" sz="1600" dirty="0"/>
              <a:t>Class received mixed reviews on release.  Audience figures (Class failed to make the BBC iPlayer Top 20 in its first seven weeks, and failed to secure over 1m viewers at any point when repeated on BBC One) were small for a number of reasons:</a:t>
            </a:r>
          </a:p>
          <a:p>
            <a:pPr marL="285750" indent="-285750">
              <a:buFont typeface="Wingdings" panose="05000000000000000000" pitchFamily="2" charset="2"/>
              <a:buChar char="q"/>
            </a:pPr>
            <a:r>
              <a:rPr lang="en-GB" sz="1600" dirty="0"/>
              <a:t>iPlayer release only initially.</a:t>
            </a:r>
          </a:p>
          <a:p>
            <a:pPr marL="285750" indent="-285750">
              <a:buFont typeface="Wingdings" panose="05000000000000000000" pitchFamily="2" charset="2"/>
              <a:buChar char="q"/>
            </a:pPr>
            <a:r>
              <a:rPr lang="en-GB" sz="1600" dirty="0"/>
              <a:t>BBC One late showing (after 10.30 slots).  Poor scheduling.</a:t>
            </a:r>
          </a:p>
          <a:p>
            <a:r>
              <a:rPr lang="en-GB" sz="1600" dirty="0"/>
              <a:t>The show was axed after one series.  Why was this?</a:t>
            </a:r>
          </a:p>
          <a:p>
            <a:pPr marL="285750" indent="-285750">
              <a:buFont typeface="Wingdings" panose="05000000000000000000" pitchFamily="2" charset="2"/>
              <a:buChar char="q"/>
            </a:pPr>
            <a:r>
              <a:rPr lang="en-GB" sz="1600" dirty="0"/>
              <a:t>No-one – not even the BBC – seemed entirely sure who the show was for. A teen-oriented drama with adult themes, spun off from a series intended (primarily) for children, the tone of </a:t>
            </a:r>
            <a:r>
              <a:rPr lang="en-GB" sz="1600" i="1" dirty="0"/>
              <a:t>Class </a:t>
            </a:r>
            <a:r>
              <a:rPr lang="en-GB" sz="1600" dirty="0"/>
              <a:t>was confused.</a:t>
            </a:r>
          </a:p>
          <a:p>
            <a:pPr marL="285750" indent="-285750">
              <a:buFont typeface="Wingdings" panose="05000000000000000000" pitchFamily="2" charset="2"/>
              <a:buChar char="q"/>
            </a:pPr>
            <a:r>
              <a:rPr lang="en-GB" sz="1600" dirty="0"/>
              <a:t>Creator Patrick Ness was baffled by the decision to air the series in double-bills, late at night, more than two months after its BBC Three debut.</a:t>
            </a:r>
          </a:p>
          <a:p>
            <a:pPr marL="285750" indent="-285750">
              <a:buFont typeface="Wingdings" panose="05000000000000000000" pitchFamily="2" charset="2"/>
              <a:buChar char="q"/>
            </a:pPr>
            <a:r>
              <a:rPr lang="en-GB" sz="1600" dirty="0"/>
              <a:t>It sorely lacked a big selling point. Clearly, spinning itself off from </a:t>
            </a:r>
            <a:r>
              <a:rPr lang="en-GB" sz="1600" i="1" dirty="0"/>
              <a:t>Doctor Who </a:t>
            </a:r>
            <a:r>
              <a:rPr lang="en-GB" sz="1600" dirty="0"/>
              <a:t>was not enough to guarantee success.</a:t>
            </a:r>
          </a:p>
          <a:p>
            <a:pPr marL="285750" indent="-285750">
              <a:buFont typeface="Arial" panose="020B0604020202020204" pitchFamily="34" charset="0"/>
              <a:buChar char="•"/>
            </a:pPr>
            <a:endParaRPr lang="en-GB" sz="1600" dirty="0"/>
          </a:p>
        </p:txBody>
      </p:sp>
      <p:pic>
        <p:nvPicPr>
          <p:cNvPr id="1032" name="Picture 8"/>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5981700" y="5351765"/>
            <a:ext cx="2982416" cy="4717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0296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6: </a:t>
            </a:r>
            <a:r>
              <a:rPr lang="en-GB" b="1" dirty="0">
                <a:solidFill>
                  <a:schemeClr val="bg1"/>
                </a:solidFill>
              </a:rPr>
              <a:t>Audience Marketing</a:t>
            </a: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6047864"/>
            <a:ext cx="485933" cy="4861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847460" y="5733256"/>
            <a:ext cx="8261044" cy="1077218"/>
          </a:xfrm>
          <a:prstGeom prst="rect">
            <a:avLst/>
          </a:prstGeom>
          <a:noFill/>
        </p:spPr>
        <p:txBody>
          <a:bodyPr wrap="square" rtlCol="0">
            <a:spAutoFit/>
          </a:bodyPr>
          <a:lstStyle/>
          <a:p>
            <a:r>
              <a:rPr lang="en-GB" sz="1600" dirty="0"/>
              <a:t>In your books, and in your own words:</a:t>
            </a:r>
          </a:p>
          <a:p>
            <a:pPr marL="171450" indent="-171450">
              <a:buFont typeface="Arial" panose="020B0604020202020204" pitchFamily="34" charset="0"/>
              <a:buChar char="•"/>
            </a:pPr>
            <a:r>
              <a:rPr lang="en-GB" sz="1600" dirty="0"/>
              <a:t>How was Class marketed?</a:t>
            </a:r>
          </a:p>
          <a:p>
            <a:pPr marL="171450" indent="-171450">
              <a:buFont typeface="Arial" panose="020B0604020202020204" pitchFamily="34" charset="0"/>
              <a:buChar char="•"/>
            </a:pPr>
            <a:r>
              <a:rPr lang="en-GB" sz="1600" dirty="0"/>
              <a:t>How does that differ from the more popular Doctor Who?</a:t>
            </a:r>
          </a:p>
          <a:p>
            <a:pPr marL="171450" indent="-171450">
              <a:buFont typeface="Arial" panose="020B0604020202020204" pitchFamily="34" charset="0"/>
              <a:buChar char="•"/>
            </a:pPr>
            <a:r>
              <a:rPr lang="en-GB" sz="1600" dirty="0"/>
              <a:t>Why do you think the BBC made this decision?  Who was this series for?</a:t>
            </a:r>
          </a:p>
        </p:txBody>
      </p:sp>
      <p:sp>
        <p:nvSpPr>
          <p:cNvPr id="5" name="TextBox 4"/>
          <p:cNvSpPr txBox="1"/>
          <p:nvPr/>
        </p:nvSpPr>
        <p:spPr>
          <a:xfrm>
            <a:off x="35496" y="1371978"/>
            <a:ext cx="8856984" cy="369332"/>
          </a:xfrm>
          <a:prstGeom prst="rect">
            <a:avLst/>
          </a:prstGeom>
          <a:noFill/>
        </p:spPr>
        <p:txBody>
          <a:bodyPr wrap="square" rtlCol="0">
            <a:spAutoFit/>
          </a:bodyPr>
          <a:lstStyle/>
          <a:p>
            <a:r>
              <a:rPr lang="en-GB" b="1" dirty="0"/>
              <a:t>How was Class marketed?</a:t>
            </a:r>
          </a:p>
        </p:txBody>
      </p:sp>
      <p:sp>
        <p:nvSpPr>
          <p:cNvPr id="13" name="TextBox 12"/>
          <p:cNvSpPr txBox="1"/>
          <p:nvPr/>
        </p:nvSpPr>
        <p:spPr>
          <a:xfrm>
            <a:off x="59953" y="1704285"/>
            <a:ext cx="4296023" cy="584775"/>
          </a:xfrm>
          <a:prstGeom prst="rect">
            <a:avLst/>
          </a:prstGeom>
          <a:noFill/>
        </p:spPr>
        <p:txBody>
          <a:bodyPr wrap="square" rtlCol="0">
            <a:spAutoFit/>
          </a:bodyPr>
          <a:lstStyle/>
          <a:p>
            <a:endParaRPr lang="en-GB" sz="1600" dirty="0"/>
          </a:p>
          <a:p>
            <a:endParaRPr lang="en-GB" sz="1600" dirty="0"/>
          </a:p>
        </p:txBody>
      </p:sp>
      <p:sp>
        <p:nvSpPr>
          <p:cNvPr id="9" name="TextBox 8"/>
          <p:cNvSpPr txBox="1"/>
          <p:nvPr/>
        </p:nvSpPr>
        <p:spPr>
          <a:xfrm>
            <a:off x="398703" y="2289060"/>
            <a:ext cx="3618522" cy="338554"/>
          </a:xfrm>
          <a:prstGeom prst="rect">
            <a:avLst/>
          </a:prstGeom>
          <a:noFill/>
        </p:spPr>
        <p:txBody>
          <a:bodyPr wrap="square" rtlCol="0">
            <a:spAutoFit/>
          </a:bodyPr>
          <a:lstStyle/>
          <a:p>
            <a:pPr algn="ctr"/>
            <a:r>
              <a:rPr lang="en-GB" sz="1600" b="1" u="sng" dirty="0"/>
              <a:t>Website</a:t>
            </a:r>
          </a:p>
        </p:txBody>
      </p:sp>
      <p:sp>
        <p:nvSpPr>
          <p:cNvPr id="2" name="TextBox 1"/>
          <p:cNvSpPr txBox="1"/>
          <p:nvPr/>
        </p:nvSpPr>
        <p:spPr>
          <a:xfrm>
            <a:off x="179512" y="1704285"/>
            <a:ext cx="8676964" cy="584775"/>
          </a:xfrm>
          <a:prstGeom prst="rect">
            <a:avLst/>
          </a:prstGeom>
          <a:noFill/>
        </p:spPr>
        <p:txBody>
          <a:bodyPr wrap="square" rtlCol="0">
            <a:spAutoFit/>
          </a:bodyPr>
          <a:lstStyle/>
          <a:p>
            <a:r>
              <a:rPr lang="en-GB" sz="1600" dirty="0"/>
              <a:t>As Class was aimed at an older audience, there was a clear shift in the way it was marketed from traditional </a:t>
            </a:r>
            <a:r>
              <a:rPr lang="en-GB" sz="1600" dirty="0" err="1"/>
              <a:t>Dr.</a:t>
            </a:r>
            <a:r>
              <a:rPr lang="en-GB" sz="1600" dirty="0"/>
              <a:t> Who episodes (on a Saturday early evening slot).</a:t>
            </a:r>
          </a:p>
        </p:txBody>
      </p:sp>
      <p:pic>
        <p:nvPicPr>
          <p:cNvPr id="2051" name="Picture 3">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22478" y="2708920"/>
            <a:ext cx="3789482" cy="21315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79512" y="4941168"/>
            <a:ext cx="4392488" cy="830997"/>
          </a:xfrm>
          <a:prstGeom prst="rect">
            <a:avLst/>
          </a:prstGeom>
          <a:noFill/>
        </p:spPr>
        <p:txBody>
          <a:bodyPr wrap="square" rtlCol="0">
            <a:spAutoFit/>
          </a:bodyPr>
          <a:lstStyle/>
          <a:p>
            <a:r>
              <a:rPr lang="en-GB" sz="1600" dirty="0"/>
              <a:t>Strong web presence.  Highly interactive.  Lots of video clips, interviews, fan art and fiction.  Trying to build brand loyalty.</a:t>
            </a:r>
          </a:p>
        </p:txBody>
      </p:sp>
      <p:sp>
        <p:nvSpPr>
          <p:cNvPr id="22" name="TextBox 21"/>
          <p:cNvSpPr txBox="1"/>
          <p:nvPr/>
        </p:nvSpPr>
        <p:spPr>
          <a:xfrm>
            <a:off x="4716016" y="2276872"/>
            <a:ext cx="3618522" cy="338554"/>
          </a:xfrm>
          <a:prstGeom prst="rect">
            <a:avLst/>
          </a:prstGeom>
          <a:noFill/>
        </p:spPr>
        <p:txBody>
          <a:bodyPr wrap="square" rtlCol="0">
            <a:spAutoFit/>
          </a:bodyPr>
          <a:lstStyle/>
          <a:p>
            <a:pPr algn="ctr"/>
            <a:r>
              <a:rPr lang="en-GB" sz="1600" b="1" u="sng" dirty="0"/>
              <a:t>TV adverts</a:t>
            </a:r>
          </a:p>
        </p:txBody>
      </p:sp>
      <p:sp>
        <p:nvSpPr>
          <p:cNvPr id="25" name="TextBox 24"/>
          <p:cNvSpPr txBox="1"/>
          <p:nvPr/>
        </p:nvSpPr>
        <p:spPr>
          <a:xfrm>
            <a:off x="4490026" y="2636912"/>
            <a:ext cx="2170206" cy="1323439"/>
          </a:xfrm>
          <a:prstGeom prst="rect">
            <a:avLst/>
          </a:prstGeom>
          <a:noFill/>
        </p:spPr>
        <p:txBody>
          <a:bodyPr wrap="square" rtlCol="0">
            <a:spAutoFit/>
          </a:bodyPr>
          <a:lstStyle/>
          <a:p>
            <a:r>
              <a:rPr lang="en-GB" sz="1600" b="1" dirty="0"/>
              <a:t>Teaser trailer </a:t>
            </a:r>
            <a:r>
              <a:rPr lang="en-GB" sz="1600" dirty="0"/>
              <a:t>(click image to view).</a:t>
            </a:r>
          </a:p>
          <a:p>
            <a:r>
              <a:rPr lang="en-GB" sz="1600" dirty="0"/>
              <a:t>Heavily Doctor Who influenced.</a:t>
            </a:r>
          </a:p>
          <a:p>
            <a:r>
              <a:rPr lang="en-GB" sz="1600" dirty="0"/>
              <a:t>Dark and tense.</a:t>
            </a:r>
          </a:p>
        </p:txBody>
      </p:sp>
      <p:pic>
        <p:nvPicPr>
          <p:cNvPr id="2052" name="Picture 4">
            <a:hlinkClick r:id="rId6"/>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6670199" y="2627614"/>
            <a:ext cx="2366297" cy="1351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a:hlinkClick r:id="rId9"/>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6669614" y="4208754"/>
            <a:ext cx="2366882" cy="13804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 name="TextBox 25"/>
          <p:cNvSpPr txBox="1"/>
          <p:nvPr/>
        </p:nvSpPr>
        <p:spPr>
          <a:xfrm>
            <a:off x="4490025" y="4365104"/>
            <a:ext cx="2170207" cy="830997"/>
          </a:xfrm>
          <a:prstGeom prst="rect">
            <a:avLst/>
          </a:prstGeom>
          <a:noFill/>
        </p:spPr>
        <p:txBody>
          <a:bodyPr wrap="square" rtlCol="0">
            <a:spAutoFit/>
          </a:bodyPr>
          <a:lstStyle/>
          <a:p>
            <a:r>
              <a:rPr lang="en-GB" sz="1600" b="1" dirty="0"/>
              <a:t>Longer trailer </a:t>
            </a:r>
            <a:r>
              <a:rPr lang="en-GB" sz="1600" dirty="0"/>
              <a:t>(click image to view).</a:t>
            </a:r>
          </a:p>
          <a:p>
            <a:r>
              <a:rPr lang="en-GB" sz="1600" dirty="0"/>
              <a:t>Lots of gore and blood.</a:t>
            </a:r>
          </a:p>
        </p:txBody>
      </p:sp>
      <p:cxnSp>
        <p:nvCxnSpPr>
          <p:cNvPr id="11" name="Straight Connector 10"/>
          <p:cNvCxnSpPr/>
          <p:nvPr/>
        </p:nvCxnSpPr>
        <p:spPr>
          <a:xfrm>
            <a:off x="4355976" y="2446149"/>
            <a:ext cx="0" cy="3326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26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469897"/>
            <a:ext cx="8073813" cy="806975"/>
          </a:xfrm>
        </p:spPr>
        <p:txBody>
          <a:bodyPr>
            <a:normAutofit fontScale="90000"/>
          </a:bodyPr>
          <a:lstStyle/>
          <a:p>
            <a:pPr algn="l"/>
            <a:r>
              <a:rPr lang="en-GB" sz="2400" b="1" dirty="0"/>
              <a:t>What is Class?</a:t>
            </a:r>
            <a:r>
              <a:rPr lang="en-GB" sz="2400" dirty="0"/>
              <a:t>	</a:t>
            </a:r>
            <a:br>
              <a:rPr lang="en-GB" sz="2400" dirty="0"/>
            </a:br>
            <a:endParaRPr lang="en-GB" sz="2400" b="1" dirty="0"/>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987824" y="6093296"/>
            <a:ext cx="3024336" cy="338554"/>
          </a:xfrm>
          <a:prstGeom prst="rect">
            <a:avLst/>
          </a:prstGeom>
          <a:noFill/>
        </p:spPr>
        <p:txBody>
          <a:bodyPr wrap="square" rtlCol="0">
            <a:spAutoFit/>
          </a:bodyPr>
          <a:lstStyle/>
          <a:p>
            <a:pPr algn="ctr"/>
            <a:r>
              <a:rPr lang="en-GB" sz="1600" dirty="0"/>
              <a:t>Click image to access Class trailer</a:t>
            </a:r>
          </a:p>
        </p:txBody>
      </p:sp>
      <p:sp>
        <p:nvSpPr>
          <p:cNvPr id="10" name="TextBox 9"/>
          <p:cNvSpPr txBox="1"/>
          <p:nvPr/>
        </p:nvSpPr>
        <p:spPr>
          <a:xfrm>
            <a:off x="5796136" y="620688"/>
            <a:ext cx="3096344" cy="369332"/>
          </a:xfrm>
          <a:prstGeom prst="rect">
            <a:avLst/>
          </a:prstGeom>
          <a:solidFill>
            <a:schemeClr val="tx1"/>
          </a:solidFill>
        </p:spPr>
        <p:txBody>
          <a:bodyPr wrap="square" rtlCol="0">
            <a:spAutoFit/>
          </a:bodyPr>
          <a:lstStyle/>
          <a:p>
            <a:r>
              <a:rPr lang="en-GB" dirty="0">
                <a:solidFill>
                  <a:schemeClr val="bg1"/>
                </a:solidFill>
              </a:rPr>
              <a:t>Lesson 1: </a:t>
            </a:r>
            <a:r>
              <a:rPr lang="en-GB" b="1" dirty="0">
                <a:solidFill>
                  <a:schemeClr val="bg1"/>
                </a:solidFill>
              </a:rPr>
              <a:t>Programme Context</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665911" y="2031234"/>
            <a:ext cx="5426369" cy="39900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8715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6: </a:t>
            </a:r>
            <a:r>
              <a:rPr lang="en-GB" b="1" dirty="0">
                <a:solidFill>
                  <a:schemeClr val="bg1"/>
                </a:solidFill>
              </a:rPr>
              <a:t>Audience Marketing</a:t>
            </a: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6224979"/>
            <a:ext cx="485933" cy="4861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847460" y="5910371"/>
            <a:ext cx="8261044" cy="830997"/>
          </a:xfrm>
          <a:prstGeom prst="rect">
            <a:avLst/>
          </a:prstGeom>
          <a:noFill/>
        </p:spPr>
        <p:txBody>
          <a:bodyPr wrap="square" rtlCol="0">
            <a:spAutoFit/>
          </a:bodyPr>
          <a:lstStyle/>
          <a:p>
            <a:r>
              <a:rPr lang="en-GB" sz="1600" dirty="0"/>
              <a:t>In your books, and in your own words:</a:t>
            </a:r>
          </a:p>
          <a:p>
            <a:pPr marL="171450" indent="-171450">
              <a:buFont typeface="Arial" panose="020B0604020202020204" pitchFamily="34" charset="0"/>
              <a:buChar char="•"/>
            </a:pPr>
            <a:r>
              <a:rPr lang="en-GB" sz="1600" dirty="0"/>
              <a:t>What channels did Class show on?</a:t>
            </a:r>
          </a:p>
          <a:p>
            <a:pPr marL="171450" indent="-171450">
              <a:buFont typeface="Arial" panose="020B0604020202020204" pitchFamily="34" charset="0"/>
              <a:buChar char="•"/>
            </a:pPr>
            <a:r>
              <a:rPr lang="en-GB" sz="1600" dirty="0"/>
              <a:t>Why was the distribution of Class perceived as a problem?</a:t>
            </a:r>
          </a:p>
        </p:txBody>
      </p:sp>
      <p:sp>
        <p:nvSpPr>
          <p:cNvPr id="5" name="TextBox 4"/>
          <p:cNvSpPr txBox="1"/>
          <p:nvPr/>
        </p:nvSpPr>
        <p:spPr>
          <a:xfrm>
            <a:off x="35496" y="1371978"/>
            <a:ext cx="8856984" cy="369332"/>
          </a:xfrm>
          <a:prstGeom prst="rect">
            <a:avLst/>
          </a:prstGeom>
          <a:noFill/>
        </p:spPr>
        <p:txBody>
          <a:bodyPr wrap="square" rtlCol="0">
            <a:spAutoFit/>
          </a:bodyPr>
          <a:lstStyle/>
          <a:p>
            <a:r>
              <a:rPr lang="en-GB" b="1" dirty="0"/>
              <a:t>How was Class distributed?</a:t>
            </a:r>
          </a:p>
        </p:txBody>
      </p:sp>
      <p:sp>
        <p:nvSpPr>
          <p:cNvPr id="13" name="TextBox 12"/>
          <p:cNvSpPr txBox="1"/>
          <p:nvPr/>
        </p:nvSpPr>
        <p:spPr>
          <a:xfrm>
            <a:off x="59953" y="1704285"/>
            <a:ext cx="4296023" cy="584775"/>
          </a:xfrm>
          <a:prstGeom prst="rect">
            <a:avLst/>
          </a:prstGeom>
          <a:noFill/>
        </p:spPr>
        <p:txBody>
          <a:bodyPr wrap="square" rtlCol="0">
            <a:spAutoFit/>
          </a:bodyPr>
          <a:lstStyle/>
          <a:p>
            <a:endParaRPr lang="en-GB" sz="1600" dirty="0"/>
          </a:p>
          <a:p>
            <a:endParaRPr lang="en-GB" sz="1600" dirty="0"/>
          </a:p>
        </p:txBody>
      </p:sp>
      <p:sp>
        <p:nvSpPr>
          <p:cNvPr id="2" name="TextBox 1"/>
          <p:cNvSpPr txBox="1"/>
          <p:nvPr/>
        </p:nvSpPr>
        <p:spPr>
          <a:xfrm>
            <a:off x="179512" y="1704285"/>
            <a:ext cx="4798470" cy="2308324"/>
          </a:xfrm>
          <a:prstGeom prst="rect">
            <a:avLst/>
          </a:prstGeom>
          <a:noFill/>
        </p:spPr>
        <p:txBody>
          <a:bodyPr wrap="square" rtlCol="0">
            <a:spAutoFit/>
          </a:bodyPr>
          <a:lstStyle/>
          <a:p>
            <a:r>
              <a:rPr lang="en-GB" sz="1600" dirty="0"/>
              <a:t>Media Distribution is a term for the way the product was distributed.  In the case of Class it was originally distributed (shown) online only on </a:t>
            </a:r>
            <a:r>
              <a:rPr lang="en-GB" sz="1600" b="1" u="sng" dirty="0"/>
              <a:t>BBC Three</a:t>
            </a:r>
            <a:r>
              <a:rPr lang="en-GB" sz="1600" dirty="0"/>
              <a:t>: </a:t>
            </a:r>
          </a:p>
          <a:p>
            <a:r>
              <a:rPr lang="en-GB" sz="1600" dirty="0"/>
              <a:t>It was the shown weeks later in a late night slot “the graveyard slot” on </a:t>
            </a:r>
            <a:r>
              <a:rPr lang="en-GB" sz="1600" b="1" u="sng" dirty="0"/>
              <a:t>BBC One</a:t>
            </a:r>
            <a:r>
              <a:rPr lang="en-GB" sz="1600" dirty="0"/>
              <a:t>:</a:t>
            </a:r>
          </a:p>
          <a:p>
            <a:r>
              <a:rPr lang="en-GB" sz="1600" dirty="0"/>
              <a:t>It was also shown on </a:t>
            </a:r>
            <a:r>
              <a:rPr lang="en-GB" sz="1600" b="1" u="sng" dirty="0"/>
              <a:t>BBC America </a:t>
            </a:r>
            <a:r>
              <a:rPr lang="en-GB" sz="1600" dirty="0"/>
              <a:t>where is was more popular.  </a:t>
            </a:r>
          </a:p>
          <a:p>
            <a:r>
              <a:rPr lang="en-GB" sz="1600" dirty="0"/>
              <a:t>The distribution model may have been part of it’s downfall:</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00527" y="1156502"/>
            <a:ext cx="3914299" cy="1142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79512" y="3933056"/>
            <a:ext cx="8784976" cy="1600438"/>
          </a:xfrm>
          <a:prstGeom prst="rect">
            <a:avLst/>
          </a:prstGeom>
          <a:noFill/>
        </p:spPr>
        <p:txBody>
          <a:bodyPr wrap="square" rtlCol="0">
            <a:spAutoFit/>
          </a:bodyPr>
          <a:lstStyle/>
          <a:p>
            <a:r>
              <a:rPr lang="en-GB" sz="1400" i="1" dirty="0"/>
              <a:t>“Class</a:t>
            </a:r>
            <a:r>
              <a:rPr lang="en-GB" sz="1400" dirty="0"/>
              <a:t> seemed to be fighting a losing battle from its offset. It did seem, at least initially, that for the BBC it was used as an incentive to lure viewers towards the newly formatted BBC3 and the world of online streaming instead of allowing the show the opportunity to present itself to audiences on television or even on already established streaming services such as Netflix or Amazon. Following the sacrifice of its own accessibility, the BBC then aired the series on BBC1 – but restricted the series to air two episodes at a time to occupy the graveyard shift. Not only was the show let down by its distribution format, but also strangely by </a:t>
            </a:r>
            <a:r>
              <a:rPr lang="en-GB" sz="1400" i="1" dirty="0"/>
              <a:t>Doctor Who’s</a:t>
            </a:r>
            <a:r>
              <a:rPr lang="en-GB" sz="1400" dirty="0"/>
              <a:t> own marketing team, with support for the show largely (and suspiciously) absent from the parent show’s social media accounts and magazine covers to name a few.”</a:t>
            </a: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990524" y="2389114"/>
            <a:ext cx="3901956" cy="1445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627784" y="5528265"/>
            <a:ext cx="6624736" cy="276999"/>
          </a:xfrm>
          <a:prstGeom prst="rect">
            <a:avLst/>
          </a:prstGeom>
          <a:noFill/>
        </p:spPr>
        <p:txBody>
          <a:bodyPr wrap="square" rtlCol="0">
            <a:spAutoFit/>
          </a:bodyPr>
          <a:lstStyle/>
          <a:p>
            <a:r>
              <a:rPr lang="en-GB" sz="1200" dirty="0"/>
              <a:t>From http://www.doctorwhotv.co.uk/a-song-for-the-lost-what-we-can-learn-from-class-86190.htm</a:t>
            </a:r>
          </a:p>
        </p:txBody>
      </p:sp>
    </p:spTree>
    <p:extLst>
      <p:ext uri="{BB962C8B-B14F-4D97-AF65-F5344CB8AC3E}">
        <p14:creationId xmlns:p14="http://schemas.microsoft.com/office/powerpoint/2010/main" val="282295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7: </a:t>
            </a:r>
            <a:r>
              <a:rPr lang="en-GB" b="1" dirty="0">
                <a:solidFill>
                  <a:schemeClr val="bg1"/>
                </a:solidFill>
              </a:rPr>
              <a:t>BBC Three</a:t>
            </a: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5949280"/>
            <a:ext cx="485933" cy="4861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59428" y="5805264"/>
            <a:ext cx="8261044" cy="1077218"/>
          </a:xfrm>
          <a:prstGeom prst="rect">
            <a:avLst/>
          </a:prstGeom>
          <a:noFill/>
        </p:spPr>
        <p:txBody>
          <a:bodyPr wrap="square" rtlCol="0">
            <a:spAutoFit/>
          </a:bodyPr>
          <a:lstStyle/>
          <a:p>
            <a:r>
              <a:rPr lang="en-GB" sz="1600" dirty="0"/>
              <a:t>In your books, and in your own words:</a:t>
            </a:r>
          </a:p>
          <a:p>
            <a:pPr marL="171450" indent="-171450">
              <a:buFont typeface="Arial" panose="020B0604020202020204" pitchFamily="34" charset="0"/>
              <a:buChar char="•"/>
            </a:pPr>
            <a:r>
              <a:rPr lang="en-GB" sz="1600" dirty="0"/>
              <a:t>Who was the audience for BBC Three?</a:t>
            </a:r>
          </a:p>
          <a:p>
            <a:pPr marL="171450" indent="-171450">
              <a:buFont typeface="Arial" panose="020B0604020202020204" pitchFamily="34" charset="0"/>
              <a:buChar char="•"/>
            </a:pPr>
            <a:r>
              <a:rPr lang="en-GB" sz="1600" dirty="0"/>
              <a:t>Why was the TV channel removed?</a:t>
            </a:r>
          </a:p>
          <a:p>
            <a:pPr marL="171450" indent="-171450">
              <a:buFont typeface="Arial" panose="020B0604020202020204" pitchFamily="34" charset="0"/>
              <a:buChar char="•"/>
            </a:pPr>
            <a:r>
              <a:rPr lang="en-GB" sz="1600" dirty="0"/>
              <a:t>Why did the BBC think that online was appropriate for that audience?</a:t>
            </a:r>
          </a:p>
        </p:txBody>
      </p:sp>
      <p:sp>
        <p:nvSpPr>
          <p:cNvPr id="5" name="TextBox 4"/>
          <p:cNvSpPr txBox="1"/>
          <p:nvPr/>
        </p:nvSpPr>
        <p:spPr>
          <a:xfrm>
            <a:off x="35496" y="1371978"/>
            <a:ext cx="8856984" cy="369332"/>
          </a:xfrm>
          <a:prstGeom prst="rect">
            <a:avLst/>
          </a:prstGeom>
          <a:noFill/>
        </p:spPr>
        <p:txBody>
          <a:bodyPr wrap="square" rtlCol="0">
            <a:spAutoFit/>
          </a:bodyPr>
          <a:lstStyle/>
          <a:p>
            <a:r>
              <a:rPr lang="en-GB" b="1" dirty="0"/>
              <a:t>What is BBC Three and how does it fit into the profile of the BBC remit?</a:t>
            </a:r>
          </a:p>
        </p:txBody>
      </p:sp>
      <p:sp>
        <p:nvSpPr>
          <p:cNvPr id="13" name="TextBox 12"/>
          <p:cNvSpPr txBox="1"/>
          <p:nvPr/>
        </p:nvSpPr>
        <p:spPr>
          <a:xfrm>
            <a:off x="59953" y="1704285"/>
            <a:ext cx="4296023" cy="584775"/>
          </a:xfrm>
          <a:prstGeom prst="rect">
            <a:avLst/>
          </a:prstGeom>
          <a:noFill/>
        </p:spPr>
        <p:txBody>
          <a:bodyPr wrap="square" rtlCol="0">
            <a:spAutoFit/>
          </a:bodyPr>
          <a:lstStyle/>
          <a:p>
            <a:endParaRPr lang="en-GB" sz="1600" dirty="0"/>
          </a:p>
          <a:p>
            <a:endParaRPr lang="en-GB" sz="1600" dirty="0"/>
          </a:p>
        </p:txBody>
      </p:sp>
      <p:sp>
        <p:nvSpPr>
          <p:cNvPr id="2" name="TextBox 1"/>
          <p:cNvSpPr txBox="1"/>
          <p:nvPr/>
        </p:nvSpPr>
        <p:spPr>
          <a:xfrm>
            <a:off x="107504" y="1704285"/>
            <a:ext cx="8856984" cy="584775"/>
          </a:xfrm>
          <a:prstGeom prst="rect">
            <a:avLst/>
          </a:prstGeom>
          <a:noFill/>
        </p:spPr>
        <p:txBody>
          <a:bodyPr wrap="square" rtlCol="0">
            <a:spAutoFit/>
          </a:bodyPr>
          <a:lstStyle/>
          <a:p>
            <a:r>
              <a:rPr lang="en-GB" sz="1600" dirty="0"/>
              <a:t>BBC Three launched as a TV channel in 2003 and it’s remit was to provide "innovative" programming to a target audience of viewers between 16 and 34 years old.</a:t>
            </a:r>
          </a:p>
        </p:txBody>
      </p:sp>
      <p:sp>
        <p:nvSpPr>
          <p:cNvPr id="9" name="TextBox 8"/>
          <p:cNvSpPr txBox="1"/>
          <p:nvPr/>
        </p:nvSpPr>
        <p:spPr>
          <a:xfrm>
            <a:off x="107504" y="2276872"/>
            <a:ext cx="8712968" cy="3939540"/>
          </a:xfrm>
          <a:prstGeom prst="rect">
            <a:avLst/>
          </a:prstGeom>
          <a:noFill/>
        </p:spPr>
        <p:txBody>
          <a:bodyPr wrap="square" rtlCol="0">
            <a:spAutoFit/>
          </a:bodyPr>
          <a:lstStyle/>
          <a:p>
            <a:r>
              <a:rPr lang="en-GB" sz="1600" i="1" dirty="0"/>
              <a:t>“The remit of BBC Three is to bring younger audiences to high quality public service broadcasting through a mixed-genre schedule of innovative UK content featuring new UK talent. The channel should use the full range of digital platforms to deliver its content and to build an interactive relationship with its audience. The channel's target audience is 16–34-year-olds.” BBC Remit</a:t>
            </a:r>
          </a:p>
          <a:p>
            <a:endParaRPr lang="en-GB" sz="800" dirty="0"/>
          </a:p>
          <a:p>
            <a:r>
              <a:rPr lang="en-GB" sz="1600" dirty="0"/>
              <a:t>Until February 2016, BBC Three aired as a </a:t>
            </a:r>
            <a:r>
              <a:rPr lang="en-GB" sz="1600" dirty="0" err="1"/>
              <a:t>freeview</a:t>
            </a:r>
            <a:r>
              <a:rPr lang="en-GB" sz="1600" dirty="0"/>
              <a:t> TV channel.  However,  as a result of planned £100 million budget cut across the BBC, it was proposed that BBC Three be discontinued as a television service, and be converted to online only. The TV channel ceased operations on 16 February 2016, replaced by an online-only version. The BBC recognised that younger people may watch TV at different times, on different devices using different services (iPlayer, YouTube, Netflix, </a:t>
            </a:r>
            <a:r>
              <a:rPr lang="en-GB" sz="1600" dirty="0" err="1"/>
              <a:t>etc</a:t>
            </a:r>
            <a:r>
              <a:rPr lang="en-GB" sz="1600" dirty="0"/>
              <a:t>)</a:t>
            </a:r>
          </a:p>
          <a:p>
            <a:endParaRPr lang="en-GB" sz="800" dirty="0"/>
          </a:p>
          <a:p>
            <a:r>
              <a:rPr lang="en-GB" sz="1600" dirty="0"/>
              <a:t>Regulating (</a:t>
            </a:r>
            <a:r>
              <a:rPr lang="en-GB" sz="1600" dirty="0" err="1"/>
              <a:t>ie</a:t>
            </a:r>
            <a:r>
              <a:rPr lang="en-GB" sz="1600" dirty="0"/>
              <a:t> ensuring TV services meet acceptable standards – discussed  in ‘An Unearthly Child’ unit] is still done by Ofcom.  Online providers still need to meet the same standards agreed by Ofcom or they could get their broadcasting licence revoked.   It is, though, more difficult with some streaming services outside of UK control and services like YouTube.  </a:t>
            </a:r>
            <a:r>
              <a:rPr lang="en-GB" sz="1600" dirty="0">
                <a:hlinkClick r:id="rId4"/>
              </a:rPr>
              <a:t>See the full list here.</a:t>
            </a:r>
            <a:endParaRPr lang="en-GB" sz="1600" dirty="0"/>
          </a:p>
          <a:p>
            <a:endParaRPr lang="en-GB" dirty="0"/>
          </a:p>
        </p:txBody>
      </p:sp>
      <p:grpSp>
        <p:nvGrpSpPr>
          <p:cNvPr id="14" name="Group 13"/>
          <p:cNvGrpSpPr/>
          <p:nvPr/>
        </p:nvGrpSpPr>
        <p:grpSpPr>
          <a:xfrm>
            <a:off x="6300192" y="5589240"/>
            <a:ext cx="3024336" cy="1018565"/>
            <a:chOff x="6372200" y="990020"/>
            <a:chExt cx="3024336" cy="1018565"/>
          </a:xfrm>
        </p:grpSpPr>
        <p:pic>
          <p:nvPicPr>
            <p:cNvPr id="2050" name="Picture 2" descr="Image result for bbc th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1080053"/>
              <a:ext cx="1177665" cy="6651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d/dd/BBC_Three_logo.svg/1024px-BBC_Three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0210" y="1124744"/>
              <a:ext cx="618254" cy="618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72200" y="1700808"/>
              <a:ext cx="1465697" cy="307777"/>
            </a:xfrm>
            <a:prstGeom prst="rect">
              <a:avLst/>
            </a:prstGeom>
            <a:noFill/>
          </p:spPr>
          <p:txBody>
            <a:bodyPr wrap="square" rtlCol="0">
              <a:spAutoFit/>
            </a:bodyPr>
            <a:lstStyle/>
            <a:p>
              <a:pPr algn="ctr"/>
              <a:r>
                <a:rPr lang="en-GB" sz="1400" dirty="0"/>
                <a:t>Original TV logo</a:t>
              </a:r>
            </a:p>
          </p:txBody>
        </p:sp>
        <p:sp>
          <p:nvSpPr>
            <p:cNvPr id="18" name="TextBox 17"/>
            <p:cNvSpPr txBox="1"/>
            <p:nvPr/>
          </p:nvSpPr>
          <p:spPr>
            <a:xfrm>
              <a:off x="7603314" y="1700808"/>
              <a:ext cx="1793222" cy="307777"/>
            </a:xfrm>
            <a:prstGeom prst="rect">
              <a:avLst/>
            </a:prstGeom>
            <a:noFill/>
          </p:spPr>
          <p:txBody>
            <a:bodyPr wrap="square" rtlCol="0">
              <a:spAutoFit/>
            </a:bodyPr>
            <a:lstStyle/>
            <a:p>
              <a:pPr algn="ctr"/>
              <a:r>
                <a:rPr lang="en-GB" sz="1400" dirty="0"/>
                <a:t>Current web logo</a:t>
              </a:r>
            </a:p>
          </p:txBody>
        </p:sp>
        <p:sp>
          <p:nvSpPr>
            <p:cNvPr id="11" name="Rectangle 10"/>
            <p:cNvSpPr/>
            <p:nvPr/>
          </p:nvSpPr>
          <p:spPr>
            <a:xfrm>
              <a:off x="6372200" y="990020"/>
              <a:ext cx="2771800" cy="10066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77006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47764" y="620688"/>
            <a:ext cx="6444716" cy="369332"/>
          </a:xfrm>
          <a:prstGeom prst="rect">
            <a:avLst/>
          </a:prstGeom>
          <a:solidFill>
            <a:schemeClr val="tx1"/>
          </a:solidFill>
        </p:spPr>
        <p:txBody>
          <a:bodyPr wrap="square" rtlCol="0">
            <a:spAutoFit/>
          </a:bodyPr>
          <a:lstStyle/>
          <a:p>
            <a:pPr algn="ctr"/>
            <a:r>
              <a:rPr lang="en-GB" dirty="0">
                <a:solidFill>
                  <a:schemeClr val="bg1"/>
                </a:solidFill>
              </a:rPr>
              <a:t>Lesson 7: </a:t>
            </a:r>
            <a:r>
              <a:rPr lang="en-GB" b="1" dirty="0">
                <a:solidFill>
                  <a:schemeClr val="bg1"/>
                </a:solidFill>
              </a:rPr>
              <a:t>Comparing </a:t>
            </a:r>
            <a:r>
              <a:rPr lang="en-GB" b="1" dirty="0" err="1">
                <a:solidFill>
                  <a:schemeClr val="bg1"/>
                </a:solidFill>
              </a:rPr>
              <a:t>Dr.</a:t>
            </a:r>
            <a:r>
              <a:rPr lang="en-GB" b="1" dirty="0">
                <a:solidFill>
                  <a:schemeClr val="bg1"/>
                </a:solidFill>
              </a:rPr>
              <a:t> Who: An Unearthly Child and Class</a:t>
            </a: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496" y="1371978"/>
            <a:ext cx="8856984" cy="369332"/>
          </a:xfrm>
          <a:prstGeom prst="rect">
            <a:avLst/>
          </a:prstGeom>
          <a:noFill/>
        </p:spPr>
        <p:txBody>
          <a:bodyPr wrap="square" rtlCol="0">
            <a:spAutoFit/>
          </a:bodyPr>
          <a:lstStyle/>
          <a:p>
            <a:r>
              <a:rPr lang="en-GB" b="1" dirty="0"/>
              <a:t>How do these two TV series reflect society and culture at the time of their production?</a:t>
            </a:r>
          </a:p>
        </p:txBody>
      </p:sp>
      <p:sp>
        <p:nvSpPr>
          <p:cNvPr id="13" name="TextBox 12"/>
          <p:cNvSpPr txBox="1"/>
          <p:nvPr/>
        </p:nvSpPr>
        <p:spPr>
          <a:xfrm>
            <a:off x="59953" y="1704285"/>
            <a:ext cx="4296023" cy="584775"/>
          </a:xfrm>
          <a:prstGeom prst="rect">
            <a:avLst/>
          </a:prstGeom>
          <a:noFill/>
        </p:spPr>
        <p:txBody>
          <a:bodyPr wrap="square" rtlCol="0">
            <a:spAutoFit/>
          </a:bodyPr>
          <a:lstStyle/>
          <a:p>
            <a:endParaRPr lang="en-GB" sz="1600" dirty="0"/>
          </a:p>
          <a:p>
            <a:endParaRPr lang="en-GB" sz="1600" dirty="0"/>
          </a:p>
        </p:txBody>
      </p:sp>
      <p:sp>
        <p:nvSpPr>
          <p:cNvPr id="12" name="TextBox 11"/>
          <p:cNvSpPr txBox="1"/>
          <p:nvPr/>
        </p:nvSpPr>
        <p:spPr>
          <a:xfrm>
            <a:off x="3347864" y="3214717"/>
            <a:ext cx="2160240" cy="646331"/>
          </a:xfrm>
          <a:prstGeom prst="rect">
            <a:avLst/>
          </a:prstGeom>
          <a:solidFill>
            <a:schemeClr val="bg2"/>
          </a:solidFill>
          <a:ln>
            <a:solidFill>
              <a:schemeClr val="tx1"/>
            </a:solidFill>
          </a:ln>
        </p:spPr>
        <p:txBody>
          <a:bodyPr wrap="square" rtlCol="0">
            <a:spAutoFit/>
          </a:bodyPr>
          <a:lstStyle/>
          <a:p>
            <a:pPr algn="ctr"/>
            <a:r>
              <a:rPr lang="en-GB" b="1" dirty="0"/>
              <a:t>Similarities and differences:</a:t>
            </a:r>
          </a:p>
        </p:txBody>
      </p:sp>
      <p:sp>
        <p:nvSpPr>
          <p:cNvPr id="20" name="TextBox 19"/>
          <p:cNvSpPr txBox="1"/>
          <p:nvPr/>
        </p:nvSpPr>
        <p:spPr>
          <a:xfrm>
            <a:off x="4723873" y="1996672"/>
            <a:ext cx="2160240" cy="646331"/>
          </a:xfrm>
          <a:prstGeom prst="rect">
            <a:avLst/>
          </a:prstGeom>
          <a:solidFill>
            <a:schemeClr val="bg2"/>
          </a:solidFill>
          <a:ln>
            <a:solidFill>
              <a:schemeClr val="tx1"/>
            </a:solidFill>
          </a:ln>
        </p:spPr>
        <p:txBody>
          <a:bodyPr wrap="square" rtlCol="0">
            <a:spAutoFit/>
          </a:bodyPr>
          <a:lstStyle/>
          <a:p>
            <a:pPr algn="ctr"/>
            <a:r>
              <a:rPr lang="en-GB" dirty="0"/>
              <a:t>Formal / Informal language?</a:t>
            </a:r>
          </a:p>
        </p:txBody>
      </p:sp>
      <p:sp>
        <p:nvSpPr>
          <p:cNvPr id="21" name="TextBox 20"/>
          <p:cNvSpPr txBox="1"/>
          <p:nvPr/>
        </p:nvSpPr>
        <p:spPr>
          <a:xfrm>
            <a:off x="6156176" y="2780928"/>
            <a:ext cx="2160240" cy="646331"/>
          </a:xfrm>
          <a:prstGeom prst="rect">
            <a:avLst/>
          </a:prstGeom>
          <a:solidFill>
            <a:schemeClr val="bg2"/>
          </a:solidFill>
          <a:ln>
            <a:solidFill>
              <a:schemeClr val="tx1"/>
            </a:solidFill>
          </a:ln>
        </p:spPr>
        <p:txBody>
          <a:bodyPr wrap="square" rtlCol="0">
            <a:spAutoFit/>
          </a:bodyPr>
          <a:lstStyle/>
          <a:p>
            <a:pPr algn="ctr"/>
            <a:r>
              <a:rPr lang="en-GB" dirty="0"/>
              <a:t>Sexual imagery on TV?</a:t>
            </a:r>
          </a:p>
        </p:txBody>
      </p:sp>
      <p:sp>
        <p:nvSpPr>
          <p:cNvPr id="22" name="TextBox 21"/>
          <p:cNvSpPr txBox="1"/>
          <p:nvPr/>
        </p:nvSpPr>
        <p:spPr>
          <a:xfrm>
            <a:off x="6156176" y="3501008"/>
            <a:ext cx="2160240" cy="646331"/>
          </a:xfrm>
          <a:prstGeom prst="rect">
            <a:avLst/>
          </a:prstGeom>
          <a:solidFill>
            <a:schemeClr val="bg2"/>
          </a:solidFill>
          <a:ln>
            <a:solidFill>
              <a:schemeClr val="tx1"/>
            </a:solidFill>
          </a:ln>
        </p:spPr>
        <p:txBody>
          <a:bodyPr wrap="square" rtlCol="0">
            <a:spAutoFit/>
          </a:bodyPr>
          <a:lstStyle/>
          <a:p>
            <a:pPr algn="ctr"/>
            <a:r>
              <a:rPr lang="en-GB" dirty="0"/>
              <a:t>Representation of Ethnicity?</a:t>
            </a:r>
          </a:p>
        </p:txBody>
      </p:sp>
      <p:sp>
        <p:nvSpPr>
          <p:cNvPr id="25" name="TextBox 24"/>
          <p:cNvSpPr txBox="1"/>
          <p:nvPr/>
        </p:nvSpPr>
        <p:spPr>
          <a:xfrm>
            <a:off x="6156176" y="4294837"/>
            <a:ext cx="2160240" cy="646331"/>
          </a:xfrm>
          <a:prstGeom prst="rect">
            <a:avLst/>
          </a:prstGeom>
          <a:solidFill>
            <a:schemeClr val="bg2"/>
          </a:solidFill>
          <a:ln>
            <a:solidFill>
              <a:schemeClr val="tx1"/>
            </a:solidFill>
          </a:ln>
        </p:spPr>
        <p:txBody>
          <a:bodyPr wrap="square" rtlCol="0">
            <a:spAutoFit/>
          </a:bodyPr>
          <a:lstStyle/>
          <a:p>
            <a:pPr algn="ctr"/>
            <a:r>
              <a:rPr lang="en-GB" dirty="0"/>
              <a:t>Representation of class?</a:t>
            </a:r>
          </a:p>
        </p:txBody>
      </p:sp>
      <p:sp>
        <p:nvSpPr>
          <p:cNvPr id="26" name="TextBox 25"/>
          <p:cNvSpPr txBox="1"/>
          <p:nvPr/>
        </p:nvSpPr>
        <p:spPr>
          <a:xfrm>
            <a:off x="2267744" y="1988840"/>
            <a:ext cx="2160240" cy="646331"/>
          </a:xfrm>
          <a:prstGeom prst="rect">
            <a:avLst/>
          </a:prstGeom>
          <a:solidFill>
            <a:schemeClr val="bg2"/>
          </a:solidFill>
          <a:ln>
            <a:solidFill>
              <a:schemeClr val="tx1"/>
            </a:solidFill>
          </a:ln>
        </p:spPr>
        <p:txBody>
          <a:bodyPr wrap="square" rtlCol="0">
            <a:spAutoFit/>
          </a:bodyPr>
          <a:lstStyle/>
          <a:p>
            <a:pPr algn="ctr"/>
            <a:r>
              <a:rPr lang="en-GB" dirty="0"/>
              <a:t>Depiction of violence?</a:t>
            </a:r>
          </a:p>
        </p:txBody>
      </p:sp>
      <p:sp>
        <p:nvSpPr>
          <p:cNvPr id="27" name="TextBox 26"/>
          <p:cNvSpPr txBox="1"/>
          <p:nvPr/>
        </p:nvSpPr>
        <p:spPr>
          <a:xfrm>
            <a:off x="539552" y="2782669"/>
            <a:ext cx="2160240" cy="584775"/>
          </a:xfrm>
          <a:prstGeom prst="rect">
            <a:avLst/>
          </a:prstGeom>
          <a:solidFill>
            <a:schemeClr val="bg2"/>
          </a:solidFill>
          <a:ln>
            <a:solidFill>
              <a:schemeClr val="tx1"/>
            </a:solidFill>
          </a:ln>
        </p:spPr>
        <p:txBody>
          <a:bodyPr wrap="square" rtlCol="0">
            <a:spAutoFit/>
          </a:bodyPr>
          <a:lstStyle/>
          <a:p>
            <a:pPr algn="ctr"/>
            <a:r>
              <a:rPr lang="en-GB" sz="1600" dirty="0"/>
              <a:t>TV viewing habits [</a:t>
            </a:r>
            <a:r>
              <a:rPr lang="en-GB" sz="1600" dirty="0" err="1"/>
              <a:t>eg</a:t>
            </a:r>
            <a:r>
              <a:rPr lang="en-GB" sz="1600" dirty="0"/>
              <a:t>. Online / Scheduling]?</a:t>
            </a:r>
          </a:p>
        </p:txBody>
      </p:sp>
      <p:sp>
        <p:nvSpPr>
          <p:cNvPr id="28" name="TextBox 27"/>
          <p:cNvSpPr txBox="1"/>
          <p:nvPr/>
        </p:nvSpPr>
        <p:spPr>
          <a:xfrm>
            <a:off x="539552" y="3429000"/>
            <a:ext cx="2160240" cy="646331"/>
          </a:xfrm>
          <a:prstGeom prst="rect">
            <a:avLst/>
          </a:prstGeom>
          <a:solidFill>
            <a:schemeClr val="bg2"/>
          </a:solidFill>
          <a:ln>
            <a:solidFill>
              <a:schemeClr val="tx1"/>
            </a:solidFill>
          </a:ln>
        </p:spPr>
        <p:txBody>
          <a:bodyPr wrap="square" rtlCol="0">
            <a:spAutoFit/>
          </a:bodyPr>
          <a:lstStyle/>
          <a:p>
            <a:pPr algn="ctr"/>
            <a:r>
              <a:rPr lang="en-GB" dirty="0"/>
              <a:t>Production budgets and quality?</a:t>
            </a:r>
          </a:p>
        </p:txBody>
      </p:sp>
      <p:sp>
        <p:nvSpPr>
          <p:cNvPr id="29" name="TextBox 28"/>
          <p:cNvSpPr txBox="1"/>
          <p:nvPr/>
        </p:nvSpPr>
        <p:spPr>
          <a:xfrm>
            <a:off x="539552" y="4161854"/>
            <a:ext cx="2160240" cy="923330"/>
          </a:xfrm>
          <a:prstGeom prst="rect">
            <a:avLst/>
          </a:prstGeom>
          <a:solidFill>
            <a:schemeClr val="bg2"/>
          </a:solidFill>
          <a:ln>
            <a:solidFill>
              <a:schemeClr val="tx1"/>
            </a:solidFill>
          </a:ln>
        </p:spPr>
        <p:txBody>
          <a:bodyPr wrap="square" rtlCol="0">
            <a:spAutoFit/>
          </a:bodyPr>
          <a:lstStyle/>
          <a:p>
            <a:pPr algn="ctr"/>
            <a:r>
              <a:rPr lang="en-GB" dirty="0"/>
              <a:t>Representation of masculinity and femininity?</a:t>
            </a:r>
          </a:p>
        </p:txBody>
      </p:sp>
      <p:sp>
        <p:nvSpPr>
          <p:cNvPr id="30" name="TextBox 29"/>
          <p:cNvSpPr txBox="1"/>
          <p:nvPr/>
        </p:nvSpPr>
        <p:spPr>
          <a:xfrm>
            <a:off x="1115616" y="5158933"/>
            <a:ext cx="2160240" cy="646331"/>
          </a:xfrm>
          <a:prstGeom prst="rect">
            <a:avLst/>
          </a:prstGeom>
          <a:solidFill>
            <a:schemeClr val="bg2"/>
          </a:solidFill>
          <a:ln>
            <a:solidFill>
              <a:schemeClr val="tx1"/>
            </a:solidFill>
          </a:ln>
        </p:spPr>
        <p:txBody>
          <a:bodyPr wrap="square" rtlCol="0">
            <a:spAutoFit/>
          </a:bodyPr>
          <a:lstStyle/>
          <a:p>
            <a:pPr algn="ctr"/>
            <a:r>
              <a:rPr lang="en-GB" dirty="0"/>
              <a:t>Representation of sexuality?</a:t>
            </a:r>
          </a:p>
        </p:txBody>
      </p:sp>
      <p:sp>
        <p:nvSpPr>
          <p:cNvPr id="31" name="TextBox 30"/>
          <p:cNvSpPr txBox="1"/>
          <p:nvPr/>
        </p:nvSpPr>
        <p:spPr>
          <a:xfrm>
            <a:off x="5862279" y="5079753"/>
            <a:ext cx="2160240" cy="646331"/>
          </a:xfrm>
          <a:prstGeom prst="rect">
            <a:avLst/>
          </a:prstGeom>
          <a:solidFill>
            <a:schemeClr val="bg2"/>
          </a:solidFill>
          <a:ln>
            <a:solidFill>
              <a:schemeClr val="tx1"/>
            </a:solidFill>
          </a:ln>
        </p:spPr>
        <p:txBody>
          <a:bodyPr wrap="square" rtlCol="0">
            <a:spAutoFit/>
          </a:bodyPr>
          <a:lstStyle/>
          <a:p>
            <a:pPr algn="ctr"/>
            <a:r>
              <a:rPr lang="en-GB" dirty="0"/>
              <a:t>Representation of disability?</a:t>
            </a:r>
          </a:p>
        </p:txBody>
      </p:sp>
      <p:sp>
        <p:nvSpPr>
          <p:cNvPr id="32" name="TextBox 31"/>
          <p:cNvSpPr txBox="1"/>
          <p:nvPr/>
        </p:nvSpPr>
        <p:spPr>
          <a:xfrm>
            <a:off x="1835696" y="5949280"/>
            <a:ext cx="2376264" cy="646331"/>
          </a:xfrm>
          <a:prstGeom prst="rect">
            <a:avLst/>
          </a:prstGeom>
          <a:solidFill>
            <a:schemeClr val="bg2"/>
          </a:solidFill>
          <a:ln>
            <a:solidFill>
              <a:schemeClr val="tx1"/>
            </a:solidFill>
          </a:ln>
        </p:spPr>
        <p:txBody>
          <a:bodyPr wrap="square" rtlCol="0">
            <a:spAutoFit/>
          </a:bodyPr>
          <a:lstStyle/>
          <a:p>
            <a:pPr algn="ctr"/>
            <a:r>
              <a:rPr lang="en-GB" dirty="0"/>
              <a:t>Representation of power?  Who holds it?</a:t>
            </a:r>
          </a:p>
        </p:txBody>
      </p:sp>
      <p:sp>
        <p:nvSpPr>
          <p:cNvPr id="33" name="TextBox 32"/>
          <p:cNvSpPr txBox="1"/>
          <p:nvPr/>
        </p:nvSpPr>
        <p:spPr>
          <a:xfrm>
            <a:off x="4453592" y="5951021"/>
            <a:ext cx="2376264" cy="646331"/>
          </a:xfrm>
          <a:prstGeom prst="rect">
            <a:avLst/>
          </a:prstGeom>
          <a:solidFill>
            <a:schemeClr val="bg2"/>
          </a:solidFill>
          <a:ln>
            <a:solidFill>
              <a:schemeClr val="tx1"/>
            </a:solidFill>
          </a:ln>
        </p:spPr>
        <p:txBody>
          <a:bodyPr wrap="square" rtlCol="0">
            <a:spAutoFit/>
          </a:bodyPr>
          <a:lstStyle/>
          <a:p>
            <a:pPr algn="ctr"/>
            <a:r>
              <a:rPr lang="en-GB" dirty="0"/>
              <a:t>Representation of </a:t>
            </a:r>
            <a:r>
              <a:rPr lang="en-GB" dirty="0" err="1"/>
              <a:t>SciFi</a:t>
            </a:r>
            <a:r>
              <a:rPr lang="en-GB" dirty="0"/>
              <a:t> / Fantasy genre?</a:t>
            </a:r>
          </a:p>
        </p:txBody>
      </p:sp>
      <p:sp>
        <p:nvSpPr>
          <p:cNvPr id="34" name="TextBox 33"/>
          <p:cNvSpPr txBox="1"/>
          <p:nvPr/>
        </p:nvSpPr>
        <p:spPr>
          <a:xfrm>
            <a:off x="3293858" y="4221088"/>
            <a:ext cx="2376264" cy="369332"/>
          </a:xfrm>
          <a:prstGeom prst="rect">
            <a:avLst/>
          </a:prstGeom>
          <a:solidFill>
            <a:schemeClr val="bg2"/>
          </a:solidFill>
          <a:ln>
            <a:solidFill>
              <a:schemeClr val="tx1"/>
            </a:solidFill>
          </a:ln>
        </p:spPr>
        <p:txBody>
          <a:bodyPr wrap="square" rtlCol="0">
            <a:spAutoFit/>
          </a:bodyPr>
          <a:lstStyle/>
          <a:p>
            <a:pPr algn="ctr"/>
            <a:r>
              <a:rPr lang="en-GB" dirty="0"/>
              <a:t>Narrative structure?</a:t>
            </a:r>
          </a:p>
        </p:txBody>
      </p:sp>
      <p:sp>
        <p:nvSpPr>
          <p:cNvPr id="35" name="TextBox 34"/>
          <p:cNvSpPr txBox="1"/>
          <p:nvPr/>
        </p:nvSpPr>
        <p:spPr>
          <a:xfrm>
            <a:off x="3275856" y="4653136"/>
            <a:ext cx="2376264" cy="369332"/>
          </a:xfrm>
          <a:prstGeom prst="rect">
            <a:avLst/>
          </a:prstGeom>
          <a:solidFill>
            <a:schemeClr val="bg2"/>
          </a:solidFill>
          <a:ln>
            <a:solidFill>
              <a:schemeClr val="tx1"/>
            </a:solidFill>
          </a:ln>
        </p:spPr>
        <p:txBody>
          <a:bodyPr wrap="square" rtlCol="0">
            <a:spAutoFit/>
          </a:bodyPr>
          <a:lstStyle/>
          <a:p>
            <a:pPr algn="ctr"/>
            <a:r>
              <a:rPr lang="en-GB" dirty="0"/>
              <a:t>Special Effects?</a:t>
            </a:r>
          </a:p>
        </p:txBody>
      </p:sp>
      <p:sp>
        <p:nvSpPr>
          <p:cNvPr id="36" name="TextBox 35"/>
          <p:cNvSpPr txBox="1"/>
          <p:nvPr/>
        </p:nvSpPr>
        <p:spPr>
          <a:xfrm>
            <a:off x="3400878" y="5174868"/>
            <a:ext cx="2376264" cy="646331"/>
          </a:xfrm>
          <a:prstGeom prst="rect">
            <a:avLst/>
          </a:prstGeom>
          <a:solidFill>
            <a:schemeClr val="bg2"/>
          </a:solidFill>
          <a:ln>
            <a:solidFill>
              <a:schemeClr val="tx1"/>
            </a:solidFill>
          </a:ln>
        </p:spPr>
        <p:txBody>
          <a:bodyPr wrap="square" rtlCol="0">
            <a:spAutoFit/>
          </a:bodyPr>
          <a:lstStyle/>
          <a:p>
            <a:pPr algn="ctr"/>
            <a:r>
              <a:rPr lang="en-GB" dirty="0"/>
              <a:t>Education or entertainment?</a:t>
            </a:r>
          </a:p>
        </p:txBody>
      </p:sp>
    </p:spTree>
    <p:extLst>
      <p:ext uri="{BB962C8B-B14F-4D97-AF65-F5344CB8AC3E}">
        <p14:creationId xmlns:p14="http://schemas.microsoft.com/office/powerpoint/2010/main" val="3976292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47764" y="620688"/>
            <a:ext cx="6444716" cy="369332"/>
          </a:xfrm>
          <a:prstGeom prst="rect">
            <a:avLst/>
          </a:prstGeom>
          <a:solidFill>
            <a:schemeClr val="tx1"/>
          </a:solidFill>
        </p:spPr>
        <p:txBody>
          <a:bodyPr wrap="square" rtlCol="0">
            <a:spAutoFit/>
          </a:bodyPr>
          <a:lstStyle/>
          <a:p>
            <a:pPr algn="ctr"/>
            <a:r>
              <a:rPr lang="en-GB" dirty="0">
                <a:solidFill>
                  <a:schemeClr val="bg1"/>
                </a:solidFill>
              </a:rPr>
              <a:t>Lesson 7: </a:t>
            </a:r>
            <a:r>
              <a:rPr lang="en-GB" b="1" dirty="0">
                <a:solidFill>
                  <a:schemeClr val="bg1"/>
                </a:solidFill>
              </a:rPr>
              <a:t>Comparing </a:t>
            </a:r>
            <a:r>
              <a:rPr lang="en-GB" b="1" dirty="0" err="1">
                <a:solidFill>
                  <a:schemeClr val="bg1"/>
                </a:solidFill>
              </a:rPr>
              <a:t>Dr.</a:t>
            </a:r>
            <a:r>
              <a:rPr lang="en-GB" b="1" dirty="0">
                <a:solidFill>
                  <a:schemeClr val="bg1"/>
                </a:solidFill>
              </a:rPr>
              <a:t> Who: An Unearthly Child and Class</a:t>
            </a: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6327185"/>
            <a:ext cx="485933" cy="4861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59428" y="6300609"/>
            <a:ext cx="8261044" cy="584775"/>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Complete this table.  To show better understanding, give examples.</a:t>
            </a:r>
          </a:p>
        </p:txBody>
      </p:sp>
      <p:sp>
        <p:nvSpPr>
          <p:cNvPr id="5" name="TextBox 4"/>
          <p:cNvSpPr txBox="1"/>
          <p:nvPr/>
        </p:nvSpPr>
        <p:spPr>
          <a:xfrm>
            <a:off x="35496" y="1371978"/>
            <a:ext cx="8856984" cy="369332"/>
          </a:xfrm>
          <a:prstGeom prst="rect">
            <a:avLst/>
          </a:prstGeom>
          <a:noFill/>
        </p:spPr>
        <p:txBody>
          <a:bodyPr wrap="square" rtlCol="0">
            <a:spAutoFit/>
          </a:bodyPr>
          <a:lstStyle/>
          <a:p>
            <a:r>
              <a:rPr lang="en-GB" b="1" dirty="0"/>
              <a:t>How do these two TV series reflect society and culture at the time of their production?</a:t>
            </a:r>
          </a:p>
        </p:txBody>
      </p:sp>
      <p:sp>
        <p:nvSpPr>
          <p:cNvPr id="13" name="TextBox 12"/>
          <p:cNvSpPr txBox="1"/>
          <p:nvPr/>
        </p:nvSpPr>
        <p:spPr>
          <a:xfrm>
            <a:off x="59953" y="1704285"/>
            <a:ext cx="4296023" cy="584775"/>
          </a:xfrm>
          <a:prstGeom prst="rect">
            <a:avLst/>
          </a:prstGeom>
          <a:noFill/>
        </p:spPr>
        <p:txBody>
          <a:bodyPr wrap="square" rtlCol="0">
            <a:spAutoFit/>
          </a:bodyPr>
          <a:lstStyle/>
          <a:p>
            <a:endParaRPr lang="en-GB" sz="1600" dirty="0"/>
          </a:p>
          <a:p>
            <a:endParaRPr lang="en-GB" sz="1600" dirty="0"/>
          </a:p>
        </p:txBody>
      </p:sp>
      <p:graphicFrame>
        <p:nvGraphicFramePr>
          <p:cNvPr id="33" name="Table 32"/>
          <p:cNvGraphicFramePr>
            <a:graphicFrameLocks noGrp="1"/>
          </p:cNvGraphicFramePr>
          <p:nvPr>
            <p:extLst>
              <p:ext uri="{D42A27DB-BD31-4B8C-83A1-F6EECF244321}">
                <p14:modId xmlns:p14="http://schemas.microsoft.com/office/powerpoint/2010/main" val="4096408136"/>
              </p:ext>
            </p:extLst>
          </p:nvPr>
        </p:nvGraphicFramePr>
        <p:xfrm>
          <a:off x="179512" y="1700808"/>
          <a:ext cx="8856984" cy="4572000"/>
        </p:xfrm>
        <a:graphic>
          <a:graphicData uri="http://schemas.openxmlformats.org/drawingml/2006/table">
            <a:tbl>
              <a:tblPr firstRow="1" bandRow="1">
                <a:tableStyleId>{5C22544A-7EE6-4342-B048-85BDC9FD1C3A}</a:tableStyleId>
              </a:tblPr>
              <a:tblGrid>
                <a:gridCol w="1756998">
                  <a:extLst>
                    <a:ext uri="{9D8B030D-6E8A-4147-A177-3AD203B41FA5}">
                      <a16:colId xmlns:a16="http://schemas.microsoft.com/office/drawing/2014/main" val="20000"/>
                    </a:ext>
                  </a:extLst>
                </a:gridCol>
                <a:gridCol w="3549993">
                  <a:extLst>
                    <a:ext uri="{9D8B030D-6E8A-4147-A177-3AD203B41FA5}">
                      <a16:colId xmlns:a16="http://schemas.microsoft.com/office/drawing/2014/main" val="20001"/>
                    </a:ext>
                  </a:extLst>
                </a:gridCol>
                <a:gridCol w="3549993">
                  <a:extLst>
                    <a:ext uri="{9D8B030D-6E8A-4147-A177-3AD203B41FA5}">
                      <a16:colId xmlns:a16="http://schemas.microsoft.com/office/drawing/2014/main" val="20002"/>
                    </a:ext>
                  </a:extLst>
                </a:gridCol>
              </a:tblGrid>
              <a:tr h="288000">
                <a:tc>
                  <a:txBody>
                    <a:bodyPr/>
                    <a:lstStyle/>
                    <a:p>
                      <a:endParaRPr lang="en-GB" sz="14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ysClr val="windowText" lastClr="000000"/>
                          </a:solidFill>
                        </a:rPr>
                        <a:t>Similarities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ysClr val="windowText" lastClr="000000"/>
                          </a:solidFill>
                        </a:rPr>
                        <a:t>Differences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88000">
                <a:tc>
                  <a:txBody>
                    <a:bodyPr/>
                    <a:lstStyle/>
                    <a:p>
                      <a:r>
                        <a:rPr lang="en-GB" sz="1400" b="0" dirty="0">
                          <a:solidFill>
                            <a:sysClr val="windowText" lastClr="000000"/>
                          </a:solidFill>
                        </a:rPr>
                        <a:t>Narrative 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8000">
                <a:tc>
                  <a:txBody>
                    <a:bodyPr/>
                    <a:lstStyle/>
                    <a:p>
                      <a:r>
                        <a:rPr lang="en-GB" sz="1400" b="0" dirty="0">
                          <a:solidFill>
                            <a:sysClr val="windowText" lastClr="000000"/>
                          </a:solidFill>
                        </a:rPr>
                        <a:t>Uses/Gratification?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8000">
                <a:tc>
                  <a:txBody>
                    <a:bodyPr/>
                    <a:lstStyle/>
                    <a:p>
                      <a:r>
                        <a:rPr lang="en-GB" sz="1400" b="0" dirty="0">
                          <a:solidFill>
                            <a:sysClr val="windowText" lastClr="000000"/>
                          </a:solidFill>
                        </a:rPr>
                        <a:t>Use of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000">
                <a:tc>
                  <a:txBody>
                    <a:bodyPr/>
                    <a:lstStyle/>
                    <a:p>
                      <a:r>
                        <a:rPr lang="en-GB" sz="1400" b="0" dirty="0">
                          <a:solidFill>
                            <a:sysClr val="windowText" lastClr="000000"/>
                          </a:solidFill>
                        </a:rPr>
                        <a:t>Violence / Gore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00">
                <a:tc>
                  <a:txBody>
                    <a:bodyPr/>
                    <a:lstStyle/>
                    <a:p>
                      <a:r>
                        <a:rPr lang="en-GB" sz="1400" b="0" dirty="0">
                          <a:solidFill>
                            <a:sysClr val="windowText" lastClr="000000"/>
                          </a:solidFill>
                        </a:rPr>
                        <a:t>Special effects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8000">
                <a:tc>
                  <a:txBody>
                    <a:bodyPr/>
                    <a:lstStyle/>
                    <a:p>
                      <a:r>
                        <a:rPr lang="en-GB" sz="1400" b="0" dirty="0">
                          <a:solidFill>
                            <a:sysClr val="windowText" lastClr="000000"/>
                          </a:solidFill>
                        </a:rPr>
                        <a:t>Sexual</a:t>
                      </a:r>
                      <a:r>
                        <a:rPr lang="en-GB" sz="1400" b="0" baseline="0" dirty="0">
                          <a:solidFill>
                            <a:sysClr val="windowText" lastClr="000000"/>
                          </a:solidFill>
                        </a:rPr>
                        <a:t> imagery</a:t>
                      </a:r>
                      <a:endParaRPr lang="en-GB" sz="14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r>
                        <a:rPr lang="en-GB" sz="1400" b="0" dirty="0">
                          <a:solidFill>
                            <a:sysClr val="windowText" lastClr="000000"/>
                          </a:solidFill>
                        </a:rPr>
                        <a:t>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88000">
                <a:tc>
                  <a:txBody>
                    <a:bodyPr/>
                    <a:lstStyle/>
                    <a:p>
                      <a:r>
                        <a:rPr lang="en-GB" sz="1400" b="0" dirty="0">
                          <a:solidFill>
                            <a:sysClr val="windowText" lastClr="000000"/>
                          </a:solidFill>
                        </a:rPr>
                        <a:t>Power and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88000">
                <a:tc>
                  <a:txBody>
                    <a:bodyPr/>
                    <a:lstStyle/>
                    <a:p>
                      <a:r>
                        <a:rPr lang="en-GB" sz="1400" b="0" dirty="0">
                          <a:solidFill>
                            <a:sysClr val="windowText" lastClr="000000"/>
                          </a:solidFill>
                        </a:rPr>
                        <a:t>Sexuality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8000">
                <a:tc>
                  <a:txBody>
                    <a:bodyPr/>
                    <a:lstStyle/>
                    <a:p>
                      <a:r>
                        <a:rPr lang="en-GB" sz="1400" b="0" dirty="0">
                          <a:solidFill>
                            <a:sysClr val="windowText" lastClr="000000"/>
                          </a:solidFill>
                        </a:rPr>
                        <a:t>Male/Female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88000">
                <a:tc>
                  <a:txBody>
                    <a:bodyPr/>
                    <a:lstStyle/>
                    <a:p>
                      <a:r>
                        <a:rPr lang="en-GB" sz="1400" b="0" dirty="0">
                          <a:solidFill>
                            <a:sysClr val="windowText" lastClr="000000"/>
                          </a:solidFill>
                        </a:rPr>
                        <a:t>Disability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88000">
                <a:tc>
                  <a:txBody>
                    <a:bodyPr/>
                    <a:lstStyle/>
                    <a:p>
                      <a:r>
                        <a:rPr lang="en-GB" sz="1400" b="0" dirty="0">
                          <a:solidFill>
                            <a:sysClr val="windowText" lastClr="000000"/>
                          </a:solidFill>
                        </a:rPr>
                        <a:t>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88000">
                <a:tc>
                  <a:txBody>
                    <a:bodyPr/>
                    <a:lstStyle/>
                    <a:p>
                      <a:r>
                        <a:rPr lang="en-GB" sz="1400" b="0" dirty="0">
                          <a:solidFill>
                            <a:sysClr val="windowText" lastClr="000000"/>
                          </a:solidFill>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88000">
                <a:tc>
                  <a:txBody>
                    <a:bodyPr/>
                    <a:lstStyle/>
                    <a:p>
                      <a:r>
                        <a:rPr lang="en-GB" sz="1400" b="0" dirty="0">
                          <a:solidFill>
                            <a:sysClr val="windowText" lastClr="000000"/>
                          </a:solidFill>
                        </a:rPr>
                        <a:t>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555890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467544" y="1916832"/>
            <a:ext cx="8073813" cy="1671071"/>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This concludes the Class: Co-owner of a Lonely Heart Close Study Product.</a:t>
            </a:r>
            <a:br>
              <a:rPr lang="en-GB" sz="2400" b="1" dirty="0"/>
            </a:br>
            <a:endParaRPr lang="en-GB" sz="2400" b="1" dirty="0"/>
          </a:p>
          <a:p>
            <a:r>
              <a:rPr lang="en-GB" sz="2400" b="1" dirty="0"/>
              <a:t>You will be required to use some comparison skills when you have completed the Doctor Who first episode CSP, An Unearthly Child</a:t>
            </a:r>
          </a:p>
        </p:txBody>
      </p:sp>
    </p:spTree>
    <p:extLst>
      <p:ext uri="{BB962C8B-B14F-4D97-AF65-F5344CB8AC3E}">
        <p14:creationId xmlns:p14="http://schemas.microsoft.com/office/powerpoint/2010/main" val="413312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469897"/>
            <a:ext cx="8073813" cy="806975"/>
          </a:xfrm>
        </p:spPr>
        <p:txBody>
          <a:bodyPr>
            <a:normAutofit fontScale="90000"/>
          </a:bodyPr>
          <a:lstStyle/>
          <a:p>
            <a:pPr algn="l"/>
            <a:r>
              <a:rPr lang="en-GB" sz="2400" b="1" dirty="0"/>
              <a:t>What is Class?</a:t>
            </a:r>
            <a:r>
              <a:rPr lang="en-GB" sz="2400" dirty="0"/>
              <a:t>	</a:t>
            </a:r>
            <a:br>
              <a:rPr lang="en-GB" sz="2400" dirty="0"/>
            </a:br>
            <a:endParaRPr lang="en-GB" sz="2400" b="1" dirty="0"/>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43608" y="5949280"/>
            <a:ext cx="7488832" cy="830997"/>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What is a spin-off series?</a:t>
            </a:r>
          </a:p>
          <a:p>
            <a:pPr marL="285750" indent="-285750">
              <a:buFont typeface="Arial" panose="020B0604020202020204" pitchFamily="34" charset="0"/>
              <a:buChar char="•"/>
            </a:pPr>
            <a:r>
              <a:rPr lang="en-GB" sz="1600" dirty="0"/>
              <a:t>What is Class about?</a:t>
            </a:r>
          </a:p>
        </p:txBody>
      </p:sp>
      <p:pic>
        <p:nvPicPr>
          <p:cNvPr id="3074" name="Picture 2" descr="Write, Writing, Pencil, Paper, Handwriting, Mess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8156" y="6093296"/>
            <a:ext cx="631436" cy="6305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796136" y="620688"/>
            <a:ext cx="3096344" cy="369332"/>
          </a:xfrm>
          <a:prstGeom prst="rect">
            <a:avLst/>
          </a:prstGeom>
          <a:solidFill>
            <a:schemeClr val="tx1"/>
          </a:solidFill>
        </p:spPr>
        <p:txBody>
          <a:bodyPr wrap="square" rtlCol="0">
            <a:spAutoFit/>
          </a:bodyPr>
          <a:lstStyle/>
          <a:p>
            <a:r>
              <a:rPr lang="en-GB" dirty="0">
                <a:solidFill>
                  <a:schemeClr val="bg1"/>
                </a:solidFill>
              </a:rPr>
              <a:t>Lesson 1: </a:t>
            </a:r>
            <a:r>
              <a:rPr lang="en-GB" b="1" dirty="0">
                <a:solidFill>
                  <a:schemeClr val="bg1"/>
                </a:solidFill>
              </a:rPr>
              <a:t>Programme Context</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916832"/>
            <a:ext cx="5112568" cy="2308324"/>
          </a:xfrm>
          <a:prstGeom prst="rect">
            <a:avLst/>
          </a:prstGeom>
          <a:noFill/>
        </p:spPr>
        <p:txBody>
          <a:bodyPr wrap="square" rtlCol="0">
            <a:spAutoFit/>
          </a:bodyPr>
          <a:lstStyle/>
          <a:p>
            <a:r>
              <a:rPr lang="en-GB" sz="1600" dirty="0"/>
              <a:t>Class is a spin-off series from </a:t>
            </a:r>
            <a:r>
              <a:rPr lang="en-GB" sz="1600" dirty="0" err="1"/>
              <a:t>Dr.</a:t>
            </a:r>
            <a:r>
              <a:rPr lang="en-GB" sz="1600" dirty="0"/>
              <a:t> Who and was shown on BBC3 in 2016. The story focuses on five of the students and staff at Coal Hill Academy [which is the same school featured in Episode 1: An Unearthly Child] who are tasked by the Doctor to deal with alien threats while trying to deal with their personal lives. </a:t>
            </a:r>
          </a:p>
          <a:p>
            <a:r>
              <a:rPr lang="en-GB" sz="1600" i="1" dirty="0"/>
              <a:t>Class</a:t>
            </a:r>
            <a:r>
              <a:rPr lang="en-GB" sz="1600" dirty="0"/>
              <a:t> is aimed specifically at a young adult audience and contains </a:t>
            </a:r>
            <a:r>
              <a:rPr lang="en-GB" sz="1600" b="1" dirty="0"/>
              <a:t>sexual content</a:t>
            </a:r>
            <a:r>
              <a:rPr lang="en-GB" sz="1600" dirty="0"/>
              <a:t>, </a:t>
            </a:r>
            <a:r>
              <a:rPr lang="en-GB" sz="1600" b="1" dirty="0"/>
              <a:t>violence </a:t>
            </a:r>
            <a:r>
              <a:rPr lang="en-GB" sz="1600" dirty="0"/>
              <a:t>and </a:t>
            </a:r>
            <a:r>
              <a:rPr lang="en-GB" sz="1600" b="1" dirty="0"/>
              <a:t>language above the level allowed </a:t>
            </a:r>
            <a:r>
              <a:rPr lang="en-GB" sz="1600" dirty="0"/>
              <a:t>on the parent series.</a:t>
            </a:r>
          </a:p>
        </p:txBody>
      </p:sp>
      <p:pic>
        <p:nvPicPr>
          <p:cNvPr id="1026" name="Picture 2" descr="https://ichef.bbci.co.uk/images/ic/976xn/p04ct52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4140" y="1916832"/>
            <a:ext cx="3510065" cy="19744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40152" y="3789040"/>
            <a:ext cx="3096344" cy="246221"/>
          </a:xfrm>
          <a:prstGeom prst="rect">
            <a:avLst/>
          </a:prstGeom>
          <a:noFill/>
        </p:spPr>
        <p:txBody>
          <a:bodyPr wrap="square" rtlCol="0">
            <a:spAutoFit/>
          </a:bodyPr>
          <a:lstStyle/>
          <a:p>
            <a:pPr algn="r"/>
            <a:r>
              <a:rPr lang="en-GB" sz="1000" dirty="0"/>
              <a:t>https://ichef.bbci.co.uk/images/ic/976xn/p04ct52b.jpg</a:t>
            </a:r>
          </a:p>
        </p:txBody>
      </p:sp>
      <p:sp>
        <p:nvSpPr>
          <p:cNvPr id="3" name="TextBox 2"/>
          <p:cNvSpPr txBox="1"/>
          <p:nvPr/>
        </p:nvSpPr>
        <p:spPr>
          <a:xfrm>
            <a:off x="179511" y="4149080"/>
            <a:ext cx="8764693" cy="2092881"/>
          </a:xfrm>
          <a:prstGeom prst="rect">
            <a:avLst/>
          </a:prstGeom>
          <a:noFill/>
        </p:spPr>
        <p:txBody>
          <a:bodyPr wrap="square" rtlCol="0">
            <a:spAutoFit/>
          </a:bodyPr>
          <a:lstStyle/>
          <a:p>
            <a:r>
              <a:rPr lang="en-GB" sz="1600" dirty="0"/>
              <a:t>The premise of series one is that some characters are the last survivors of an alien war (with the Shadow Kin) and are hiding on Earth after being rescued by the Doctor.  The Doctor appoints Miss Quill and the pupils as protectors of the school, noting that it has become a beacon throughout space-time. April is left sharing a heart with the Shadow Kin king, </a:t>
            </a:r>
            <a:r>
              <a:rPr lang="en-GB" sz="1600" dirty="0" err="1"/>
              <a:t>Corakinus</a:t>
            </a:r>
            <a:r>
              <a:rPr lang="en-GB" sz="1600" dirty="0"/>
              <a:t> after a short fight.</a:t>
            </a:r>
          </a:p>
          <a:p>
            <a:r>
              <a:rPr lang="en-GB" sz="1600" dirty="0"/>
              <a:t>The narrative structure in each episode and across the series is built using a </a:t>
            </a:r>
            <a:r>
              <a:rPr lang="en-GB" sz="1600" b="1" dirty="0"/>
              <a:t>multi-strand narrative </a:t>
            </a:r>
            <a:r>
              <a:rPr lang="en-GB" sz="1600" dirty="0"/>
              <a:t>which means that there are a range of plots building across each episode.  There are also key episodes which focus on key narratives in Class [e.g. in Ep4, the key stories are April’s and </a:t>
            </a:r>
            <a:r>
              <a:rPr lang="en-GB" sz="1600" dirty="0" err="1"/>
              <a:t>Corakinus’s</a:t>
            </a:r>
            <a:r>
              <a:rPr lang="en-GB" sz="1600" dirty="0"/>
              <a:t>.]</a:t>
            </a:r>
          </a:p>
          <a:p>
            <a:endParaRPr lang="en-GB" dirty="0"/>
          </a:p>
        </p:txBody>
      </p:sp>
    </p:spTree>
    <p:extLst>
      <p:ext uri="{BB962C8B-B14F-4D97-AF65-F5344CB8AC3E}">
        <p14:creationId xmlns:p14="http://schemas.microsoft.com/office/powerpoint/2010/main" val="2058342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onitor, Tv, Television, Flat Panel Display"/>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14297" y="2048467"/>
            <a:ext cx="4392488" cy="382880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179512" y="1196752"/>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Introducing the characters (Additional Materials from DVD)</a:t>
            </a:r>
          </a:p>
        </p:txBody>
      </p:sp>
      <p:sp>
        <p:nvSpPr>
          <p:cNvPr id="11" name="TextBox 10"/>
          <p:cNvSpPr txBox="1"/>
          <p:nvPr/>
        </p:nvSpPr>
        <p:spPr>
          <a:xfrm>
            <a:off x="179512" y="5589240"/>
            <a:ext cx="8784976" cy="523220"/>
          </a:xfrm>
          <a:prstGeom prst="rect">
            <a:avLst/>
          </a:prstGeom>
          <a:noFill/>
        </p:spPr>
        <p:txBody>
          <a:bodyPr wrap="square" rtlCol="0">
            <a:spAutoFit/>
          </a:bodyPr>
          <a:lstStyle/>
          <a:p>
            <a:pPr algn="ctr"/>
            <a:r>
              <a:rPr lang="en-GB" sz="1000" dirty="0"/>
              <a:t>Available at: </a:t>
            </a:r>
            <a:r>
              <a:rPr lang="en-GB" sz="1000" dirty="0">
                <a:hlinkClick r:id="rId4"/>
              </a:rPr>
              <a:t>https://www.amazon.co.uk/Class-1-DVD-Peter-Capaldi/dp/B01M3RZMUS/ref=sr_1_1?ie=UTF8&amp;qid=1514560607&amp;sr=8-1&amp;keywords=class+dvd</a:t>
            </a:r>
            <a:endParaRPr lang="en-GB" sz="1000" dirty="0"/>
          </a:p>
          <a:p>
            <a:pPr algn="ctr"/>
            <a:endParaRPr lang="en-GB" dirty="0"/>
          </a:p>
        </p:txBody>
      </p:sp>
      <p:sp>
        <p:nvSpPr>
          <p:cNvPr id="12" name="TextBox 11"/>
          <p:cNvSpPr txBox="1"/>
          <p:nvPr/>
        </p:nvSpPr>
        <p:spPr>
          <a:xfrm>
            <a:off x="5796136" y="620688"/>
            <a:ext cx="3096344" cy="369332"/>
          </a:xfrm>
          <a:prstGeom prst="rect">
            <a:avLst/>
          </a:prstGeom>
          <a:solidFill>
            <a:schemeClr val="tx1"/>
          </a:solidFill>
        </p:spPr>
        <p:txBody>
          <a:bodyPr wrap="square" rtlCol="0">
            <a:spAutoFit/>
          </a:bodyPr>
          <a:lstStyle/>
          <a:p>
            <a:r>
              <a:rPr lang="en-GB" dirty="0">
                <a:solidFill>
                  <a:schemeClr val="bg1"/>
                </a:solidFill>
              </a:rPr>
              <a:t>Lesson 1: </a:t>
            </a:r>
            <a:r>
              <a:rPr lang="en-GB" b="1" dirty="0">
                <a:solidFill>
                  <a:schemeClr val="bg1"/>
                </a:solidFill>
              </a:rPr>
              <a:t>Programme Context</a:t>
            </a:r>
            <a:endParaRPr lang="en-GB" dirty="0">
              <a:solidFill>
                <a:schemeClr val="bg1"/>
              </a:solidFill>
            </a:endParaRPr>
          </a:p>
        </p:txBody>
      </p:sp>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820386" y="2348879"/>
            <a:ext cx="3623822" cy="20021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7544" y="5877272"/>
            <a:ext cx="8208912" cy="646331"/>
          </a:xfrm>
          <a:prstGeom prst="rect">
            <a:avLst/>
          </a:prstGeom>
          <a:noFill/>
        </p:spPr>
        <p:txBody>
          <a:bodyPr wrap="square" rtlCol="0">
            <a:spAutoFit/>
          </a:bodyPr>
          <a:lstStyle/>
          <a:p>
            <a:pPr algn="ctr"/>
            <a:r>
              <a:rPr lang="en-GB" dirty="0"/>
              <a:t>Watch the 15 minute Bonus Material clip that introduces the characters and the narrative of Class.</a:t>
            </a:r>
          </a:p>
        </p:txBody>
      </p:sp>
    </p:spTree>
    <p:extLst>
      <p:ext uri="{BB962C8B-B14F-4D97-AF65-F5344CB8AC3E}">
        <p14:creationId xmlns:p14="http://schemas.microsoft.com/office/powerpoint/2010/main" val="187942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469897"/>
            <a:ext cx="8073813" cy="806975"/>
          </a:xfrm>
        </p:spPr>
        <p:txBody>
          <a:bodyPr>
            <a:normAutofit fontScale="90000"/>
          </a:bodyPr>
          <a:lstStyle/>
          <a:p>
            <a:pPr algn="l"/>
            <a:r>
              <a:rPr lang="en-GB" sz="2400" b="1" dirty="0"/>
              <a:t>Who are the main characters you need to be aware of</a:t>
            </a:r>
            <a:br>
              <a:rPr lang="en-GB" sz="2400" dirty="0"/>
            </a:br>
            <a:endParaRPr lang="en-GB" sz="2400" b="1" dirty="0"/>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21378" y="5796553"/>
            <a:ext cx="4071101" cy="584775"/>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Write a brief overview of each character.</a:t>
            </a:r>
          </a:p>
        </p:txBody>
      </p:sp>
      <p:pic>
        <p:nvPicPr>
          <p:cNvPr id="3074" name="Picture 2" descr="Write, Writing, Pencil, Paper, Handwriting, Mess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33789" y="5030688"/>
            <a:ext cx="631436" cy="6305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796136" y="620688"/>
            <a:ext cx="3096344" cy="369332"/>
          </a:xfrm>
          <a:prstGeom prst="rect">
            <a:avLst/>
          </a:prstGeom>
          <a:solidFill>
            <a:schemeClr val="tx1"/>
          </a:solidFill>
        </p:spPr>
        <p:txBody>
          <a:bodyPr wrap="square" rtlCol="0">
            <a:spAutoFit/>
          </a:bodyPr>
          <a:lstStyle/>
          <a:p>
            <a:r>
              <a:rPr lang="en-GB" dirty="0">
                <a:solidFill>
                  <a:schemeClr val="bg1"/>
                </a:solidFill>
              </a:rPr>
              <a:t>Lesson 1: </a:t>
            </a:r>
            <a:r>
              <a:rPr lang="en-GB" b="1" dirty="0">
                <a:solidFill>
                  <a:schemeClr val="bg1"/>
                </a:solidFill>
              </a:rPr>
              <a:t>Class Characters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512" y="2996952"/>
            <a:ext cx="2286000" cy="1169551"/>
          </a:xfrm>
          <a:prstGeom prst="rect">
            <a:avLst/>
          </a:prstGeom>
        </p:spPr>
        <p:txBody>
          <a:bodyPr wrap="square">
            <a:spAutoFit/>
          </a:bodyPr>
          <a:lstStyle/>
          <a:p>
            <a:r>
              <a:rPr lang="en-GB" sz="1400" dirty="0"/>
              <a:t>Charlie Smith, an alien posing as a human student. He is the gay prince of the </a:t>
            </a:r>
            <a:r>
              <a:rPr lang="en-GB" sz="1400" dirty="0" err="1"/>
              <a:t>Rhodians</a:t>
            </a:r>
            <a:r>
              <a:rPr lang="en-GB" sz="1400" dirty="0"/>
              <a:t>, and the last of his species.</a:t>
            </a:r>
          </a:p>
        </p:txBody>
      </p:sp>
      <p:sp>
        <p:nvSpPr>
          <p:cNvPr id="12" name="Rectangle 11"/>
          <p:cNvSpPr/>
          <p:nvPr/>
        </p:nvSpPr>
        <p:spPr>
          <a:xfrm>
            <a:off x="2339752" y="2996952"/>
            <a:ext cx="2286000" cy="1169551"/>
          </a:xfrm>
          <a:prstGeom prst="rect">
            <a:avLst/>
          </a:prstGeom>
        </p:spPr>
        <p:txBody>
          <a:bodyPr wrap="square">
            <a:spAutoFit/>
          </a:bodyPr>
          <a:lstStyle/>
          <a:p>
            <a:r>
              <a:rPr lang="en-GB" sz="1400" dirty="0"/>
              <a:t>Ram Singh, a tough, antisocial student and gifted football player.  Lost his leg in a fight with </a:t>
            </a:r>
            <a:r>
              <a:rPr lang="en-GB" sz="1400" dirty="0" err="1"/>
              <a:t>Corakinus</a:t>
            </a:r>
            <a:r>
              <a:rPr lang="en-GB" sz="1400" dirty="0"/>
              <a:t> on S1 Ep1.  Key episode Ep2.</a:t>
            </a:r>
          </a:p>
        </p:txBody>
      </p:sp>
      <p:sp>
        <p:nvSpPr>
          <p:cNvPr id="14" name="Rectangle 13"/>
          <p:cNvSpPr/>
          <p:nvPr/>
        </p:nvSpPr>
        <p:spPr>
          <a:xfrm>
            <a:off x="4644008" y="2996952"/>
            <a:ext cx="2286000" cy="1815882"/>
          </a:xfrm>
          <a:prstGeom prst="rect">
            <a:avLst/>
          </a:prstGeom>
        </p:spPr>
        <p:txBody>
          <a:bodyPr wrap="square">
            <a:spAutoFit/>
          </a:bodyPr>
          <a:lstStyle/>
          <a:p>
            <a:r>
              <a:rPr lang="en-GB" sz="1400" dirty="0"/>
              <a:t>April MacLean, an ordinary, unremarkable student whose life is forever changed when she encounters the king of the Shadow Kin, </a:t>
            </a:r>
            <a:r>
              <a:rPr lang="en-GB" sz="1400" dirty="0" err="1"/>
              <a:t>Corakinus</a:t>
            </a:r>
            <a:r>
              <a:rPr lang="en-GB" sz="1400" dirty="0"/>
              <a:t>.  She shares a heart with him in Ep1 [which is key to understanding Ep4].</a:t>
            </a:r>
          </a:p>
        </p:txBody>
      </p:sp>
      <p:sp>
        <p:nvSpPr>
          <p:cNvPr id="16" name="Rectangle 15"/>
          <p:cNvSpPr/>
          <p:nvPr/>
        </p:nvSpPr>
        <p:spPr>
          <a:xfrm>
            <a:off x="-18256" y="5517232"/>
            <a:ext cx="2286000" cy="1169551"/>
          </a:xfrm>
          <a:prstGeom prst="rect">
            <a:avLst/>
          </a:prstGeom>
        </p:spPr>
        <p:txBody>
          <a:bodyPr wrap="square">
            <a:spAutoFit/>
          </a:bodyPr>
          <a:lstStyle/>
          <a:p>
            <a:r>
              <a:rPr lang="en-GB" sz="1400" dirty="0"/>
              <a:t>Tanya </a:t>
            </a:r>
            <a:r>
              <a:rPr lang="en-GB" sz="1400" dirty="0" err="1"/>
              <a:t>Adeola</a:t>
            </a:r>
            <a:r>
              <a:rPr lang="en-GB" sz="1400" dirty="0"/>
              <a:t>, a child prodigy of Nigerian origin who moved up three years at due to her cleverness. Key episode Ep3</a:t>
            </a:r>
          </a:p>
        </p:txBody>
      </p:sp>
      <p:sp>
        <p:nvSpPr>
          <p:cNvPr id="18" name="Rectangle 17"/>
          <p:cNvSpPr/>
          <p:nvPr/>
        </p:nvSpPr>
        <p:spPr>
          <a:xfrm>
            <a:off x="6894512" y="2981270"/>
            <a:ext cx="2286000" cy="1815882"/>
          </a:xfrm>
          <a:prstGeom prst="rect">
            <a:avLst/>
          </a:prstGeom>
        </p:spPr>
        <p:txBody>
          <a:bodyPr wrap="square">
            <a:spAutoFit/>
          </a:bodyPr>
          <a:lstStyle/>
          <a:p>
            <a:r>
              <a:rPr lang="en-GB" sz="1400" dirty="0"/>
              <a:t>Andrea Quill, real name </a:t>
            </a:r>
            <a:r>
              <a:rPr lang="en-GB" sz="1400" dirty="0" err="1"/>
              <a:t>Andra'ath</a:t>
            </a:r>
            <a:r>
              <a:rPr lang="en-GB" sz="1400" dirty="0"/>
              <a:t>, the physics teacher at Coal Hill Academy. Like Charlie, she is secretly an alien and the last of her species, the Quill, long-time war enemies of the </a:t>
            </a:r>
            <a:r>
              <a:rPr lang="en-GB" sz="1400" dirty="0" err="1"/>
              <a:t>Rhodians</a:t>
            </a:r>
            <a:r>
              <a:rPr lang="en-GB" sz="1400" dirty="0"/>
              <a:t>. </a:t>
            </a:r>
          </a:p>
        </p:txBody>
      </p:sp>
      <p:sp>
        <p:nvSpPr>
          <p:cNvPr id="20" name="Rectangle 19"/>
          <p:cNvSpPr/>
          <p:nvPr/>
        </p:nvSpPr>
        <p:spPr>
          <a:xfrm>
            <a:off x="2362746" y="5498068"/>
            <a:ext cx="2137245" cy="1169551"/>
          </a:xfrm>
          <a:prstGeom prst="rect">
            <a:avLst/>
          </a:prstGeom>
        </p:spPr>
        <p:txBody>
          <a:bodyPr wrap="square">
            <a:spAutoFit/>
          </a:bodyPr>
          <a:lstStyle/>
          <a:p>
            <a:r>
              <a:rPr lang="en-GB" sz="1400" dirty="0" err="1"/>
              <a:t>Corakinus</a:t>
            </a:r>
            <a:r>
              <a:rPr lang="en-GB" sz="1400" dirty="0"/>
              <a:t>, the evil king of the Shadow Kin.  Shares a heart with April.  Travels through time/space tear at Coal Hill.</a:t>
            </a:r>
          </a:p>
        </p:txBody>
      </p:sp>
      <p:pic>
        <p:nvPicPr>
          <p:cNvPr id="1028" name="Picture 4" descr="https://drwhostuff.com/wp-content/uploads/2016/11/charlie.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288032" y="1979565"/>
            <a:ext cx="1331640" cy="10173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rwhostuff.com/wp-content/uploads/2016/11/ram.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2592288" y="2011300"/>
            <a:ext cx="1331640" cy="9856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rwhostuff.com/wp-content/uploads/2016/11/april.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5004048" y="1988840"/>
            <a:ext cx="1335642" cy="9924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vignette4.wikia.nocookie.net/doctorwhotorchwood/images/e/e7/Miss_quill.jpg/revision/latest?cb=20161022191702&amp;path-prefix=de"/>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196798" y="1988840"/>
            <a:ext cx="1335642" cy="9940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drwhostuff.com/wp-content/uploads/2016/11/tanya.jp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251520" y="4400195"/>
            <a:ext cx="1368152" cy="104502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doctorwhoworld.net/newdww/wp-content/uploads/2017/02/f-king-1.jp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2721231" y="4394266"/>
            <a:ext cx="1346713" cy="105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45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55976" y="620688"/>
            <a:ext cx="4536504" cy="369332"/>
          </a:xfrm>
          <a:prstGeom prst="rect">
            <a:avLst/>
          </a:prstGeom>
          <a:solidFill>
            <a:schemeClr val="tx1"/>
          </a:solidFill>
        </p:spPr>
        <p:txBody>
          <a:bodyPr wrap="square" rtlCol="0">
            <a:spAutoFit/>
          </a:bodyPr>
          <a:lstStyle/>
          <a:p>
            <a:pPr algn="ctr"/>
            <a:r>
              <a:rPr lang="en-GB" dirty="0">
                <a:solidFill>
                  <a:schemeClr val="bg1"/>
                </a:solidFill>
              </a:rPr>
              <a:t>Lesson 2: </a:t>
            </a:r>
            <a:r>
              <a:rPr lang="en-GB" b="1" dirty="0">
                <a:solidFill>
                  <a:schemeClr val="bg1"/>
                </a:solidFill>
              </a:rPr>
              <a:t>S1 Ep4 Co-owner of a Lonely Heart</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onitor, Tv, Television, Flat Panel Display"/>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14297" y="2048467"/>
            <a:ext cx="4392488" cy="382880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179512" y="1196752"/>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Watch the episode</a:t>
            </a:r>
          </a:p>
        </p:txBody>
      </p:sp>
      <p:pic>
        <p:nvPicPr>
          <p:cNvPr id="4098" name="Picture 2" descr="https://a.disquscdn.com/get?url=https%3A%2F%2Fichef.bbci.co.uk%2Fimages%2Fic%2F640x360%2Fp04drlfb.jpg&amp;key=UJVX17f4c627OfgvX9zR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488" y="2394265"/>
            <a:ext cx="3503712" cy="19708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9512" y="5589240"/>
            <a:ext cx="8784976" cy="523220"/>
          </a:xfrm>
          <a:prstGeom prst="rect">
            <a:avLst/>
          </a:prstGeom>
          <a:noFill/>
        </p:spPr>
        <p:txBody>
          <a:bodyPr wrap="square" rtlCol="0">
            <a:spAutoFit/>
          </a:bodyPr>
          <a:lstStyle/>
          <a:p>
            <a:pPr algn="ctr"/>
            <a:r>
              <a:rPr lang="en-GB" sz="1000" dirty="0"/>
              <a:t>Available at: </a:t>
            </a:r>
            <a:r>
              <a:rPr lang="en-GB" sz="1000" dirty="0">
                <a:hlinkClick r:id="rId5"/>
              </a:rPr>
              <a:t>https://www.amazon.co.uk/Class-1-DVD-Peter-Capaldi/dp/B01M3RZMUS/ref=sr_1_1?ie=UTF8&amp;qid=1514560607&amp;sr=8-1&amp;keywords=class+dvd</a:t>
            </a:r>
            <a:endParaRPr lang="en-GB" sz="1000" dirty="0"/>
          </a:p>
          <a:p>
            <a:pPr algn="ctr"/>
            <a:endParaRPr lang="en-GB" dirty="0"/>
          </a:p>
        </p:txBody>
      </p:sp>
    </p:spTree>
    <p:extLst>
      <p:ext uri="{BB962C8B-B14F-4D97-AF65-F5344CB8AC3E}">
        <p14:creationId xmlns:p14="http://schemas.microsoft.com/office/powerpoint/2010/main" val="263995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96752"/>
            <a:ext cx="8073813" cy="806975"/>
          </a:xfrm>
        </p:spPr>
        <p:txBody>
          <a:bodyPr>
            <a:normAutofit/>
          </a:bodyPr>
          <a:lstStyle/>
          <a:p>
            <a:pPr algn="l"/>
            <a:r>
              <a:rPr lang="en-GB" sz="2400" b="1" dirty="0"/>
              <a:t>Codes and Conventions of Sci-Fi Teen TV Series – NICS</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43608" y="5733256"/>
            <a:ext cx="7488832" cy="1077218"/>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Write about the </a:t>
            </a:r>
            <a:r>
              <a:rPr lang="en-GB" sz="1600" dirty="0" err="1"/>
              <a:t>mise</a:t>
            </a:r>
            <a:r>
              <a:rPr lang="en-GB" sz="1600" dirty="0"/>
              <a:t>-</a:t>
            </a:r>
            <a:r>
              <a:rPr lang="en-GB" sz="1600" dirty="0" err="1"/>
              <a:t>en</a:t>
            </a:r>
            <a:r>
              <a:rPr lang="en-GB" sz="1600" dirty="0"/>
              <a:t>-scene used in this episode and how it fits in with Teen </a:t>
            </a:r>
            <a:r>
              <a:rPr lang="en-GB" sz="1600" dirty="0" err="1"/>
              <a:t>SciFi</a:t>
            </a:r>
            <a:r>
              <a:rPr lang="en-GB" sz="1600" dirty="0"/>
              <a:t> drama field.  Use the sub-headings:</a:t>
            </a:r>
          </a:p>
          <a:p>
            <a:pPr marL="742950" lvl="1" indent="-285750">
              <a:buFont typeface="Arial" panose="020B0604020202020204" pitchFamily="34" charset="0"/>
              <a:buChar char="•"/>
            </a:pPr>
            <a:r>
              <a:rPr lang="en-GB" sz="1600" dirty="0"/>
              <a:t>Props, Lighting, Costumes.</a:t>
            </a:r>
          </a:p>
        </p:txBody>
      </p:sp>
      <p:pic>
        <p:nvPicPr>
          <p:cNvPr id="3074" name="Picture 2" descr="Write, Writing, Pencil, Paper, Handwriting, Mess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8156" y="5877272"/>
            <a:ext cx="631436" cy="6305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79912" y="620688"/>
            <a:ext cx="5112568" cy="369332"/>
          </a:xfrm>
          <a:prstGeom prst="rect">
            <a:avLst/>
          </a:prstGeom>
          <a:solidFill>
            <a:schemeClr val="tx1"/>
          </a:solidFill>
        </p:spPr>
        <p:txBody>
          <a:bodyPr wrap="square" rtlCol="0">
            <a:spAutoFit/>
          </a:bodyPr>
          <a:lstStyle/>
          <a:p>
            <a:r>
              <a:rPr lang="en-GB" dirty="0">
                <a:solidFill>
                  <a:schemeClr val="bg1"/>
                </a:solidFill>
              </a:rPr>
              <a:t>Lesson 3: </a:t>
            </a:r>
            <a:r>
              <a:rPr lang="en-GB" b="1" dirty="0">
                <a:solidFill>
                  <a:schemeClr val="bg1"/>
                </a:solidFill>
              </a:rPr>
              <a:t>Media Language – Codes and Conventions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249072" y="1916832"/>
            <a:ext cx="2738752" cy="130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7064" y="3212976"/>
            <a:ext cx="2952328" cy="338554"/>
          </a:xfrm>
          <a:prstGeom prst="rect">
            <a:avLst/>
          </a:prstGeom>
          <a:noFill/>
        </p:spPr>
        <p:txBody>
          <a:bodyPr wrap="square" rtlCol="0">
            <a:spAutoFit/>
          </a:bodyPr>
          <a:lstStyle/>
          <a:p>
            <a:pPr algn="ctr"/>
            <a:r>
              <a:rPr lang="en-GB" sz="1600" dirty="0"/>
              <a:t>Dull lighting depicts danger.</a:t>
            </a:r>
          </a:p>
        </p:txBody>
      </p:sp>
      <p:pic>
        <p:nvPicPr>
          <p:cNvPr id="5123" name="Picture 3"/>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3292493" y="1916832"/>
            <a:ext cx="2575651" cy="136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990272" y="3306470"/>
            <a:ext cx="3237912" cy="276999"/>
          </a:xfrm>
          <a:prstGeom prst="rect">
            <a:avLst/>
          </a:prstGeom>
          <a:noFill/>
        </p:spPr>
        <p:txBody>
          <a:bodyPr wrap="square" rtlCol="0">
            <a:spAutoFit/>
          </a:bodyPr>
          <a:lstStyle/>
          <a:p>
            <a:pPr algn="ctr"/>
            <a:r>
              <a:rPr lang="en-GB" sz="1200" dirty="0"/>
              <a:t>Props: Weapons / aliens / special effects</a:t>
            </a:r>
          </a:p>
        </p:txBody>
      </p:sp>
      <p:pic>
        <p:nvPicPr>
          <p:cNvPr id="5124"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6372201" y="1916832"/>
            <a:ext cx="2448271" cy="1369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5976664" y="3284984"/>
            <a:ext cx="3275856" cy="338554"/>
          </a:xfrm>
          <a:prstGeom prst="rect">
            <a:avLst/>
          </a:prstGeom>
          <a:noFill/>
        </p:spPr>
        <p:txBody>
          <a:bodyPr wrap="square" rtlCol="0">
            <a:spAutoFit/>
          </a:bodyPr>
          <a:lstStyle/>
          <a:p>
            <a:pPr algn="ctr"/>
            <a:r>
              <a:rPr lang="en-GB" sz="1600" dirty="0"/>
              <a:t>Teen characters – ‘the good guys’ </a:t>
            </a:r>
          </a:p>
        </p:txBody>
      </p:sp>
      <p:pic>
        <p:nvPicPr>
          <p:cNvPr id="5125" name="Picture 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272158" y="3645024"/>
            <a:ext cx="2715666" cy="1514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251520" y="5178678"/>
            <a:ext cx="2738752" cy="338554"/>
          </a:xfrm>
          <a:prstGeom prst="rect">
            <a:avLst/>
          </a:prstGeom>
          <a:noFill/>
        </p:spPr>
        <p:txBody>
          <a:bodyPr wrap="square" rtlCol="0">
            <a:spAutoFit/>
          </a:bodyPr>
          <a:lstStyle/>
          <a:p>
            <a:pPr algn="ctr"/>
            <a:r>
              <a:rPr lang="en-GB" sz="1600" dirty="0"/>
              <a:t>Props: Use of technology</a:t>
            </a:r>
          </a:p>
        </p:txBody>
      </p:sp>
      <p:pic>
        <p:nvPicPr>
          <p:cNvPr id="5126"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3302321" y="3645023"/>
            <a:ext cx="2706569" cy="1514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3129392" y="5157192"/>
            <a:ext cx="2738752" cy="338554"/>
          </a:xfrm>
          <a:prstGeom prst="rect">
            <a:avLst/>
          </a:prstGeom>
          <a:noFill/>
        </p:spPr>
        <p:txBody>
          <a:bodyPr wrap="square" rtlCol="0">
            <a:spAutoFit/>
          </a:bodyPr>
          <a:lstStyle/>
          <a:p>
            <a:pPr algn="ctr"/>
            <a:r>
              <a:rPr lang="en-GB" sz="1600" dirty="0"/>
              <a:t>Setting: School and Urban</a:t>
            </a:r>
          </a:p>
        </p:txBody>
      </p:sp>
      <p:pic>
        <p:nvPicPr>
          <p:cNvPr id="23" name="Picture 4"/>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6372201" y="3645023"/>
            <a:ext cx="2448271" cy="153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6372200" y="5157192"/>
            <a:ext cx="2450719" cy="584775"/>
          </a:xfrm>
          <a:prstGeom prst="rect">
            <a:avLst/>
          </a:prstGeom>
          <a:noFill/>
        </p:spPr>
        <p:txBody>
          <a:bodyPr wrap="square" rtlCol="0">
            <a:spAutoFit/>
          </a:bodyPr>
          <a:lstStyle/>
          <a:p>
            <a:r>
              <a:rPr lang="en-GB" sz="1600" dirty="0"/>
              <a:t>Costumes: hoodies, jeans, trainers, T-Shirts.</a:t>
            </a:r>
          </a:p>
        </p:txBody>
      </p:sp>
    </p:spTree>
    <p:extLst>
      <p:ext uri="{BB962C8B-B14F-4D97-AF65-F5344CB8AC3E}">
        <p14:creationId xmlns:p14="http://schemas.microsoft.com/office/powerpoint/2010/main" val="40722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p:cNvSpPr txBox="1">
            <a:spLocks/>
          </p:cNvSpPr>
          <p:nvPr/>
        </p:nvSpPr>
        <p:spPr>
          <a:xfrm>
            <a:off x="107504" y="1196752"/>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Narrative structure</a:t>
            </a:r>
          </a:p>
        </p:txBody>
      </p:sp>
      <p:sp>
        <p:nvSpPr>
          <p:cNvPr id="26" name="TextBox 25"/>
          <p:cNvSpPr txBox="1"/>
          <p:nvPr/>
        </p:nvSpPr>
        <p:spPr>
          <a:xfrm>
            <a:off x="107504" y="1700808"/>
            <a:ext cx="8532948" cy="369332"/>
          </a:xfrm>
          <a:prstGeom prst="rect">
            <a:avLst/>
          </a:prstGeom>
          <a:noFill/>
        </p:spPr>
        <p:txBody>
          <a:bodyPr wrap="square" rtlCol="0">
            <a:spAutoFit/>
          </a:bodyPr>
          <a:lstStyle/>
          <a:p>
            <a:r>
              <a:rPr lang="en-GB" dirty="0"/>
              <a:t>Is </a:t>
            </a:r>
            <a:r>
              <a:rPr lang="en-GB" dirty="0" err="1"/>
              <a:t>Propp’s</a:t>
            </a:r>
            <a:r>
              <a:rPr lang="en-GB" dirty="0"/>
              <a:t> narrative theory (taught in Galaxy CSP) helpful in analysing the episode?</a:t>
            </a:r>
          </a:p>
        </p:txBody>
      </p:sp>
      <p:graphicFrame>
        <p:nvGraphicFramePr>
          <p:cNvPr id="27" name="Table 26"/>
          <p:cNvGraphicFramePr>
            <a:graphicFrameLocks noGrp="1"/>
          </p:cNvGraphicFramePr>
          <p:nvPr>
            <p:extLst>
              <p:ext uri="{D42A27DB-BD31-4B8C-83A1-F6EECF244321}">
                <p14:modId xmlns:p14="http://schemas.microsoft.com/office/powerpoint/2010/main" val="33205594"/>
              </p:ext>
            </p:extLst>
          </p:nvPr>
        </p:nvGraphicFramePr>
        <p:xfrm>
          <a:off x="251520" y="2060848"/>
          <a:ext cx="8676964" cy="424200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5364596">
                  <a:extLst>
                    <a:ext uri="{9D8B030D-6E8A-4147-A177-3AD203B41FA5}">
                      <a16:colId xmlns:a16="http://schemas.microsoft.com/office/drawing/2014/main" val="20002"/>
                    </a:ext>
                  </a:extLst>
                </a:gridCol>
              </a:tblGrid>
              <a:tr h="432000">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ysClr val="windowText" lastClr="000000"/>
                          </a:solidFill>
                        </a:rPr>
                        <a:t>Could 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ysClr val="windowText" lastClr="000000"/>
                          </a:solidFill>
                        </a:rPr>
                        <a:t>How do you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2000">
                <a:tc>
                  <a:txBody>
                    <a:bodyPr/>
                    <a:lstStyle/>
                    <a:p>
                      <a:r>
                        <a:rPr lang="en-GB" sz="1600" b="1" dirty="0">
                          <a:solidFill>
                            <a:sysClr val="windowText" lastClr="000000"/>
                          </a:solidFill>
                        </a:rPr>
                        <a:t>Hero(</a:t>
                      </a:r>
                      <a:r>
                        <a:rPr lang="en-GB" sz="1600" b="1" dirty="0" err="1">
                          <a:solidFill>
                            <a:sysClr val="windowText" lastClr="000000"/>
                          </a:solidFill>
                        </a:rPr>
                        <a:t>ine</a:t>
                      </a:r>
                      <a:r>
                        <a:rPr lang="en-GB" sz="1600" b="1" dirty="0">
                          <a:solidFill>
                            <a:sysClr val="windowText" lastClr="000000"/>
                          </a:solidFill>
                        </a:rPr>
                        <a:t>)</a:t>
                      </a:r>
                    </a:p>
                    <a:p>
                      <a:r>
                        <a:rPr lang="en-GB" sz="1000" b="1" dirty="0">
                          <a:solidFill>
                            <a:sysClr val="windowText" lastClr="000000"/>
                          </a:solidFill>
                        </a:rPr>
                        <a:t>seeks something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Charlie </a:t>
                      </a:r>
                      <a:r>
                        <a:rPr lang="en-GB" sz="1400" baseline="0" dirty="0"/>
                        <a:t> / April / Andrea</a:t>
                      </a: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2000">
                <a:tc>
                  <a:txBody>
                    <a:bodyPr/>
                    <a:lstStyle/>
                    <a:p>
                      <a:r>
                        <a:rPr lang="en-GB" sz="1600" b="1" dirty="0">
                          <a:solidFill>
                            <a:sysClr val="windowText" lastClr="000000"/>
                          </a:solidFill>
                        </a:rPr>
                        <a:t>Princess</a:t>
                      </a:r>
                    </a:p>
                    <a:p>
                      <a:r>
                        <a:rPr lang="en-GB" sz="1000" b="1" dirty="0">
                          <a:solidFill>
                            <a:sysClr val="windowText" lastClr="000000"/>
                          </a:solidFill>
                        </a:rPr>
                        <a:t>the reward for the hero, but also needs protection from the villain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April MacLean</a:t>
                      </a: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32000">
                <a:tc>
                  <a:txBody>
                    <a:bodyPr/>
                    <a:lstStyle/>
                    <a:p>
                      <a:r>
                        <a:rPr lang="en-GB" sz="1600" b="1" dirty="0">
                          <a:solidFill>
                            <a:sysClr val="windowText" lastClr="000000"/>
                          </a:solidFill>
                        </a:rPr>
                        <a:t>Villain</a:t>
                      </a:r>
                    </a:p>
                    <a:p>
                      <a:r>
                        <a:rPr lang="en-GB" sz="1000" b="1" dirty="0">
                          <a:solidFill>
                            <a:sysClr val="windowText" lastClr="000000"/>
                          </a:solidFill>
                        </a:rPr>
                        <a:t>opposes the hero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err="1"/>
                        <a:t>Corakinus</a:t>
                      </a: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32000">
                <a:tc>
                  <a:txBody>
                    <a:bodyPr/>
                    <a:lstStyle/>
                    <a:p>
                      <a:r>
                        <a:rPr lang="en-GB" sz="1600" b="1" dirty="0">
                          <a:solidFill>
                            <a:sysClr val="windowText" lastClr="000000"/>
                          </a:solidFill>
                        </a:rPr>
                        <a:t>Donor</a:t>
                      </a:r>
                    </a:p>
                    <a:p>
                      <a:r>
                        <a:rPr lang="en-GB" sz="1000" b="1" dirty="0">
                          <a:solidFill>
                            <a:sysClr val="windowText" lastClr="000000"/>
                          </a:solidFill>
                        </a:rPr>
                        <a:t>helps the hero by providing a magic object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Andrea Quill</a:t>
                      </a:r>
                      <a:endParaRPr lang="en-GB" sz="1400" dirty="0">
                        <a:solidFill>
                          <a:sysClr val="windowText" lastClr="000000"/>
                        </a:solidFill>
                      </a:endParaRPr>
                    </a:p>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32000">
                <a:tc>
                  <a:txBody>
                    <a:bodyPr/>
                    <a:lstStyle/>
                    <a:p>
                      <a:r>
                        <a:rPr lang="en-GB" sz="1600" b="1" dirty="0">
                          <a:solidFill>
                            <a:sysClr val="windowText" lastClr="000000"/>
                          </a:solidFill>
                        </a:rPr>
                        <a:t>False Hero</a:t>
                      </a:r>
                    </a:p>
                    <a:p>
                      <a:r>
                        <a:rPr lang="en-GB" sz="1000" b="1" dirty="0">
                          <a:solidFill>
                            <a:sysClr val="windowText" lastClr="000000"/>
                          </a:solidFill>
                        </a:rPr>
                        <a:t>falsely assuming the role of hero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Ram Singh</a:t>
                      </a:r>
                      <a:endParaRPr lang="en-GB" sz="1400" dirty="0">
                        <a:solidFill>
                          <a:sysClr val="windowText" lastClr="000000"/>
                        </a:solidFill>
                      </a:endParaRPr>
                    </a:p>
                    <a:p>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32000">
                <a:tc>
                  <a:txBody>
                    <a:bodyPr/>
                    <a:lstStyle/>
                    <a:p>
                      <a:r>
                        <a:rPr lang="en-GB" sz="1600" b="1" dirty="0">
                          <a:solidFill>
                            <a:sysClr val="windowText" lastClr="000000"/>
                          </a:solidFill>
                        </a:rPr>
                        <a:t>Dispatcher</a:t>
                      </a:r>
                    </a:p>
                    <a:p>
                      <a:r>
                        <a:rPr lang="en-GB" sz="1000" b="1" dirty="0">
                          <a:solidFill>
                            <a:sysClr val="windowText" lastClr="000000"/>
                          </a:solidFill>
                        </a:rPr>
                        <a:t>sends the hero on his/her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err="1">
                          <a:solidFill>
                            <a:sysClr val="windowText" lastClr="000000"/>
                          </a:solidFill>
                        </a:rPr>
                        <a:t>Huw</a:t>
                      </a:r>
                      <a:r>
                        <a:rPr lang="en-GB" sz="1400" dirty="0">
                          <a:solidFill>
                            <a:sysClr val="windowText" lastClr="000000"/>
                          </a:solidFill>
                        </a:rPr>
                        <a:t> MacLean (April’s Dad)?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32000">
                <a:tc>
                  <a:txBody>
                    <a:bodyPr/>
                    <a:lstStyle/>
                    <a:p>
                      <a:r>
                        <a:rPr lang="en-GB" sz="1600" b="1" dirty="0">
                          <a:solidFill>
                            <a:sysClr val="windowText" lastClr="000000"/>
                          </a:solidFill>
                        </a:rPr>
                        <a:t>Helper</a:t>
                      </a:r>
                    </a:p>
                    <a:p>
                      <a:r>
                        <a:rPr lang="en-GB" sz="1000" b="1" dirty="0">
                          <a:solidFill>
                            <a:sysClr val="windowText" lastClr="000000"/>
                          </a:solidFill>
                        </a:rPr>
                        <a:t>gives support to the hero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ysClr val="windowText" lastClr="000000"/>
                          </a:solidFill>
                        </a:rPr>
                        <a:t>Tanya </a:t>
                      </a:r>
                      <a:r>
                        <a:rPr lang="en-GB" sz="1400" dirty="0" err="1">
                          <a:solidFill>
                            <a:sysClr val="windowText" lastClr="000000"/>
                          </a:solidFill>
                        </a:rPr>
                        <a:t>Adeola</a:t>
                      </a: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28" name="TextBox 27"/>
          <p:cNvSpPr txBox="1"/>
          <p:nvPr/>
        </p:nvSpPr>
        <p:spPr>
          <a:xfrm>
            <a:off x="683568" y="6309320"/>
            <a:ext cx="8208912" cy="461665"/>
          </a:xfrm>
          <a:prstGeom prst="rect">
            <a:avLst/>
          </a:prstGeom>
          <a:noFill/>
        </p:spPr>
        <p:txBody>
          <a:bodyPr wrap="square" rtlCol="0">
            <a:spAutoFit/>
          </a:bodyPr>
          <a:lstStyle/>
          <a:p>
            <a:r>
              <a:rPr lang="en-GB" sz="1200" dirty="0"/>
              <a:t>Is </a:t>
            </a:r>
            <a:r>
              <a:rPr lang="en-GB" sz="1200" dirty="0" err="1"/>
              <a:t>Propp</a:t>
            </a:r>
            <a:r>
              <a:rPr lang="en-GB" sz="1200" dirty="0"/>
              <a:t> useful?  Remember, you can be flexible when classifying characters into these types.  Some characters </a:t>
            </a:r>
            <a:r>
              <a:rPr lang="en-GB" sz="1200" dirty="0" err="1"/>
              <a:t>fulfill</a:t>
            </a:r>
            <a:r>
              <a:rPr lang="en-GB" sz="1200" dirty="0"/>
              <a:t> more than one of the type.  If you don’t think </a:t>
            </a:r>
            <a:r>
              <a:rPr lang="en-GB" sz="1200" dirty="0" err="1"/>
              <a:t>Propp</a:t>
            </a:r>
            <a:r>
              <a:rPr lang="en-GB" sz="1200" dirty="0"/>
              <a:t> fits in this episode, why not?  Do you think it may be deliberate?  If so, why? </a:t>
            </a:r>
          </a:p>
        </p:txBody>
      </p:sp>
      <p:pic>
        <p:nvPicPr>
          <p:cNvPr id="39"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656" y="6289092"/>
            <a:ext cx="452904" cy="4522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11960" y="620688"/>
            <a:ext cx="4680520" cy="369332"/>
          </a:xfrm>
          <a:prstGeom prst="rect">
            <a:avLst/>
          </a:prstGeom>
          <a:solidFill>
            <a:schemeClr val="tx1"/>
          </a:solidFill>
        </p:spPr>
        <p:txBody>
          <a:bodyPr wrap="square" rtlCol="0">
            <a:spAutoFit/>
          </a:bodyPr>
          <a:lstStyle/>
          <a:p>
            <a:pPr algn="r"/>
            <a:r>
              <a:rPr lang="en-GB" dirty="0">
                <a:solidFill>
                  <a:schemeClr val="bg1"/>
                </a:solidFill>
              </a:rPr>
              <a:t>Lesson 3: </a:t>
            </a:r>
            <a:r>
              <a:rPr lang="en-GB" b="1" dirty="0">
                <a:solidFill>
                  <a:schemeClr val="bg1"/>
                </a:solidFill>
              </a:rPr>
              <a:t>Media Language – Narrative structure</a:t>
            </a:r>
            <a:endParaRPr lang="en-GB" dirty="0">
              <a:solidFill>
                <a:schemeClr val="bg1"/>
              </a:solidFill>
            </a:endParaRPr>
          </a:p>
        </p:txBody>
      </p:sp>
    </p:spTree>
    <p:extLst>
      <p:ext uri="{BB962C8B-B14F-4D97-AF65-F5344CB8AC3E}">
        <p14:creationId xmlns:p14="http://schemas.microsoft.com/office/powerpoint/2010/main" val="127894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11960" y="620688"/>
            <a:ext cx="4680520" cy="369332"/>
          </a:xfrm>
          <a:prstGeom prst="rect">
            <a:avLst/>
          </a:prstGeom>
          <a:solidFill>
            <a:schemeClr val="tx1"/>
          </a:solidFill>
        </p:spPr>
        <p:txBody>
          <a:bodyPr wrap="square" rtlCol="0">
            <a:spAutoFit/>
          </a:bodyPr>
          <a:lstStyle/>
          <a:p>
            <a:pPr algn="r"/>
            <a:r>
              <a:rPr lang="en-GB" dirty="0">
                <a:solidFill>
                  <a:schemeClr val="bg1"/>
                </a:solidFill>
              </a:rPr>
              <a:t>Lesson 3: </a:t>
            </a:r>
            <a:r>
              <a:rPr lang="en-GB" b="1" dirty="0">
                <a:solidFill>
                  <a:schemeClr val="bg1"/>
                </a:solidFill>
              </a:rPr>
              <a:t>Media Language – Narrative structure</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07504" y="1196752"/>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Narrative structure</a:t>
            </a:r>
          </a:p>
        </p:txBody>
      </p:sp>
      <p:sp>
        <p:nvSpPr>
          <p:cNvPr id="12" name="TextBox 11"/>
          <p:cNvSpPr txBox="1"/>
          <p:nvPr/>
        </p:nvSpPr>
        <p:spPr>
          <a:xfrm>
            <a:off x="179512" y="1763524"/>
            <a:ext cx="8532948" cy="369332"/>
          </a:xfrm>
          <a:prstGeom prst="rect">
            <a:avLst/>
          </a:prstGeom>
          <a:noFill/>
        </p:spPr>
        <p:txBody>
          <a:bodyPr wrap="square" rtlCol="0">
            <a:spAutoFit/>
          </a:bodyPr>
          <a:lstStyle/>
          <a:p>
            <a:r>
              <a:rPr lang="en-GB" dirty="0"/>
              <a:t>Is </a:t>
            </a:r>
            <a:r>
              <a:rPr lang="en-GB" dirty="0" err="1"/>
              <a:t>Todorov’s</a:t>
            </a:r>
            <a:r>
              <a:rPr lang="en-GB" dirty="0"/>
              <a:t> narrative theory (taught in Galaxy CSP) helpful in analysing the episode?</a:t>
            </a:r>
          </a:p>
        </p:txBody>
      </p:sp>
      <p:graphicFrame>
        <p:nvGraphicFramePr>
          <p:cNvPr id="13" name="Table 12"/>
          <p:cNvGraphicFramePr>
            <a:graphicFrameLocks noGrp="1"/>
          </p:cNvGraphicFramePr>
          <p:nvPr>
            <p:extLst>
              <p:ext uri="{D42A27DB-BD31-4B8C-83A1-F6EECF244321}">
                <p14:modId xmlns:p14="http://schemas.microsoft.com/office/powerpoint/2010/main" val="2295515962"/>
              </p:ext>
            </p:extLst>
          </p:nvPr>
        </p:nvGraphicFramePr>
        <p:xfrm>
          <a:off x="251520" y="3645024"/>
          <a:ext cx="8604956" cy="2592000"/>
        </p:xfrm>
        <a:graphic>
          <a:graphicData uri="http://schemas.openxmlformats.org/drawingml/2006/table">
            <a:tbl>
              <a:tblPr firstRow="1" bandRow="1">
                <a:tableStyleId>{5C22544A-7EE6-4342-B048-85BDC9FD1C3A}</a:tableStyleId>
              </a:tblPr>
              <a:tblGrid>
                <a:gridCol w="2758383">
                  <a:extLst>
                    <a:ext uri="{9D8B030D-6E8A-4147-A177-3AD203B41FA5}">
                      <a16:colId xmlns:a16="http://schemas.microsoft.com/office/drawing/2014/main" val="20000"/>
                    </a:ext>
                  </a:extLst>
                </a:gridCol>
                <a:gridCol w="5846573">
                  <a:extLst>
                    <a:ext uri="{9D8B030D-6E8A-4147-A177-3AD203B41FA5}">
                      <a16:colId xmlns:a16="http://schemas.microsoft.com/office/drawing/2014/main" val="20001"/>
                    </a:ext>
                  </a:extLst>
                </a:gridCol>
              </a:tblGrid>
              <a:tr h="432000">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ysClr val="windowText" lastClr="000000"/>
                          </a:solidFill>
                        </a:rPr>
                        <a:t>What happens</a:t>
                      </a:r>
                      <a:r>
                        <a:rPr lang="en-GB" sz="1600" baseline="0" dirty="0">
                          <a:solidFill>
                            <a:sysClr val="windowText" lastClr="000000"/>
                          </a:solidFill>
                        </a:rPr>
                        <a:t> in the narrative that makes you think this?</a:t>
                      </a:r>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2000">
                <a:tc>
                  <a:txBody>
                    <a:bodyPr/>
                    <a:lstStyle/>
                    <a:p>
                      <a:r>
                        <a:rPr lang="en-GB" sz="1600" b="1" dirty="0">
                          <a:solidFill>
                            <a:sysClr val="windowText" lastClr="000000"/>
                          </a:solidFill>
                        </a:rPr>
                        <a:t>Equilibrium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2000">
                <a:tc>
                  <a:txBody>
                    <a:bodyPr/>
                    <a:lstStyle/>
                    <a:p>
                      <a:r>
                        <a:rPr lang="en-GB" sz="1600" b="1" dirty="0">
                          <a:solidFill>
                            <a:sysClr val="windowText" lastClr="000000"/>
                          </a:solidFill>
                        </a:rPr>
                        <a:t>Disruption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32000">
                <a:tc>
                  <a:txBody>
                    <a:bodyPr/>
                    <a:lstStyle/>
                    <a:p>
                      <a:r>
                        <a:rPr lang="en-GB" sz="1600" b="1" dirty="0">
                          <a:solidFill>
                            <a:sysClr val="windowText" lastClr="000000"/>
                          </a:solidFill>
                        </a:rPr>
                        <a:t>Recognition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32000">
                <a:tc>
                  <a:txBody>
                    <a:bodyPr/>
                    <a:lstStyle/>
                    <a:p>
                      <a:r>
                        <a:rPr lang="en-GB" sz="1600" b="1" dirty="0">
                          <a:solidFill>
                            <a:sysClr val="windowText" lastClr="000000"/>
                          </a:solidFill>
                        </a:rPr>
                        <a:t>Reparation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32000">
                <a:tc>
                  <a:txBody>
                    <a:bodyPr/>
                    <a:lstStyle/>
                    <a:p>
                      <a:r>
                        <a:rPr lang="en-GB" sz="1600" b="1" dirty="0">
                          <a:solidFill>
                            <a:sysClr val="windowText" lastClr="000000"/>
                          </a:solidFill>
                        </a:rPr>
                        <a:t>New equilibrium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205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36512" y="2190010"/>
            <a:ext cx="1322012" cy="73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511" y="2924944"/>
            <a:ext cx="1296144" cy="261610"/>
          </a:xfrm>
          <a:prstGeom prst="rect">
            <a:avLst/>
          </a:prstGeom>
          <a:noFill/>
        </p:spPr>
        <p:txBody>
          <a:bodyPr wrap="square" rtlCol="0">
            <a:spAutoFit/>
          </a:bodyPr>
          <a:lstStyle/>
          <a:p>
            <a:pPr algn="ctr"/>
            <a:r>
              <a:rPr lang="en-GB" sz="1100" dirty="0"/>
              <a:t>Recap clip</a:t>
            </a:r>
          </a:p>
        </p:txBody>
      </p:sp>
      <p:pic>
        <p:nvPicPr>
          <p:cNvPr id="2051"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1259632" y="2190011"/>
            <a:ext cx="1322109" cy="73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259632" y="2924944"/>
            <a:ext cx="1322109" cy="430887"/>
          </a:xfrm>
          <a:prstGeom prst="rect">
            <a:avLst/>
          </a:prstGeom>
          <a:noFill/>
        </p:spPr>
        <p:txBody>
          <a:bodyPr wrap="square" rtlCol="0">
            <a:spAutoFit/>
          </a:bodyPr>
          <a:lstStyle/>
          <a:p>
            <a:pPr algn="ctr"/>
            <a:r>
              <a:rPr lang="en-GB" sz="1100" dirty="0"/>
              <a:t>Heart in </a:t>
            </a:r>
            <a:r>
              <a:rPr lang="en-GB" sz="1100" dirty="0" err="1"/>
              <a:t>Corakinus</a:t>
            </a:r>
            <a:r>
              <a:rPr lang="en-GB" sz="1100" dirty="0"/>
              <a:t> body </a:t>
            </a:r>
          </a:p>
        </p:txBody>
      </p:sp>
      <p:pic>
        <p:nvPicPr>
          <p:cNvPr id="2052" name="Picture 4"/>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3855315" y="2190010"/>
            <a:ext cx="1302523" cy="73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3851920" y="2943150"/>
            <a:ext cx="1305918" cy="600164"/>
          </a:xfrm>
          <a:prstGeom prst="rect">
            <a:avLst/>
          </a:prstGeom>
          <a:noFill/>
        </p:spPr>
        <p:txBody>
          <a:bodyPr wrap="square" rtlCol="0">
            <a:spAutoFit/>
          </a:bodyPr>
          <a:lstStyle/>
          <a:p>
            <a:pPr algn="ctr"/>
            <a:r>
              <a:rPr lang="en-GB" sz="1100" dirty="0"/>
              <a:t>April’s Dad forces her to show her hidden powers</a:t>
            </a:r>
          </a:p>
        </p:txBody>
      </p:sp>
      <p:pic>
        <p:nvPicPr>
          <p:cNvPr id="2053" name="Picture 5"/>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2581741" y="2188425"/>
            <a:ext cx="1273575" cy="73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2555776" y="2932480"/>
            <a:ext cx="1322454" cy="430887"/>
          </a:xfrm>
          <a:prstGeom prst="rect">
            <a:avLst/>
          </a:prstGeom>
          <a:noFill/>
        </p:spPr>
        <p:txBody>
          <a:bodyPr wrap="square" rtlCol="0">
            <a:spAutoFit/>
          </a:bodyPr>
          <a:lstStyle/>
          <a:p>
            <a:pPr algn="ctr"/>
            <a:r>
              <a:rPr lang="en-GB" sz="1100" dirty="0"/>
              <a:t>April acts strange in class</a:t>
            </a:r>
          </a:p>
        </p:txBody>
      </p:sp>
      <p:pic>
        <p:nvPicPr>
          <p:cNvPr id="2054" name="Picture 6"/>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5157838" y="2192626"/>
            <a:ext cx="1309498" cy="732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5148064" y="2924944"/>
            <a:ext cx="1319272" cy="600164"/>
          </a:xfrm>
          <a:prstGeom prst="rect">
            <a:avLst/>
          </a:prstGeom>
          <a:noFill/>
        </p:spPr>
        <p:txBody>
          <a:bodyPr wrap="square" rtlCol="0">
            <a:spAutoFit/>
          </a:bodyPr>
          <a:lstStyle/>
          <a:p>
            <a:pPr algn="ctr"/>
            <a:r>
              <a:rPr lang="en-GB" sz="1100" dirty="0"/>
              <a:t>April’s has passionate time with Ram </a:t>
            </a:r>
          </a:p>
        </p:txBody>
      </p:sp>
      <p:pic>
        <p:nvPicPr>
          <p:cNvPr id="2055" name="Picture 7"/>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6467336" y="2192625"/>
            <a:ext cx="1314744" cy="732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6444208" y="2924944"/>
            <a:ext cx="1368152" cy="430887"/>
          </a:xfrm>
          <a:prstGeom prst="rect">
            <a:avLst/>
          </a:prstGeom>
          <a:noFill/>
        </p:spPr>
        <p:txBody>
          <a:bodyPr wrap="square" rtlCol="0">
            <a:spAutoFit/>
          </a:bodyPr>
          <a:lstStyle/>
          <a:p>
            <a:pPr algn="ctr"/>
            <a:r>
              <a:rPr lang="en-GB" sz="1100" dirty="0"/>
              <a:t>April confronts her Dad</a:t>
            </a:r>
          </a:p>
        </p:txBody>
      </p:sp>
      <p:pic>
        <p:nvPicPr>
          <p:cNvPr id="2056" name="Picture 8"/>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7782079" y="2188425"/>
            <a:ext cx="1319859" cy="73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7740352" y="2924944"/>
            <a:ext cx="1368152" cy="769441"/>
          </a:xfrm>
          <a:prstGeom prst="rect">
            <a:avLst/>
          </a:prstGeom>
          <a:noFill/>
        </p:spPr>
        <p:txBody>
          <a:bodyPr wrap="square" rtlCol="0">
            <a:spAutoFit/>
          </a:bodyPr>
          <a:lstStyle/>
          <a:p>
            <a:pPr algn="ctr"/>
            <a:r>
              <a:rPr lang="en-GB" sz="1100" dirty="0"/>
              <a:t>April tears rip into time and space.  Sets up next episode.</a:t>
            </a:r>
          </a:p>
        </p:txBody>
      </p:sp>
    </p:spTree>
    <p:extLst>
      <p:ext uri="{BB962C8B-B14F-4D97-AF65-F5344CB8AC3E}">
        <p14:creationId xmlns:p14="http://schemas.microsoft.com/office/powerpoint/2010/main" val="2896830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3740</Words>
  <Application>Microsoft Office PowerPoint</Application>
  <PresentationFormat>On-screen Show (4:3)</PresentationFormat>
  <Paragraphs>305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PowerPoint Presentation</vt:lpstr>
      <vt:lpstr>What is Class?  </vt:lpstr>
      <vt:lpstr>What is Class?  </vt:lpstr>
      <vt:lpstr>PowerPoint Presentation</vt:lpstr>
      <vt:lpstr>Who are the main characters you need to be aware of </vt:lpstr>
      <vt:lpstr>PowerPoint Presentation</vt:lpstr>
      <vt:lpstr>Codes and Conventions of Sci-Fi Teen TV Series – 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2017-12-12T16:37:32Z</dcterms:created>
  <dcterms:modified xsi:type="dcterms:W3CDTF">2021-02-20T14:15:44Z</dcterms:modified>
</cp:coreProperties>
</file>