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5"/>
  </p:notesMasterIdLst>
  <p:sldIdLst>
    <p:sldId id="301" r:id="rId2"/>
    <p:sldId id="267" r:id="rId3"/>
    <p:sldId id="268" r:id="rId4"/>
    <p:sldId id="269" r:id="rId5"/>
    <p:sldId id="270" r:id="rId6"/>
    <p:sldId id="271" r:id="rId7"/>
    <p:sldId id="277" r:id="rId8"/>
    <p:sldId id="272" r:id="rId9"/>
    <p:sldId id="273" r:id="rId10"/>
    <p:sldId id="257" r:id="rId11"/>
    <p:sldId id="275" r:id="rId12"/>
    <p:sldId id="299" r:id="rId13"/>
    <p:sldId id="276" r:id="rId14"/>
    <p:sldId id="281" r:id="rId15"/>
    <p:sldId id="302" r:id="rId16"/>
    <p:sldId id="278" r:id="rId17"/>
    <p:sldId id="279" r:id="rId18"/>
    <p:sldId id="282" r:id="rId19"/>
    <p:sldId id="283" r:id="rId20"/>
    <p:sldId id="284" r:id="rId21"/>
    <p:sldId id="293" r:id="rId22"/>
    <p:sldId id="294" r:id="rId23"/>
    <p:sldId id="285" r:id="rId24"/>
    <p:sldId id="286" r:id="rId25"/>
    <p:sldId id="289" r:id="rId26"/>
    <p:sldId id="287" r:id="rId27"/>
    <p:sldId id="290" r:id="rId28"/>
    <p:sldId id="292" r:id="rId29"/>
    <p:sldId id="295" r:id="rId30"/>
    <p:sldId id="296" r:id="rId31"/>
    <p:sldId id="297" r:id="rId32"/>
    <p:sldId id="298" r:id="rId33"/>
    <p:sldId id="300"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498"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F1925B-8473-40CF-AC15-9FC8EDA8C64A}" type="datetimeFigureOut">
              <a:rPr lang="en-GB" smtClean="0"/>
              <a:t>20/02/2021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26C605-345F-4458-B14D-E36DA2F6FA06}" type="slidenum">
              <a:rPr lang="en-GB" smtClean="0"/>
              <a:t>‹#›</a:t>
            </a:fld>
            <a:endParaRPr lang="en-GB"/>
          </a:p>
        </p:txBody>
      </p:sp>
    </p:spTree>
    <p:extLst>
      <p:ext uri="{BB962C8B-B14F-4D97-AF65-F5344CB8AC3E}">
        <p14:creationId xmlns:p14="http://schemas.microsoft.com/office/powerpoint/2010/main" val="530476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526C605-345F-4458-B14D-E36DA2F6FA06}" type="slidenum">
              <a:rPr lang="en-GB" smtClean="0"/>
              <a:t>13</a:t>
            </a:fld>
            <a:endParaRPr lang="en-GB"/>
          </a:p>
        </p:txBody>
      </p:sp>
    </p:spTree>
    <p:extLst>
      <p:ext uri="{BB962C8B-B14F-4D97-AF65-F5344CB8AC3E}">
        <p14:creationId xmlns:p14="http://schemas.microsoft.com/office/powerpoint/2010/main" val="83960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526C605-345F-4458-B14D-E36DA2F6FA06}" type="slidenum">
              <a:rPr lang="en-GB" smtClean="0"/>
              <a:t>14</a:t>
            </a:fld>
            <a:endParaRPr lang="en-GB"/>
          </a:p>
        </p:txBody>
      </p:sp>
    </p:spTree>
    <p:extLst>
      <p:ext uri="{BB962C8B-B14F-4D97-AF65-F5344CB8AC3E}">
        <p14:creationId xmlns:p14="http://schemas.microsoft.com/office/powerpoint/2010/main" val="83960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526C605-345F-4458-B14D-E36DA2F6FA06}" type="slidenum">
              <a:rPr lang="en-GB" smtClean="0"/>
              <a:t>15</a:t>
            </a:fld>
            <a:endParaRPr lang="en-GB"/>
          </a:p>
        </p:txBody>
      </p:sp>
    </p:spTree>
    <p:extLst>
      <p:ext uri="{BB962C8B-B14F-4D97-AF65-F5344CB8AC3E}">
        <p14:creationId xmlns:p14="http://schemas.microsoft.com/office/powerpoint/2010/main" val="83960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5C8DA35-2D9F-4A54-A1F7-D5D586932877}" type="datetimeFigureOut">
              <a:rPr lang="en-GB" smtClean="0"/>
              <a:t>20/02/2021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C7B6F8-4ECF-4141-A566-005272B7A634}" type="slidenum">
              <a:rPr lang="en-GB" smtClean="0"/>
              <a:t>‹#›</a:t>
            </a:fld>
            <a:endParaRPr lang="en-GB"/>
          </a:p>
        </p:txBody>
      </p:sp>
    </p:spTree>
    <p:extLst>
      <p:ext uri="{BB962C8B-B14F-4D97-AF65-F5344CB8AC3E}">
        <p14:creationId xmlns:p14="http://schemas.microsoft.com/office/powerpoint/2010/main" val="754603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5C8DA35-2D9F-4A54-A1F7-D5D586932877}" type="datetimeFigureOut">
              <a:rPr lang="en-GB" smtClean="0"/>
              <a:t>20/02/2021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C7B6F8-4ECF-4141-A566-005272B7A634}" type="slidenum">
              <a:rPr lang="en-GB" smtClean="0"/>
              <a:t>‹#›</a:t>
            </a:fld>
            <a:endParaRPr lang="en-GB"/>
          </a:p>
        </p:txBody>
      </p:sp>
    </p:spTree>
    <p:extLst>
      <p:ext uri="{BB962C8B-B14F-4D97-AF65-F5344CB8AC3E}">
        <p14:creationId xmlns:p14="http://schemas.microsoft.com/office/powerpoint/2010/main" val="2541596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5C8DA35-2D9F-4A54-A1F7-D5D586932877}" type="datetimeFigureOut">
              <a:rPr lang="en-GB" smtClean="0"/>
              <a:t>20/02/2021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C7B6F8-4ECF-4141-A566-005272B7A634}" type="slidenum">
              <a:rPr lang="en-GB" smtClean="0"/>
              <a:t>‹#›</a:t>
            </a:fld>
            <a:endParaRPr lang="en-GB"/>
          </a:p>
        </p:txBody>
      </p:sp>
    </p:spTree>
    <p:extLst>
      <p:ext uri="{BB962C8B-B14F-4D97-AF65-F5344CB8AC3E}">
        <p14:creationId xmlns:p14="http://schemas.microsoft.com/office/powerpoint/2010/main" val="2156063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5C8DA35-2D9F-4A54-A1F7-D5D586932877}" type="datetimeFigureOut">
              <a:rPr lang="en-GB" smtClean="0"/>
              <a:t>20/02/2021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C7B6F8-4ECF-4141-A566-005272B7A634}" type="slidenum">
              <a:rPr lang="en-GB" smtClean="0"/>
              <a:t>‹#›</a:t>
            </a:fld>
            <a:endParaRPr lang="en-GB"/>
          </a:p>
        </p:txBody>
      </p:sp>
    </p:spTree>
    <p:extLst>
      <p:ext uri="{BB962C8B-B14F-4D97-AF65-F5344CB8AC3E}">
        <p14:creationId xmlns:p14="http://schemas.microsoft.com/office/powerpoint/2010/main" val="2006274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C8DA35-2D9F-4A54-A1F7-D5D586932877}" type="datetimeFigureOut">
              <a:rPr lang="en-GB" smtClean="0"/>
              <a:t>20/02/2021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C7B6F8-4ECF-4141-A566-005272B7A634}" type="slidenum">
              <a:rPr lang="en-GB" smtClean="0"/>
              <a:t>‹#›</a:t>
            </a:fld>
            <a:endParaRPr lang="en-GB"/>
          </a:p>
        </p:txBody>
      </p:sp>
    </p:spTree>
    <p:extLst>
      <p:ext uri="{BB962C8B-B14F-4D97-AF65-F5344CB8AC3E}">
        <p14:creationId xmlns:p14="http://schemas.microsoft.com/office/powerpoint/2010/main" val="2256420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5C8DA35-2D9F-4A54-A1F7-D5D586932877}" type="datetimeFigureOut">
              <a:rPr lang="en-GB" smtClean="0"/>
              <a:t>20/02/2021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CC7B6F8-4ECF-4141-A566-005272B7A634}" type="slidenum">
              <a:rPr lang="en-GB" smtClean="0"/>
              <a:t>‹#›</a:t>
            </a:fld>
            <a:endParaRPr lang="en-GB"/>
          </a:p>
        </p:txBody>
      </p:sp>
    </p:spTree>
    <p:extLst>
      <p:ext uri="{BB962C8B-B14F-4D97-AF65-F5344CB8AC3E}">
        <p14:creationId xmlns:p14="http://schemas.microsoft.com/office/powerpoint/2010/main" val="653673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5C8DA35-2D9F-4A54-A1F7-D5D586932877}" type="datetimeFigureOut">
              <a:rPr lang="en-GB" smtClean="0"/>
              <a:t>20/02/2021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CC7B6F8-4ECF-4141-A566-005272B7A634}" type="slidenum">
              <a:rPr lang="en-GB" smtClean="0"/>
              <a:t>‹#›</a:t>
            </a:fld>
            <a:endParaRPr lang="en-GB"/>
          </a:p>
        </p:txBody>
      </p:sp>
    </p:spTree>
    <p:extLst>
      <p:ext uri="{BB962C8B-B14F-4D97-AF65-F5344CB8AC3E}">
        <p14:creationId xmlns:p14="http://schemas.microsoft.com/office/powerpoint/2010/main" val="1455695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5C8DA35-2D9F-4A54-A1F7-D5D586932877}" type="datetimeFigureOut">
              <a:rPr lang="en-GB" smtClean="0"/>
              <a:t>20/02/2021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CC7B6F8-4ECF-4141-A566-005272B7A634}" type="slidenum">
              <a:rPr lang="en-GB" smtClean="0"/>
              <a:t>‹#›</a:t>
            </a:fld>
            <a:endParaRPr lang="en-GB"/>
          </a:p>
        </p:txBody>
      </p:sp>
    </p:spTree>
    <p:extLst>
      <p:ext uri="{BB962C8B-B14F-4D97-AF65-F5344CB8AC3E}">
        <p14:creationId xmlns:p14="http://schemas.microsoft.com/office/powerpoint/2010/main" val="3678707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C8DA35-2D9F-4A54-A1F7-D5D586932877}" type="datetimeFigureOut">
              <a:rPr lang="en-GB" smtClean="0"/>
              <a:t>20/02/2021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CC7B6F8-4ECF-4141-A566-005272B7A634}" type="slidenum">
              <a:rPr lang="en-GB" smtClean="0"/>
              <a:t>‹#›</a:t>
            </a:fld>
            <a:endParaRPr lang="en-GB"/>
          </a:p>
        </p:txBody>
      </p:sp>
    </p:spTree>
    <p:extLst>
      <p:ext uri="{BB962C8B-B14F-4D97-AF65-F5344CB8AC3E}">
        <p14:creationId xmlns:p14="http://schemas.microsoft.com/office/powerpoint/2010/main" val="2848807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C8DA35-2D9F-4A54-A1F7-D5D586932877}" type="datetimeFigureOut">
              <a:rPr lang="en-GB" smtClean="0"/>
              <a:t>20/02/2021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CC7B6F8-4ECF-4141-A566-005272B7A634}" type="slidenum">
              <a:rPr lang="en-GB" smtClean="0"/>
              <a:t>‹#›</a:t>
            </a:fld>
            <a:endParaRPr lang="en-GB"/>
          </a:p>
        </p:txBody>
      </p:sp>
    </p:spTree>
    <p:extLst>
      <p:ext uri="{BB962C8B-B14F-4D97-AF65-F5344CB8AC3E}">
        <p14:creationId xmlns:p14="http://schemas.microsoft.com/office/powerpoint/2010/main" val="3883921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C8DA35-2D9F-4A54-A1F7-D5D586932877}" type="datetimeFigureOut">
              <a:rPr lang="en-GB" smtClean="0"/>
              <a:t>20/02/2021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CC7B6F8-4ECF-4141-A566-005272B7A634}" type="slidenum">
              <a:rPr lang="en-GB" smtClean="0"/>
              <a:t>‹#›</a:t>
            </a:fld>
            <a:endParaRPr lang="en-GB"/>
          </a:p>
        </p:txBody>
      </p:sp>
    </p:spTree>
    <p:extLst>
      <p:ext uri="{BB962C8B-B14F-4D97-AF65-F5344CB8AC3E}">
        <p14:creationId xmlns:p14="http://schemas.microsoft.com/office/powerpoint/2010/main" val="1786637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C8DA35-2D9F-4A54-A1F7-D5D586932877}" type="datetimeFigureOut">
              <a:rPr lang="en-GB" smtClean="0"/>
              <a:t>20/02/2021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C7B6F8-4ECF-4141-A566-005272B7A634}" type="slidenum">
              <a:rPr lang="en-GB" smtClean="0"/>
              <a:t>‹#›</a:t>
            </a:fld>
            <a:endParaRPr lang="en-GB"/>
          </a:p>
        </p:txBody>
      </p:sp>
    </p:spTree>
    <p:extLst>
      <p:ext uri="{BB962C8B-B14F-4D97-AF65-F5344CB8AC3E}">
        <p14:creationId xmlns:p14="http://schemas.microsoft.com/office/powerpoint/2010/main" val="20056118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youtu.be/G8g5BrLm7uQ"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www.bbc.co.uk/corporate2/insidethebbc/whoweare"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png"/><Relationship Id="rId7"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hyperlink" Target="https://en.wikipedia.org/wiki/BBC"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1.png"/><Relationship Id="rId7"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hyperlink" Target="http://www.bbc.co.uk/corporate2/insidethebbc/whoweare"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hyperlink" Target="https://www.ofcom.org.uk/tv-radio-and-on-demand/broadcast-codes/broadcast-code/section-one-protecting-under-eighteens" TargetMode="Externa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5.png"/><Relationship Id="rId7"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hyperlink" Target="http://www.bbc.co.uk/commissioning/tv/articles/drama-bbc-one" TargetMode="External"/><Relationship Id="rId9" Type="http://schemas.openxmlformats.org/officeDocument/2006/relationships/image" Target="../media/image31.jpeg"/></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3.png"/><Relationship Id="rId1" Type="http://schemas.openxmlformats.org/officeDocument/2006/relationships/slideLayout" Target="../slideLayouts/slideLayout1.xml"/><Relationship Id="rId5" Type="http://schemas.openxmlformats.org/officeDocument/2006/relationships/hyperlink" Target="https://www.amazon.co.uk/Doctor-Who-Beginning-Unearthly-Destruction/dp/B000C6EMTC/ref=sr_1_1?ie=UTF8&amp;qid=1513156737&amp;sr=8-1&amp;keywords=an+unearthly+child" TargetMode="Externa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0.png"/><Relationship Id="rId4" Type="http://schemas.openxmlformats.org/officeDocument/2006/relationships/hyperlink" Target="https://en.wikipedia.org/wiki/Vladimir_Propp"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43.jpeg"/><Relationship Id="rId7" Type="http://schemas.openxmlformats.org/officeDocument/2006/relationships/image" Target="../media/image4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http://www.bbc.co.uk/archive/doctorwho/6404.shtml" TargetMode="External"/><Relationship Id="rId4" Type="http://schemas.openxmlformats.org/officeDocument/2006/relationships/image" Target="../media/image49.jpeg"/></Relationships>
</file>

<file path=ppt/slides/_rels/slide25.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59.png"/><Relationship Id="rId3" Type="http://schemas.openxmlformats.org/officeDocument/2006/relationships/image" Target="../media/image50.png"/><Relationship Id="rId7" Type="http://schemas.openxmlformats.org/officeDocument/2006/relationships/image" Target="../media/image54.jpeg"/><Relationship Id="rId12" Type="http://schemas.openxmlformats.org/officeDocument/2006/relationships/image" Target="../media/image58.png"/><Relationship Id="rId2" Type="http://schemas.openxmlformats.org/officeDocument/2006/relationships/image" Target="../media/image1.png"/><Relationship Id="rId16" Type="http://schemas.openxmlformats.org/officeDocument/2006/relationships/image" Target="../media/image48.png"/><Relationship Id="rId1" Type="http://schemas.openxmlformats.org/officeDocument/2006/relationships/slideLayout" Target="../slideLayouts/slideLayout1.xml"/><Relationship Id="rId6" Type="http://schemas.openxmlformats.org/officeDocument/2006/relationships/image" Target="../media/image53.png"/><Relationship Id="rId11" Type="http://schemas.openxmlformats.org/officeDocument/2006/relationships/image" Target="../media/image57.png"/><Relationship Id="rId5" Type="http://schemas.openxmlformats.org/officeDocument/2006/relationships/image" Target="../media/image52.png"/><Relationship Id="rId15" Type="http://schemas.openxmlformats.org/officeDocument/2006/relationships/image" Target="../media/image61.png"/><Relationship Id="rId10" Type="http://schemas.openxmlformats.org/officeDocument/2006/relationships/image" Target="../media/image56.png"/><Relationship Id="rId4" Type="http://schemas.openxmlformats.org/officeDocument/2006/relationships/image" Target="../media/image51.png"/><Relationship Id="rId9" Type="http://schemas.microsoft.com/office/2007/relationships/hdphoto" Target="../media/hdphoto1.wdp"/><Relationship Id="rId14" Type="http://schemas.openxmlformats.org/officeDocument/2006/relationships/image" Target="../media/image60.png"/></Relationships>
</file>

<file path=ppt/slides/_rels/slide26.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2.png"/><Relationship Id="rId7" Type="http://schemas.openxmlformats.org/officeDocument/2006/relationships/image" Target="../media/image6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4.jpeg"/><Relationship Id="rId5" Type="http://schemas.openxmlformats.org/officeDocument/2006/relationships/image" Target="../media/image63.png"/><Relationship Id="rId10" Type="http://schemas.openxmlformats.org/officeDocument/2006/relationships/image" Target="../media/image48.png"/><Relationship Id="rId4" Type="http://schemas.microsoft.com/office/2007/relationships/hdphoto" Target="../media/hdphoto2.wdp"/><Relationship Id="rId9" Type="http://schemas.openxmlformats.org/officeDocument/2006/relationships/image" Target="../media/image67.png"/></Relationships>
</file>

<file path=ppt/slides/_rels/slide2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www.bbc.co.uk/archive/doctorwho/6403.shtml?page=1"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8.png"/><Relationship Id="rId5" Type="http://schemas.openxmlformats.org/officeDocument/2006/relationships/image" Target="../media/image70.png"/><Relationship Id="rId4" Type="http://schemas.openxmlformats.org/officeDocument/2006/relationships/image" Target="../media/image57.png"/></Relationships>
</file>

<file path=ppt/slides/_rels/slide29.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48.png"/><Relationship Id="rId7" Type="http://schemas.microsoft.com/office/2007/relationships/hdphoto" Target="../media/hdphoto4.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2.png"/><Relationship Id="rId5" Type="http://schemas.microsoft.com/office/2007/relationships/hdphoto" Target="../media/hdphoto3.wdp"/><Relationship Id="rId10" Type="http://schemas.openxmlformats.org/officeDocument/2006/relationships/image" Target="../media/image75.png"/><Relationship Id="rId4" Type="http://schemas.openxmlformats.org/officeDocument/2006/relationships/image" Target="../media/image71.png"/><Relationship Id="rId9" Type="http://schemas.openxmlformats.org/officeDocument/2006/relationships/image" Target="../media/image74.png"/></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1.png"/><Relationship Id="rId7"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6.png"/></Relationships>
</file>

<file path=ppt/slides/_rels/slide3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http://www.bbc.co.uk/archive/doctorwho/6403.shtml?page=4" TargetMode="External"/><Relationship Id="rId4" Type="http://schemas.openxmlformats.org/officeDocument/2006/relationships/image" Target="../media/image77.png"/></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s://youtu.be/Xd9MNJjXIe4"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39752" y="188640"/>
            <a:ext cx="6624736" cy="369332"/>
          </a:xfrm>
          <a:prstGeom prst="rect">
            <a:avLst/>
          </a:prstGeom>
          <a:noFill/>
        </p:spPr>
        <p:txBody>
          <a:bodyPr wrap="square" rtlCol="0">
            <a:spAutoFit/>
          </a:bodyPr>
          <a:lstStyle/>
          <a:p>
            <a:pPr algn="ctr"/>
            <a:r>
              <a:rPr lang="en-GB" b="1" spc="240" dirty="0"/>
              <a:t>R</a:t>
            </a:r>
            <a:r>
              <a:rPr lang="en-GB" spc="240" dirty="0"/>
              <a:t>epresentation │ </a:t>
            </a:r>
            <a:r>
              <a:rPr lang="en-GB" b="1" spc="240" dirty="0"/>
              <a:t>A</a:t>
            </a:r>
            <a:r>
              <a:rPr lang="en-GB" spc="240" dirty="0"/>
              <a:t>udiences │ </a:t>
            </a:r>
            <a:r>
              <a:rPr lang="en-GB" b="1" spc="240" dirty="0"/>
              <a:t>I</a:t>
            </a:r>
            <a:r>
              <a:rPr lang="en-GB" spc="240" dirty="0"/>
              <a:t>ndustries │ </a:t>
            </a:r>
            <a:r>
              <a:rPr lang="en-GB" b="1" spc="240" dirty="0"/>
              <a:t>L</a:t>
            </a:r>
            <a:r>
              <a:rPr lang="en-GB" spc="240" dirty="0"/>
              <a:t>anguage</a:t>
            </a:r>
          </a:p>
        </p:txBody>
      </p:sp>
      <p:cxnSp>
        <p:nvCxnSpPr>
          <p:cNvPr id="6" name="Straight Connector 5"/>
          <p:cNvCxnSpPr/>
          <p:nvPr/>
        </p:nvCxnSpPr>
        <p:spPr>
          <a:xfrm>
            <a:off x="2447764" y="573667"/>
            <a:ext cx="64087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292080" y="620688"/>
            <a:ext cx="3600400" cy="369332"/>
          </a:xfrm>
          <a:prstGeom prst="rect">
            <a:avLst/>
          </a:prstGeom>
          <a:solidFill>
            <a:schemeClr val="tx1"/>
          </a:solidFill>
        </p:spPr>
        <p:txBody>
          <a:bodyPr wrap="square" rtlCol="0">
            <a:spAutoFit/>
          </a:bodyPr>
          <a:lstStyle/>
          <a:p>
            <a:r>
              <a:rPr lang="en-GB" dirty="0">
                <a:solidFill>
                  <a:schemeClr val="bg1"/>
                </a:solidFill>
              </a:rPr>
              <a:t>Lesson 1: </a:t>
            </a:r>
            <a:r>
              <a:rPr lang="en-GB" b="1" dirty="0">
                <a:solidFill>
                  <a:schemeClr val="bg1"/>
                </a:solidFill>
              </a:rPr>
              <a:t>Introduction</a:t>
            </a:r>
            <a:endParaRPr lang="en-GB" dirty="0">
              <a:solidFill>
                <a:schemeClr val="bg1"/>
              </a:solidFill>
            </a:endParaRPr>
          </a:p>
        </p:txBody>
      </p:sp>
      <p:pic>
        <p:nvPicPr>
          <p:cNvPr id="7" name="Picture 2" descr="Monitor, Tv, Television, Flat Panel Display"/>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512" y="116632"/>
            <a:ext cx="1440160" cy="125534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https://upload.wikimedia.org/wikipedia/commons/thumb/c/ca/Bell_font_awesome.svg/512px-Bell_font_awesome.svg.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8156" y="1623342"/>
            <a:ext cx="668979" cy="66897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043608" y="1412776"/>
            <a:ext cx="7920880" cy="923330"/>
          </a:xfrm>
          <a:prstGeom prst="rect">
            <a:avLst/>
          </a:prstGeom>
          <a:noFill/>
        </p:spPr>
        <p:txBody>
          <a:bodyPr wrap="square" rtlCol="0">
            <a:spAutoFit/>
          </a:bodyPr>
          <a:lstStyle/>
          <a:p>
            <a:r>
              <a:rPr lang="en-GB" b="1" dirty="0"/>
              <a:t>Bell work</a:t>
            </a:r>
          </a:p>
          <a:p>
            <a:r>
              <a:rPr lang="en-GB" dirty="0"/>
              <a:t>Collect your ‘An Unearthly Child’ Personal Learning Checklist and stick in your book – you must revisit this at the end of each lesson and again at the end of the unit.</a:t>
            </a:r>
          </a:p>
        </p:txBody>
      </p:sp>
      <p:pic>
        <p:nvPicPr>
          <p:cNvPr id="1026"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403648" y="2336105"/>
            <a:ext cx="6696744" cy="44104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35265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39752" y="188640"/>
            <a:ext cx="6624736" cy="369332"/>
          </a:xfrm>
          <a:prstGeom prst="rect">
            <a:avLst/>
          </a:prstGeom>
          <a:noFill/>
        </p:spPr>
        <p:txBody>
          <a:bodyPr wrap="square" rtlCol="0">
            <a:spAutoFit/>
          </a:bodyPr>
          <a:lstStyle/>
          <a:p>
            <a:pPr algn="ctr"/>
            <a:r>
              <a:rPr lang="en-GB" b="1" spc="240" dirty="0"/>
              <a:t>R</a:t>
            </a:r>
            <a:r>
              <a:rPr lang="en-GB" spc="240" dirty="0"/>
              <a:t>epresentation │ </a:t>
            </a:r>
            <a:r>
              <a:rPr lang="en-GB" b="1" spc="240" dirty="0"/>
              <a:t>A</a:t>
            </a:r>
            <a:r>
              <a:rPr lang="en-GB" spc="240" dirty="0"/>
              <a:t>udiences │ </a:t>
            </a:r>
            <a:r>
              <a:rPr lang="en-GB" b="1" spc="240" dirty="0"/>
              <a:t>I</a:t>
            </a:r>
            <a:r>
              <a:rPr lang="en-GB" spc="240" dirty="0"/>
              <a:t>ndustries │ </a:t>
            </a:r>
            <a:r>
              <a:rPr lang="en-GB" b="1" spc="240" dirty="0"/>
              <a:t>L</a:t>
            </a:r>
            <a:r>
              <a:rPr lang="en-GB" spc="240" dirty="0"/>
              <a:t>anguage</a:t>
            </a:r>
          </a:p>
        </p:txBody>
      </p:sp>
      <p:cxnSp>
        <p:nvCxnSpPr>
          <p:cNvPr id="6" name="Straight Connector 5"/>
          <p:cNvCxnSpPr/>
          <p:nvPr/>
        </p:nvCxnSpPr>
        <p:spPr>
          <a:xfrm>
            <a:off x="2447764" y="573667"/>
            <a:ext cx="64087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940152" y="620688"/>
            <a:ext cx="2952328" cy="369332"/>
          </a:xfrm>
          <a:prstGeom prst="rect">
            <a:avLst/>
          </a:prstGeom>
          <a:solidFill>
            <a:schemeClr val="tx1"/>
          </a:solidFill>
        </p:spPr>
        <p:txBody>
          <a:bodyPr wrap="square" rtlCol="0">
            <a:spAutoFit/>
          </a:bodyPr>
          <a:lstStyle/>
          <a:p>
            <a:r>
              <a:rPr lang="en-GB" dirty="0">
                <a:solidFill>
                  <a:schemeClr val="bg1"/>
                </a:solidFill>
              </a:rPr>
              <a:t>Lesson 2: </a:t>
            </a:r>
            <a:r>
              <a:rPr lang="en-GB" b="1" dirty="0">
                <a:solidFill>
                  <a:schemeClr val="bg1"/>
                </a:solidFill>
              </a:rPr>
              <a:t>Dr Who context</a:t>
            </a:r>
            <a:endParaRPr lang="en-GB" dirty="0">
              <a:solidFill>
                <a:schemeClr val="bg1"/>
              </a:solidFill>
            </a:endParaRPr>
          </a:p>
        </p:txBody>
      </p:sp>
      <p:pic>
        <p:nvPicPr>
          <p:cNvPr id="7" name="Picture 2" descr="Monitor, Tv, Television, Flat Panel Display"/>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512" y="116632"/>
            <a:ext cx="1440160" cy="1255346"/>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p:cNvSpPr txBox="1">
            <a:spLocks/>
          </p:cNvSpPr>
          <p:nvPr/>
        </p:nvSpPr>
        <p:spPr>
          <a:xfrm>
            <a:off x="179512" y="1268760"/>
            <a:ext cx="8073813" cy="80697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b="1" dirty="0"/>
              <a:t>Doctor Who: a cultural phenomenon</a:t>
            </a:r>
            <a:r>
              <a:rPr lang="en-GB" sz="2400" dirty="0"/>
              <a:t>	</a:t>
            </a:r>
            <a:br>
              <a:rPr lang="en-GB" sz="2400" dirty="0"/>
            </a:br>
            <a:endParaRPr lang="en-GB" sz="2400" b="1" dirty="0"/>
          </a:p>
        </p:txBody>
      </p:sp>
      <p:sp>
        <p:nvSpPr>
          <p:cNvPr id="8" name="Rectangle 7"/>
          <p:cNvSpPr/>
          <p:nvPr/>
        </p:nvSpPr>
        <p:spPr>
          <a:xfrm>
            <a:off x="268156" y="1720840"/>
            <a:ext cx="8624324" cy="4247317"/>
          </a:xfrm>
          <a:prstGeom prst="rect">
            <a:avLst/>
          </a:prstGeom>
        </p:spPr>
        <p:txBody>
          <a:bodyPr wrap="square">
            <a:spAutoFit/>
          </a:bodyPr>
          <a:lstStyle/>
          <a:p>
            <a:r>
              <a:rPr lang="en-GB" dirty="0"/>
              <a:t>Long running BBC TV sci-fi series originally ran from 1963 to 1989</a:t>
            </a:r>
          </a:p>
          <a:p>
            <a:r>
              <a:rPr lang="en-GB" dirty="0"/>
              <a:t>Listed in Guinness World Records as the longest-running science fiction television show in the world.</a:t>
            </a:r>
          </a:p>
          <a:p>
            <a:r>
              <a:rPr lang="en-GB" dirty="0"/>
              <a:t>Successfully brought back in 2005, produced by BBC Wales in Cardiff.</a:t>
            </a:r>
          </a:p>
          <a:p>
            <a:r>
              <a:rPr lang="en-GB" dirty="0"/>
              <a:t>839 Doctor Who episodes have been televised since 1963.</a:t>
            </a:r>
          </a:p>
          <a:p>
            <a:r>
              <a:rPr lang="en-GB" dirty="0"/>
              <a:t>The Doctor explores the universe in a time-travelling space ship called the TARDIS [</a:t>
            </a:r>
            <a:r>
              <a:rPr lang="en-GB" b="1" dirty="0"/>
              <a:t>T</a:t>
            </a:r>
            <a:r>
              <a:rPr lang="en-GB" dirty="0"/>
              <a:t>ime </a:t>
            </a:r>
            <a:r>
              <a:rPr lang="en-GB" b="1" dirty="0"/>
              <a:t>A</a:t>
            </a:r>
            <a:r>
              <a:rPr lang="en-GB" dirty="0"/>
              <a:t>nd </a:t>
            </a:r>
            <a:r>
              <a:rPr lang="en-GB" b="1" dirty="0"/>
              <a:t>R</a:t>
            </a:r>
            <a:r>
              <a:rPr lang="en-GB" dirty="0"/>
              <a:t>elative </a:t>
            </a:r>
            <a:r>
              <a:rPr lang="en-GB" b="1" dirty="0"/>
              <a:t>D</a:t>
            </a:r>
            <a:r>
              <a:rPr lang="en-GB" dirty="0"/>
              <a:t>imension </a:t>
            </a:r>
            <a:r>
              <a:rPr lang="en-GB" b="1" dirty="0"/>
              <a:t>I</a:t>
            </a:r>
            <a:r>
              <a:rPr lang="en-GB" dirty="0"/>
              <a:t>n </a:t>
            </a:r>
            <a:r>
              <a:rPr lang="en-GB" b="1" dirty="0"/>
              <a:t>S</a:t>
            </a:r>
            <a:r>
              <a:rPr lang="en-GB" dirty="0"/>
              <a:t>pace]. The TARDIS has a vast interior but appears smaller on the outside.</a:t>
            </a:r>
          </a:p>
          <a:p>
            <a:r>
              <a:rPr lang="en-GB" dirty="0"/>
              <a:t>The Doctor travels through space and time preventing evil aliens or people from harming innocent people or changing history.</a:t>
            </a:r>
          </a:p>
          <a:p>
            <a:r>
              <a:rPr lang="en-GB" dirty="0"/>
              <a:t>The Doctor has gained numerous reoccurring enemies during his travels, including the Daleks, the </a:t>
            </a:r>
            <a:r>
              <a:rPr lang="en-GB" dirty="0" err="1"/>
              <a:t>Cybermen</a:t>
            </a:r>
            <a:r>
              <a:rPr lang="en-GB" dirty="0"/>
              <a:t>, and the Master, another renegade Time Lord.</a:t>
            </a:r>
          </a:p>
          <a:p>
            <a:r>
              <a:rPr lang="en-GB" dirty="0"/>
              <a:t>Twelve actors have headlined the series as the Doctor. The transition from one actor to another is written into the plot of the show with the concept of regeneration into a new incarnation.</a:t>
            </a:r>
          </a:p>
        </p:txBody>
      </p:sp>
    </p:spTree>
    <p:extLst>
      <p:ext uri="{BB962C8B-B14F-4D97-AF65-F5344CB8AC3E}">
        <p14:creationId xmlns:p14="http://schemas.microsoft.com/office/powerpoint/2010/main" val="752624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39752" y="188640"/>
            <a:ext cx="6624736" cy="369332"/>
          </a:xfrm>
          <a:prstGeom prst="rect">
            <a:avLst/>
          </a:prstGeom>
          <a:noFill/>
        </p:spPr>
        <p:txBody>
          <a:bodyPr wrap="square" rtlCol="0">
            <a:spAutoFit/>
          </a:bodyPr>
          <a:lstStyle/>
          <a:p>
            <a:pPr algn="ctr"/>
            <a:r>
              <a:rPr lang="en-GB" b="1" spc="240" dirty="0"/>
              <a:t>R</a:t>
            </a:r>
            <a:r>
              <a:rPr lang="en-GB" spc="240" dirty="0"/>
              <a:t>epresentation │ </a:t>
            </a:r>
            <a:r>
              <a:rPr lang="en-GB" b="1" spc="240" dirty="0"/>
              <a:t>A</a:t>
            </a:r>
            <a:r>
              <a:rPr lang="en-GB" spc="240" dirty="0"/>
              <a:t>udiences │ </a:t>
            </a:r>
            <a:r>
              <a:rPr lang="en-GB" b="1" spc="240" dirty="0"/>
              <a:t>I</a:t>
            </a:r>
            <a:r>
              <a:rPr lang="en-GB" spc="240" dirty="0"/>
              <a:t>ndustries │ </a:t>
            </a:r>
            <a:r>
              <a:rPr lang="en-GB" b="1" spc="240" dirty="0"/>
              <a:t>L</a:t>
            </a:r>
            <a:r>
              <a:rPr lang="en-GB" spc="240" dirty="0"/>
              <a:t>anguage</a:t>
            </a:r>
          </a:p>
        </p:txBody>
      </p:sp>
      <p:cxnSp>
        <p:nvCxnSpPr>
          <p:cNvPr id="6" name="Straight Connector 5"/>
          <p:cNvCxnSpPr/>
          <p:nvPr/>
        </p:nvCxnSpPr>
        <p:spPr>
          <a:xfrm>
            <a:off x="2447764" y="573667"/>
            <a:ext cx="64087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940152" y="620688"/>
            <a:ext cx="2952328" cy="369332"/>
          </a:xfrm>
          <a:prstGeom prst="rect">
            <a:avLst/>
          </a:prstGeom>
          <a:solidFill>
            <a:schemeClr val="tx1"/>
          </a:solidFill>
        </p:spPr>
        <p:txBody>
          <a:bodyPr wrap="square" rtlCol="0">
            <a:spAutoFit/>
          </a:bodyPr>
          <a:lstStyle/>
          <a:p>
            <a:r>
              <a:rPr lang="en-GB" dirty="0">
                <a:solidFill>
                  <a:schemeClr val="bg1"/>
                </a:solidFill>
              </a:rPr>
              <a:t>Lesson 2: </a:t>
            </a:r>
            <a:r>
              <a:rPr lang="en-GB" b="1" dirty="0">
                <a:solidFill>
                  <a:schemeClr val="bg1"/>
                </a:solidFill>
              </a:rPr>
              <a:t>Dr Who context</a:t>
            </a:r>
            <a:endParaRPr lang="en-GB" dirty="0">
              <a:solidFill>
                <a:schemeClr val="bg1"/>
              </a:solidFill>
            </a:endParaRPr>
          </a:p>
        </p:txBody>
      </p:sp>
      <p:pic>
        <p:nvPicPr>
          <p:cNvPr id="7" name="Picture 2" descr="Monitor, Tv, Television, Flat Panel Display"/>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512" y="116632"/>
            <a:ext cx="1440160" cy="1255346"/>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p:cNvSpPr txBox="1">
            <a:spLocks/>
          </p:cNvSpPr>
          <p:nvPr/>
        </p:nvSpPr>
        <p:spPr>
          <a:xfrm>
            <a:off x="179512" y="1268760"/>
            <a:ext cx="8073813" cy="80697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b="1" dirty="0"/>
              <a:t>Doctor Who: </a:t>
            </a:r>
            <a:r>
              <a:rPr lang="en-GB" sz="2400" b="1" dirty="0" err="1"/>
              <a:t>Factfile</a:t>
            </a:r>
            <a:r>
              <a:rPr lang="en-GB" sz="2400" dirty="0"/>
              <a:t> [Homework activity]</a:t>
            </a:r>
            <a:br>
              <a:rPr lang="en-GB" sz="2400" dirty="0"/>
            </a:br>
            <a:endParaRPr lang="en-GB" sz="2400" b="1" dirty="0"/>
          </a:p>
        </p:txBody>
      </p:sp>
      <p:sp>
        <p:nvSpPr>
          <p:cNvPr id="2" name="TextBox 1"/>
          <p:cNvSpPr txBox="1"/>
          <p:nvPr/>
        </p:nvSpPr>
        <p:spPr>
          <a:xfrm>
            <a:off x="204694" y="2276872"/>
            <a:ext cx="3892890" cy="3831818"/>
          </a:xfrm>
          <a:prstGeom prst="rect">
            <a:avLst/>
          </a:prstGeom>
          <a:noFill/>
        </p:spPr>
        <p:txBody>
          <a:bodyPr wrap="square" rtlCol="0">
            <a:spAutoFit/>
          </a:bodyPr>
          <a:lstStyle/>
          <a:p>
            <a:pPr marL="342900" indent="-342900">
              <a:lnSpc>
                <a:spcPct val="150000"/>
              </a:lnSpc>
              <a:buFont typeface="+mj-lt"/>
              <a:buAutoNum type="arabicPeriod"/>
            </a:pPr>
            <a:r>
              <a:rPr lang="en-GB" dirty="0"/>
              <a:t>Who was Doctor Who?</a:t>
            </a:r>
          </a:p>
          <a:p>
            <a:pPr marL="342900" indent="-342900">
              <a:lnSpc>
                <a:spcPct val="150000"/>
              </a:lnSpc>
              <a:buFont typeface="+mj-lt"/>
              <a:buAutoNum type="arabicPeriod"/>
            </a:pPr>
            <a:r>
              <a:rPr lang="en-GB" dirty="0"/>
              <a:t>What was the narrative in the show?</a:t>
            </a:r>
          </a:p>
          <a:p>
            <a:pPr marL="342900" indent="-342900">
              <a:lnSpc>
                <a:spcPct val="150000"/>
              </a:lnSpc>
              <a:buFont typeface="+mj-lt"/>
              <a:buAutoNum type="arabicPeriod"/>
            </a:pPr>
            <a:r>
              <a:rPr lang="en-GB" dirty="0"/>
              <a:t>When did the programme first start?</a:t>
            </a:r>
          </a:p>
          <a:p>
            <a:pPr marL="342900" indent="-342900">
              <a:lnSpc>
                <a:spcPct val="150000"/>
              </a:lnSpc>
              <a:buFont typeface="+mj-lt"/>
              <a:buAutoNum type="arabicPeriod"/>
            </a:pPr>
            <a:r>
              <a:rPr lang="en-GB" dirty="0"/>
              <a:t>What genre is Doctor Who?</a:t>
            </a:r>
          </a:p>
          <a:p>
            <a:pPr marL="342900" indent="-342900">
              <a:lnSpc>
                <a:spcPct val="150000"/>
              </a:lnSpc>
              <a:buFont typeface="+mj-lt"/>
              <a:buAutoNum type="arabicPeriod"/>
            </a:pPr>
            <a:r>
              <a:rPr lang="en-GB" dirty="0"/>
              <a:t>What are the NICS in Doctor Who?</a:t>
            </a:r>
          </a:p>
          <a:p>
            <a:pPr marL="342900" indent="-342900">
              <a:lnSpc>
                <a:spcPct val="150000"/>
              </a:lnSpc>
              <a:buFont typeface="+mj-lt"/>
              <a:buAutoNum type="arabicPeriod"/>
            </a:pPr>
            <a:r>
              <a:rPr lang="en-GB" dirty="0"/>
              <a:t>Name some of the actors who have played Doctor Who?</a:t>
            </a:r>
          </a:p>
        </p:txBody>
      </p:sp>
      <p:pic>
        <p:nvPicPr>
          <p:cNvPr id="2050" name="Picture 2">
            <a:hlinkClick r:id="rId3"/>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355976" y="2075735"/>
            <a:ext cx="4417766" cy="331977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9" name="TextBox 8"/>
          <p:cNvSpPr txBox="1"/>
          <p:nvPr/>
        </p:nvSpPr>
        <p:spPr>
          <a:xfrm>
            <a:off x="5292080" y="5487897"/>
            <a:ext cx="2736304" cy="523220"/>
          </a:xfrm>
          <a:prstGeom prst="rect">
            <a:avLst/>
          </a:prstGeom>
          <a:noFill/>
        </p:spPr>
        <p:txBody>
          <a:bodyPr wrap="square" rtlCol="0">
            <a:spAutoFit/>
          </a:bodyPr>
          <a:lstStyle/>
          <a:p>
            <a:pPr algn="ctr"/>
            <a:r>
              <a:rPr lang="en-GB" sz="1400" b="1" dirty="0">
                <a:solidFill>
                  <a:srgbClr val="FF0000"/>
                </a:solidFill>
              </a:rPr>
              <a:t>Click image to view</a:t>
            </a:r>
          </a:p>
          <a:p>
            <a:pPr algn="ctr"/>
            <a:r>
              <a:rPr lang="en-GB" sz="1400" b="1" dirty="0">
                <a:solidFill>
                  <a:srgbClr val="FF0000"/>
                </a:solidFill>
              </a:rPr>
              <a:t>Introduction to Doctor Who</a:t>
            </a:r>
          </a:p>
        </p:txBody>
      </p:sp>
    </p:spTree>
    <p:extLst>
      <p:ext uri="{BB962C8B-B14F-4D97-AF65-F5344CB8AC3E}">
        <p14:creationId xmlns:p14="http://schemas.microsoft.com/office/powerpoint/2010/main" val="8301008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39752" y="188640"/>
            <a:ext cx="6624736" cy="369332"/>
          </a:xfrm>
          <a:prstGeom prst="rect">
            <a:avLst/>
          </a:prstGeom>
          <a:noFill/>
        </p:spPr>
        <p:txBody>
          <a:bodyPr wrap="square" rtlCol="0">
            <a:spAutoFit/>
          </a:bodyPr>
          <a:lstStyle/>
          <a:p>
            <a:pPr algn="ctr"/>
            <a:r>
              <a:rPr lang="en-GB" b="1" spc="240" dirty="0"/>
              <a:t>R</a:t>
            </a:r>
            <a:r>
              <a:rPr lang="en-GB" spc="240" dirty="0"/>
              <a:t>epresentation │ </a:t>
            </a:r>
            <a:r>
              <a:rPr lang="en-GB" b="1" spc="240" dirty="0"/>
              <a:t>A</a:t>
            </a:r>
            <a:r>
              <a:rPr lang="en-GB" spc="240" dirty="0"/>
              <a:t>udiences │ </a:t>
            </a:r>
            <a:r>
              <a:rPr lang="en-GB" b="1" spc="240" dirty="0"/>
              <a:t>I</a:t>
            </a:r>
            <a:r>
              <a:rPr lang="en-GB" spc="240" dirty="0"/>
              <a:t>ndustries │ </a:t>
            </a:r>
            <a:r>
              <a:rPr lang="en-GB" b="1" spc="240" dirty="0"/>
              <a:t>L</a:t>
            </a:r>
            <a:r>
              <a:rPr lang="en-GB" spc="240" dirty="0"/>
              <a:t>anguage</a:t>
            </a:r>
          </a:p>
        </p:txBody>
      </p:sp>
      <p:cxnSp>
        <p:nvCxnSpPr>
          <p:cNvPr id="6" name="Straight Connector 5"/>
          <p:cNvCxnSpPr/>
          <p:nvPr/>
        </p:nvCxnSpPr>
        <p:spPr>
          <a:xfrm>
            <a:off x="2447764" y="573667"/>
            <a:ext cx="64087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940152" y="620688"/>
            <a:ext cx="2952328" cy="369332"/>
          </a:xfrm>
          <a:prstGeom prst="rect">
            <a:avLst/>
          </a:prstGeom>
          <a:solidFill>
            <a:schemeClr val="tx1"/>
          </a:solidFill>
        </p:spPr>
        <p:txBody>
          <a:bodyPr wrap="square" rtlCol="0">
            <a:spAutoFit/>
          </a:bodyPr>
          <a:lstStyle/>
          <a:p>
            <a:r>
              <a:rPr lang="en-GB" dirty="0">
                <a:solidFill>
                  <a:schemeClr val="bg1"/>
                </a:solidFill>
              </a:rPr>
              <a:t>Lesson 2: </a:t>
            </a:r>
            <a:r>
              <a:rPr lang="en-GB" b="1" dirty="0">
                <a:solidFill>
                  <a:schemeClr val="bg1"/>
                </a:solidFill>
              </a:rPr>
              <a:t>Dr Who context</a:t>
            </a:r>
            <a:endParaRPr lang="en-GB" dirty="0">
              <a:solidFill>
                <a:schemeClr val="bg1"/>
              </a:solidFill>
            </a:endParaRPr>
          </a:p>
        </p:txBody>
      </p:sp>
      <p:pic>
        <p:nvPicPr>
          <p:cNvPr id="7" name="Picture 2" descr="Monitor, Tv, Television, Flat Panel Display"/>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512" y="116632"/>
            <a:ext cx="1440160" cy="1255346"/>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p:cNvSpPr txBox="1">
            <a:spLocks/>
          </p:cNvSpPr>
          <p:nvPr/>
        </p:nvSpPr>
        <p:spPr>
          <a:xfrm>
            <a:off x="35496" y="1268760"/>
            <a:ext cx="8073813" cy="80697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b="1" dirty="0"/>
              <a:t>Doctor Who: Importance to BBC</a:t>
            </a:r>
            <a:br>
              <a:rPr lang="en-GB" sz="2400" dirty="0"/>
            </a:br>
            <a:endParaRPr lang="en-GB" sz="2400" b="1" dirty="0"/>
          </a:p>
        </p:txBody>
      </p:sp>
      <p:sp>
        <p:nvSpPr>
          <p:cNvPr id="2" name="TextBox 1"/>
          <p:cNvSpPr txBox="1"/>
          <p:nvPr/>
        </p:nvSpPr>
        <p:spPr>
          <a:xfrm>
            <a:off x="0" y="1700808"/>
            <a:ext cx="9144000" cy="1323439"/>
          </a:xfrm>
          <a:prstGeom prst="rect">
            <a:avLst/>
          </a:prstGeom>
          <a:noFill/>
        </p:spPr>
        <p:txBody>
          <a:bodyPr wrap="square" rtlCol="0">
            <a:spAutoFit/>
          </a:bodyPr>
          <a:lstStyle/>
          <a:p>
            <a:r>
              <a:rPr lang="en-GB" sz="1600" dirty="0"/>
              <a:t>Doctor Who is one of the most iconic franchises that the BBC has.  It has been launched all over the world through BBC Worldwide and generates huge income.</a:t>
            </a:r>
          </a:p>
          <a:p>
            <a:r>
              <a:rPr lang="en-GB" sz="1600" dirty="0"/>
              <a:t>In 2014, a BBC Worldwide Report stated </a:t>
            </a:r>
            <a:r>
              <a:rPr lang="en-GB" sz="1600" i="1" dirty="0"/>
              <a:t>Sherlock</a:t>
            </a:r>
            <a:r>
              <a:rPr lang="en-GB" sz="1600" dirty="0"/>
              <a:t> and </a:t>
            </a:r>
            <a:r>
              <a:rPr lang="en-GB" sz="1600" i="1" dirty="0"/>
              <a:t>Doctor Who</a:t>
            </a:r>
            <a:r>
              <a:rPr lang="en-GB" sz="1600" dirty="0"/>
              <a:t> as now the BBC’s biggest exports of the past year. That worldwide simulcast of “The Day of the Doctor” in 2013 saw this episode air at the same time in 98 countries on six continents.</a:t>
            </a:r>
          </a:p>
        </p:txBody>
      </p:sp>
      <p:pic>
        <p:nvPicPr>
          <p:cNvPr id="3075"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385574" y="2996952"/>
            <a:ext cx="4578914" cy="309634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0" y="3140968"/>
            <a:ext cx="4355976" cy="3077766"/>
          </a:xfrm>
          <a:prstGeom prst="rect">
            <a:avLst/>
          </a:prstGeom>
          <a:noFill/>
        </p:spPr>
        <p:txBody>
          <a:bodyPr wrap="square" rtlCol="0">
            <a:spAutoFit/>
          </a:bodyPr>
          <a:lstStyle/>
          <a:p>
            <a:r>
              <a:rPr lang="en-GB" sz="1600" dirty="0"/>
              <a:t>BBC </a:t>
            </a:r>
            <a:r>
              <a:rPr lang="en-GB" sz="1600" dirty="0" err="1"/>
              <a:t>Worldwide's</a:t>
            </a:r>
            <a:r>
              <a:rPr lang="en-GB" sz="1600" dirty="0"/>
              <a:t> top-selling brands featured all the usual suspects, including </a:t>
            </a:r>
            <a:r>
              <a:rPr lang="en-GB" sz="1600" i="1" dirty="0"/>
              <a:t>Doctor Who </a:t>
            </a:r>
            <a:r>
              <a:rPr lang="en-GB" sz="1600" dirty="0"/>
              <a:t>were sold in over 100 markets.</a:t>
            </a:r>
          </a:p>
          <a:p>
            <a:r>
              <a:rPr lang="en-GB" sz="1600" dirty="0"/>
              <a:t>The five core BBC brands - </a:t>
            </a:r>
            <a:r>
              <a:rPr lang="en-GB" sz="1600" i="1" dirty="0"/>
              <a:t>Top Gear</a:t>
            </a:r>
            <a:r>
              <a:rPr lang="en-GB" sz="1600" dirty="0"/>
              <a:t>, </a:t>
            </a:r>
            <a:r>
              <a:rPr lang="en-GB" sz="1600" i="1" dirty="0"/>
              <a:t>Doctor Who</a:t>
            </a:r>
            <a:r>
              <a:rPr lang="en-GB" sz="1600" dirty="0"/>
              <a:t>, </a:t>
            </a:r>
            <a:r>
              <a:rPr lang="en-GB" sz="1600" i="1" dirty="0"/>
              <a:t>Lonely Planet</a:t>
            </a:r>
            <a:r>
              <a:rPr lang="en-GB" sz="1600" dirty="0"/>
              <a:t>, </a:t>
            </a:r>
            <a:r>
              <a:rPr lang="en-GB" sz="1600" i="1" dirty="0"/>
              <a:t>Dancing with the Stars</a:t>
            </a:r>
            <a:r>
              <a:rPr lang="en-GB" sz="1600" dirty="0"/>
              <a:t> (the international version of </a:t>
            </a:r>
            <a:r>
              <a:rPr lang="en-GB" sz="1600" i="1" dirty="0"/>
              <a:t>Strictly Come Dancing</a:t>
            </a:r>
            <a:r>
              <a:rPr lang="en-GB" sz="1600" dirty="0"/>
              <a:t>) and </a:t>
            </a:r>
            <a:r>
              <a:rPr lang="en-GB" sz="1600" i="1" dirty="0"/>
              <a:t>BBC Earth</a:t>
            </a:r>
            <a:r>
              <a:rPr lang="en-GB" sz="1600" dirty="0"/>
              <a:t> - accounted for 30% of </a:t>
            </a:r>
            <a:r>
              <a:rPr lang="en-GB" sz="1600" dirty="0" err="1"/>
              <a:t>Worldwide's</a:t>
            </a:r>
            <a:r>
              <a:rPr lang="en-GB" sz="1600" dirty="0"/>
              <a:t> headline sales.</a:t>
            </a:r>
          </a:p>
          <a:p>
            <a:r>
              <a:rPr lang="en-GB" sz="1600" dirty="0"/>
              <a:t>It is vital to the BBC that it is seen as a global player in producing high-demand content to a global audience.</a:t>
            </a:r>
          </a:p>
          <a:p>
            <a:endParaRPr lang="en-GB" dirty="0"/>
          </a:p>
        </p:txBody>
      </p:sp>
      <p:pic>
        <p:nvPicPr>
          <p:cNvPr id="14" name="Picture 2" descr="Write, Writing, Pencil, Paper, Handwriting, Messag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7504" y="6237312"/>
            <a:ext cx="517846" cy="517127"/>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683568" y="6228601"/>
            <a:ext cx="8045020" cy="584775"/>
          </a:xfrm>
          <a:prstGeom prst="rect">
            <a:avLst/>
          </a:prstGeom>
          <a:noFill/>
        </p:spPr>
        <p:txBody>
          <a:bodyPr wrap="square" rtlCol="0">
            <a:spAutoFit/>
          </a:bodyPr>
          <a:lstStyle/>
          <a:p>
            <a:r>
              <a:rPr lang="en-GB" sz="1600" dirty="0"/>
              <a:t>In your books, and in your own words:</a:t>
            </a:r>
          </a:p>
          <a:p>
            <a:pPr marL="285750" indent="-285750">
              <a:buFont typeface="Arial" panose="020B0604020202020204" pitchFamily="34" charset="0"/>
              <a:buChar char="•"/>
            </a:pPr>
            <a:r>
              <a:rPr lang="en-GB" sz="1600" dirty="0"/>
              <a:t>Why is the Doctor Who franchise so important to the BBC?</a:t>
            </a:r>
          </a:p>
        </p:txBody>
      </p:sp>
    </p:spTree>
    <p:extLst>
      <p:ext uri="{BB962C8B-B14F-4D97-AF65-F5344CB8AC3E}">
        <p14:creationId xmlns:p14="http://schemas.microsoft.com/office/powerpoint/2010/main" val="13346866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39752" y="188640"/>
            <a:ext cx="6624736" cy="369332"/>
          </a:xfrm>
          <a:prstGeom prst="rect">
            <a:avLst/>
          </a:prstGeom>
          <a:noFill/>
        </p:spPr>
        <p:txBody>
          <a:bodyPr wrap="square" rtlCol="0">
            <a:spAutoFit/>
          </a:bodyPr>
          <a:lstStyle/>
          <a:p>
            <a:pPr algn="ctr"/>
            <a:r>
              <a:rPr lang="en-GB" b="1" spc="240" dirty="0"/>
              <a:t>R</a:t>
            </a:r>
            <a:r>
              <a:rPr lang="en-GB" spc="240" dirty="0"/>
              <a:t>epresentation │ </a:t>
            </a:r>
            <a:r>
              <a:rPr lang="en-GB" b="1" spc="240" dirty="0"/>
              <a:t>A</a:t>
            </a:r>
            <a:r>
              <a:rPr lang="en-GB" spc="240" dirty="0"/>
              <a:t>udiences │ </a:t>
            </a:r>
            <a:r>
              <a:rPr lang="en-GB" b="1" spc="240" dirty="0"/>
              <a:t>I</a:t>
            </a:r>
            <a:r>
              <a:rPr lang="en-GB" spc="240" dirty="0"/>
              <a:t>ndustries │ </a:t>
            </a:r>
            <a:r>
              <a:rPr lang="en-GB" b="1" spc="240" dirty="0"/>
              <a:t>L</a:t>
            </a:r>
            <a:r>
              <a:rPr lang="en-GB" spc="240" dirty="0"/>
              <a:t>anguage</a:t>
            </a:r>
          </a:p>
        </p:txBody>
      </p:sp>
      <p:cxnSp>
        <p:nvCxnSpPr>
          <p:cNvPr id="6" name="Straight Connector 5"/>
          <p:cNvCxnSpPr/>
          <p:nvPr/>
        </p:nvCxnSpPr>
        <p:spPr>
          <a:xfrm>
            <a:off x="2447764" y="573667"/>
            <a:ext cx="64087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716016" y="620688"/>
            <a:ext cx="4176464" cy="369332"/>
          </a:xfrm>
          <a:prstGeom prst="rect">
            <a:avLst/>
          </a:prstGeom>
          <a:solidFill>
            <a:schemeClr val="tx1"/>
          </a:solidFill>
        </p:spPr>
        <p:txBody>
          <a:bodyPr wrap="square" rtlCol="0">
            <a:spAutoFit/>
          </a:bodyPr>
          <a:lstStyle/>
          <a:p>
            <a:pPr algn="ctr"/>
            <a:r>
              <a:rPr lang="en-GB" dirty="0">
                <a:solidFill>
                  <a:schemeClr val="bg1"/>
                </a:solidFill>
              </a:rPr>
              <a:t>Lesson 3: </a:t>
            </a:r>
            <a:r>
              <a:rPr lang="en-GB" b="1" dirty="0">
                <a:solidFill>
                  <a:schemeClr val="bg1"/>
                </a:solidFill>
              </a:rPr>
              <a:t>The BBC and Doctor Who</a:t>
            </a:r>
            <a:endParaRPr lang="en-GB" dirty="0">
              <a:solidFill>
                <a:schemeClr val="bg1"/>
              </a:solidFill>
            </a:endParaRPr>
          </a:p>
        </p:txBody>
      </p:sp>
      <p:pic>
        <p:nvPicPr>
          <p:cNvPr id="7" name="Picture 2" descr="Monitor, Tv, Television, Flat Panel Display"/>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9512" y="116632"/>
            <a:ext cx="1440160" cy="1255346"/>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p:cNvSpPr txBox="1">
            <a:spLocks/>
          </p:cNvSpPr>
          <p:nvPr/>
        </p:nvSpPr>
        <p:spPr>
          <a:xfrm>
            <a:off x="179512" y="1196752"/>
            <a:ext cx="8073813" cy="80697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b="1" dirty="0"/>
              <a:t>Industry study: The BBC – what is the BBC and how is it funded?</a:t>
            </a:r>
          </a:p>
        </p:txBody>
      </p:sp>
      <p:sp>
        <p:nvSpPr>
          <p:cNvPr id="3" name="TextBox 2"/>
          <p:cNvSpPr txBox="1"/>
          <p:nvPr/>
        </p:nvSpPr>
        <p:spPr>
          <a:xfrm>
            <a:off x="251520" y="1844824"/>
            <a:ext cx="8892480" cy="276999"/>
          </a:xfrm>
          <a:prstGeom prst="rect">
            <a:avLst/>
          </a:prstGeom>
          <a:noFill/>
        </p:spPr>
        <p:txBody>
          <a:bodyPr wrap="square" rtlCol="0">
            <a:spAutoFit/>
          </a:bodyPr>
          <a:lstStyle/>
          <a:p>
            <a:pPr algn="r"/>
            <a:r>
              <a:rPr lang="en-GB" sz="1200" dirty="0">
                <a:hlinkClick r:id="rId4"/>
              </a:rPr>
              <a:t>http://www.bbc.co.uk/corporate2/insidethebbc/whoweare</a:t>
            </a:r>
            <a:r>
              <a:rPr lang="en-GB" sz="1200" dirty="0"/>
              <a:t> </a:t>
            </a:r>
          </a:p>
        </p:txBody>
      </p:sp>
      <p:sp>
        <p:nvSpPr>
          <p:cNvPr id="5" name="TextBox 4"/>
          <p:cNvSpPr txBox="1"/>
          <p:nvPr/>
        </p:nvSpPr>
        <p:spPr>
          <a:xfrm>
            <a:off x="251520" y="2060848"/>
            <a:ext cx="8712968" cy="3847207"/>
          </a:xfrm>
          <a:prstGeom prst="rect">
            <a:avLst/>
          </a:prstGeom>
          <a:noFill/>
        </p:spPr>
        <p:txBody>
          <a:bodyPr wrap="square" rtlCol="0">
            <a:spAutoFit/>
          </a:bodyPr>
          <a:lstStyle/>
          <a:p>
            <a:r>
              <a:rPr lang="en-GB" sz="1600" dirty="0"/>
              <a:t>The BBC (</a:t>
            </a:r>
            <a:r>
              <a:rPr lang="en-GB" sz="1600" b="1" dirty="0"/>
              <a:t>B</a:t>
            </a:r>
            <a:r>
              <a:rPr lang="en-GB" sz="1600" dirty="0"/>
              <a:t>ritish </a:t>
            </a:r>
            <a:r>
              <a:rPr lang="en-GB" sz="1600" b="1" dirty="0"/>
              <a:t>B</a:t>
            </a:r>
            <a:r>
              <a:rPr lang="en-GB" sz="1600" dirty="0"/>
              <a:t>roadcasting </a:t>
            </a:r>
            <a:r>
              <a:rPr lang="en-GB" sz="1600" b="1" dirty="0"/>
              <a:t>C</a:t>
            </a:r>
            <a:r>
              <a:rPr lang="en-GB" sz="1600" dirty="0"/>
              <a:t>orporation) is a public service organisation and the oldest national broadcaster and the biggest in terms of employees [over 20,000]. It is different from other TV broadcasters in that funding comes from us all as BBC licence fee payers.  Other channels rely on advertising and sponsorship.  The BBC has 5 key purposes:</a:t>
            </a:r>
          </a:p>
          <a:p>
            <a:pPr marL="342900" indent="-342900">
              <a:buFont typeface="+mj-lt"/>
              <a:buAutoNum type="arabicPeriod"/>
            </a:pPr>
            <a:r>
              <a:rPr lang="en-GB" sz="1600" dirty="0"/>
              <a:t>To provide impartial news and information to help people understand and engage with the world around them</a:t>
            </a:r>
          </a:p>
          <a:p>
            <a:pPr marL="342900" indent="-342900">
              <a:buFont typeface="+mj-lt"/>
              <a:buAutoNum type="arabicPeriod"/>
            </a:pPr>
            <a:r>
              <a:rPr lang="en-GB" sz="1600" dirty="0"/>
              <a:t>To support learning for people of all ages</a:t>
            </a:r>
          </a:p>
          <a:p>
            <a:pPr marL="342900" indent="-342900">
              <a:buFont typeface="+mj-lt"/>
              <a:buAutoNum type="arabicPeriod"/>
            </a:pPr>
            <a:r>
              <a:rPr lang="en-GB" sz="1600" dirty="0"/>
              <a:t>To show the most creative, highest quality and distinctive output and services</a:t>
            </a:r>
          </a:p>
          <a:p>
            <a:pPr marL="342900" indent="-342900">
              <a:buFont typeface="+mj-lt"/>
              <a:buAutoNum type="arabicPeriod"/>
            </a:pPr>
            <a:r>
              <a:rPr lang="en-GB" sz="1600" dirty="0"/>
              <a:t>To reflect, represent and serve the diverse communities of all of the United Kingdom’s nations and regions and, in doing so, support the creative economy across the United Kingdom</a:t>
            </a:r>
          </a:p>
          <a:p>
            <a:pPr marL="342900" indent="-342900">
              <a:buFont typeface="+mj-lt"/>
              <a:buAutoNum type="arabicPeriod"/>
            </a:pPr>
            <a:r>
              <a:rPr lang="en-GB" sz="1600" dirty="0"/>
              <a:t>To reflect the United Kingdom, its culture and values to the world</a:t>
            </a:r>
          </a:p>
          <a:p>
            <a:r>
              <a:rPr lang="en-GB" sz="1600" dirty="0"/>
              <a:t>The licence fee costs every household £147 each year and pays for a wide range of TV, radio and online content. Such a licence is required to legally receive broadcast television across the UK. The licence fee is classified as a tax,</a:t>
            </a:r>
            <a:r>
              <a:rPr lang="en-GB" sz="1600" baseline="30000" dirty="0"/>
              <a:t> </a:t>
            </a:r>
            <a:r>
              <a:rPr lang="en-GB" sz="1600" dirty="0"/>
              <a:t>and its evasion is a criminal offence. According to the BBC's 2013/14 Annual Report, its total income was £5 billion.</a:t>
            </a:r>
            <a:endParaRPr lang="en-GB" sz="1600" b="1" dirty="0"/>
          </a:p>
        </p:txBody>
      </p:sp>
      <p:sp>
        <p:nvSpPr>
          <p:cNvPr id="11" name="TextBox 10"/>
          <p:cNvSpPr txBox="1"/>
          <p:nvPr/>
        </p:nvSpPr>
        <p:spPr>
          <a:xfrm>
            <a:off x="1098980" y="5746030"/>
            <a:ext cx="8045020" cy="1077218"/>
          </a:xfrm>
          <a:prstGeom prst="rect">
            <a:avLst/>
          </a:prstGeom>
          <a:noFill/>
        </p:spPr>
        <p:txBody>
          <a:bodyPr wrap="square" rtlCol="0">
            <a:spAutoFit/>
          </a:bodyPr>
          <a:lstStyle/>
          <a:p>
            <a:r>
              <a:rPr lang="en-GB" sz="1600" dirty="0"/>
              <a:t>In your books, and in your own words:</a:t>
            </a:r>
          </a:p>
          <a:p>
            <a:pPr marL="285750" indent="-285750">
              <a:buFont typeface="Arial" panose="020B0604020202020204" pitchFamily="34" charset="0"/>
              <a:buChar char="•"/>
            </a:pPr>
            <a:r>
              <a:rPr lang="en-GB" sz="1600" dirty="0"/>
              <a:t>What is the BBC and what does it stand for?</a:t>
            </a:r>
          </a:p>
          <a:p>
            <a:pPr marL="285750" indent="-285750">
              <a:buFont typeface="Arial" panose="020B0604020202020204" pitchFamily="34" charset="0"/>
              <a:buChar char="•"/>
            </a:pPr>
            <a:r>
              <a:rPr lang="en-GB" sz="1600" dirty="0"/>
              <a:t>Make a list of ten BBC services or channels.</a:t>
            </a:r>
          </a:p>
          <a:p>
            <a:pPr marL="285750" indent="-285750">
              <a:buFont typeface="Arial" panose="020B0604020202020204" pitchFamily="34" charset="0"/>
              <a:buChar char="•"/>
            </a:pPr>
            <a:r>
              <a:rPr lang="en-GB" sz="1600" dirty="0"/>
              <a:t>How is the BBC funded?  Why does this make the BBC different in the content it provides?</a:t>
            </a:r>
          </a:p>
        </p:txBody>
      </p:sp>
      <p:pic>
        <p:nvPicPr>
          <p:cNvPr id="13" name="Picture 2" descr="Write, Writing, Pencil, Paper, Handwriting, Message"/>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79512" y="5908055"/>
            <a:ext cx="775452" cy="77437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333333"/>
                </a:solidFill>
                <a:effectLst/>
                <a:latin typeface="Arial" pitchFamily="34" charset="0"/>
                <a:cs typeface="Arial" pitchFamily="34" charset="0"/>
              </a:rPr>
              <a:t>The licence fee allows the BBC's UK services to remain free of advertisements and independent of shareholder and political interest.</a:t>
            </a:r>
            <a:endParaRPr kumimoji="0" lang="en-US" altLang="en-US" sz="7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900" b="0" i="0" u="none" strike="noStrike" cap="none" normalizeH="0" baseline="0">
                <a:ln>
                  <a:noFill/>
                </a:ln>
                <a:solidFill>
                  <a:srgbClr val="333333"/>
                </a:solidFill>
                <a:effectLst/>
                <a:latin typeface="Arial" pitchFamily="34" charset="0"/>
                <a:cs typeface="Arial" pitchFamily="34" charset="0"/>
              </a:rPr>
            </a:b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9" name="TextBox 8"/>
          <p:cNvSpPr txBox="1"/>
          <p:nvPr/>
        </p:nvSpPr>
        <p:spPr>
          <a:xfrm>
            <a:off x="5292080" y="5622339"/>
            <a:ext cx="3672408" cy="830997"/>
          </a:xfrm>
          <a:prstGeom prst="rect">
            <a:avLst/>
          </a:prstGeom>
          <a:noFill/>
        </p:spPr>
        <p:txBody>
          <a:bodyPr wrap="square" rtlCol="0">
            <a:spAutoFit/>
          </a:bodyPr>
          <a:lstStyle/>
          <a:p>
            <a:pPr algn="r"/>
            <a:r>
              <a:rPr lang="en-GB" sz="1200" b="1" i="1" dirty="0">
                <a:latin typeface="Arial" panose="020B0604020202020204" pitchFamily="34" charset="0"/>
                <a:cs typeface="Arial" panose="020B0604020202020204" pitchFamily="34" charset="0"/>
              </a:rPr>
              <a:t>“The licence fee allows the BBC's UK services to remain free of advertisements and independent of shareholder and political interest.” BBC website</a:t>
            </a:r>
          </a:p>
        </p:txBody>
      </p:sp>
    </p:spTree>
    <p:extLst>
      <p:ext uri="{BB962C8B-B14F-4D97-AF65-F5344CB8AC3E}">
        <p14:creationId xmlns:p14="http://schemas.microsoft.com/office/powerpoint/2010/main" val="11761487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39752" y="188640"/>
            <a:ext cx="6624736" cy="369332"/>
          </a:xfrm>
          <a:prstGeom prst="rect">
            <a:avLst/>
          </a:prstGeom>
          <a:noFill/>
        </p:spPr>
        <p:txBody>
          <a:bodyPr wrap="square" rtlCol="0">
            <a:spAutoFit/>
          </a:bodyPr>
          <a:lstStyle/>
          <a:p>
            <a:pPr algn="ctr"/>
            <a:r>
              <a:rPr lang="en-GB" b="1" spc="240" dirty="0"/>
              <a:t>R</a:t>
            </a:r>
            <a:r>
              <a:rPr lang="en-GB" spc="240" dirty="0"/>
              <a:t>epresentation │ </a:t>
            </a:r>
            <a:r>
              <a:rPr lang="en-GB" b="1" spc="240" dirty="0"/>
              <a:t>A</a:t>
            </a:r>
            <a:r>
              <a:rPr lang="en-GB" spc="240" dirty="0"/>
              <a:t>udiences │ </a:t>
            </a:r>
            <a:r>
              <a:rPr lang="en-GB" b="1" spc="240" dirty="0"/>
              <a:t>I</a:t>
            </a:r>
            <a:r>
              <a:rPr lang="en-GB" spc="240" dirty="0"/>
              <a:t>ndustries │ </a:t>
            </a:r>
            <a:r>
              <a:rPr lang="en-GB" b="1" spc="240" dirty="0"/>
              <a:t>L</a:t>
            </a:r>
            <a:r>
              <a:rPr lang="en-GB" spc="240" dirty="0"/>
              <a:t>anguage</a:t>
            </a:r>
          </a:p>
        </p:txBody>
      </p:sp>
      <p:cxnSp>
        <p:nvCxnSpPr>
          <p:cNvPr id="6" name="Straight Connector 5"/>
          <p:cNvCxnSpPr/>
          <p:nvPr/>
        </p:nvCxnSpPr>
        <p:spPr>
          <a:xfrm>
            <a:off x="2447764" y="573667"/>
            <a:ext cx="64087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716016" y="620688"/>
            <a:ext cx="4176464" cy="369332"/>
          </a:xfrm>
          <a:prstGeom prst="rect">
            <a:avLst/>
          </a:prstGeom>
          <a:solidFill>
            <a:schemeClr val="tx1"/>
          </a:solidFill>
        </p:spPr>
        <p:txBody>
          <a:bodyPr wrap="square" rtlCol="0">
            <a:spAutoFit/>
          </a:bodyPr>
          <a:lstStyle/>
          <a:p>
            <a:pPr algn="ctr"/>
            <a:r>
              <a:rPr lang="en-GB" dirty="0">
                <a:solidFill>
                  <a:schemeClr val="bg1"/>
                </a:solidFill>
              </a:rPr>
              <a:t>Lesson 3: </a:t>
            </a:r>
            <a:r>
              <a:rPr lang="en-GB" b="1" dirty="0">
                <a:solidFill>
                  <a:schemeClr val="bg1"/>
                </a:solidFill>
              </a:rPr>
              <a:t>The BBC and Doctor Who</a:t>
            </a:r>
            <a:endParaRPr lang="en-GB" dirty="0">
              <a:solidFill>
                <a:schemeClr val="bg1"/>
              </a:solidFill>
            </a:endParaRPr>
          </a:p>
        </p:txBody>
      </p:sp>
      <p:pic>
        <p:nvPicPr>
          <p:cNvPr id="7" name="Picture 2" descr="Monitor, Tv, Television, Flat Panel Display"/>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9512" y="116632"/>
            <a:ext cx="1440160" cy="1255346"/>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p:cNvSpPr txBox="1">
            <a:spLocks/>
          </p:cNvSpPr>
          <p:nvPr/>
        </p:nvSpPr>
        <p:spPr>
          <a:xfrm>
            <a:off x="179512" y="1196752"/>
            <a:ext cx="8073813" cy="80697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b="1" dirty="0"/>
              <a:t>Industry study: The BBC – channels and services</a:t>
            </a:r>
          </a:p>
        </p:txBody>
      </p:sp>
      <p:sp>
        <p:nvSpPr>
          <p:cNvPr id="8" name="Rectangle 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333333"/>
                </a:solidFill>
                <a:effectLst/>
                <a:latin typeface="Arial" pitchFamily="34" charset="0"/>
                <a:cs typeface="Arial" pitchFamily="34" charset="0"/>
              </a:rPr>
              <a:t>The licence fee allows the BBC's UK services to remain free of advertisements and independent of shareholder and political interest.</a:t>
            </a:r>
            <a:endParaRPr kumimoji="0" lang="en-US" altLang="en-US" sz="7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900" b="0" i="0" u="none" strike="noStrike" cap="none" normalizeH="0" baseline="0">
                <a:ln>
                  <a:noFill/>
                </a:ln>
                <a:solidFill>
                  <a:srgbClr val="333333"/>
                </a:solidFill>
                <a:effectLst/>
                <a:latin typeface="Arial" pitchFamily="34" charset="0"/>
                <a:cs typeface="Arial" pitchFamily="34" charset="0"/>
              </a:rPr>
            </a:b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pic>
        <p:nvPicPr>
          <p:cNvPr id="1026"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360717" y="1844824"/>
            <a:ext cx="2906560" cy="42892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6228184" y="1828469"/>
            <a:ext cx="2532200" cy="1168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323528" y="1844824"/>
            <a:ext cx="3037189" cy="2303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3"/>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6228184" y="4941168"/>
            <a:ext cx="2821262" cy="16041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6228184" y="3045618"/>
            <a:ext cx="2532200" cy="1747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79512" y="4293096"/>
            <a:ext cx="2952328" cy="800219"/>
          </a:xfrm>
          <a:prstGeom prst="rect">
            <a:avLst/>
          </a:prstGeom>
          <a:noFill/>
        </p:spPr>
        <p:txBody>
          <a:bodyPr wrap="square" rtlCol="0">
            <a:spAutoFit/>
          </a:bodyPr>
          <a:lstStyle/>
          <a:p>
            <a:r>
              <a:rPr lang="en-GB" sz="1400" dirty="0"/>
              <a:t>Source: </a:t>
            </a:r>
            <a:r>
              <a:rPr lang="en-GB" sz="1400" dirty="0">
                <a:hlinkClick r:id="rId9"/>
              </a:rPr>
              <a:t>https://en.wikipedia.org/wiki/BBC</a:t>
            </a:r>
            <a:endParaRPr lang="en-GB" sz="1400" dirty="0"/>
          </a:p>
          <a:p>
            <a:endParaRPr lang="en-GB" dirty="0"/>
          </a:p>
        </p:txBody>
      </p:sp>
    </p:spTree>
    <p:extLst>
      <p:ext uri="{BB962C8B-B14F-4D97-AF65-F5344CB8AC3E}">
        <p14:creationId xmlns:p14="http://schemas.microsoft.com/office/powerpoint/2010/main" val="8151569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39752" y="188640"/>
            <a:ext cx="6624736" cy="369332"/>
          </a:xfrm>
          <a:prstGeom prst="rect">
            <a:avLst/>
          </a:prstGeom>
          <a:noFill/>
        </p:spPr>
        <p:txBody>
          <a:bodyPr wrap="square" rtlCol="0">
            <a:spAutoFit/>
          </a:bodyPr>
          <a:lstStyle/>
          <a:p>
            <a:pPr algn="ctr"/>
            <a:r>
              <a:rPr lang="en-GB" b="1" spc="240" dirty="0"/>
              <a:t>R</a:t>
            </a:r>
            <a:r>
              <a:rPr lang="en-GB" spc="240" dirty="0"/>
              <a:t>epresentation │ </a:t>
            </a:r>
            <a:r>
              <a:rPr lang="en-GB" b="1" spc="240" dirty="0"/>
              <a:t>A</a:t>
            </a:r>
            <a:r>
              <a:rPr lang="en-GB" spc="240" dirty="0"/>
              <a:t>udiences │ </a:t>
            </a:r>
            <a:r>
              <a:rPr lang="en-GB" b="1" spc="240" dirty="0"/>
              <a:t>I</a:t>
            </a:r>
            <a:r>
              <a:rPr lang="en-GB" spc="240" dirty="0"/>
              <a:t>ndustries │ </a:t>
            </a:r>
            <a:r>
              <a:rPr lang="en-GB" b="1" spc="240" dirty="0"/>
              <a:t>L</a:t>
            </a:r>
            <a:r>
              <a:rPr lang="en-GB" spc="240" dirty="0"/>
              <a:t>anguage</a:t>
            </a:r>
          </a:p>
        </p:txBody>
      </p:sp>
      <p:cxnSp>
        <p:nvCxnSpPr>
          <p:cNvPr id="6" name="Straight Connector 5"/>
          <p:cNvCxnSpPr/>
          <p:nvPr/>
        </p:nvCxnSpPr>
        <p:spPr>
          <a:xfrm>
            <a:off x="2447764" y="573667"/>
            <a:ext cx="64087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716016" y="620688"/>
            <a:ext cx="4176464" cy="369332"/>
          </a:xfrm>
          <a:prstGeom prst="rect">
            <a:avLst/>
          </a:prstGeom>
          <a:solidFill>
            <a:schemeClr val="tx1"/>
          </a:solidFill>
        </p:spPr>
        <p:txBody>
          <a:bodyPr wrap="square" rtlCol="0">
            <a:spAutoFit/>
          </a:bodyPr>
          <a:lstStyle/>
          <a:p>
            <a:pPr algn="ctr"/>
            <a:r>
              <a:rPr lang="en-GB" dirty="0">
                <a:solidFill>
                  <a:schemeClr val="bg1"/>
                </a:solidFill>
              </a:rPr>
              <a:t>Lesson 3: </a:t>
            </a:r>
            <a:r>
              <a:rPr lang="en-GB" b="1" dirty="0">
                <a:solidFill>
                  <a:schemeClr val="bg1"/>
                </a:solidFill>
              </a:rPr>
              <a:t>The BBC and Doctor Who</a:t>
            </a:r>
            <a:endParaRPr lang="en-GB" dirty="0">
              <a:solidFill>
                <a:schemeClr val="bg1"/>
              </a:solidFill>
            </a:endParaRPr>
          </a:p>
        </p:txBody>
      </p:sp>
      <p:pic>
        <p:nvPicPr>
          <p:cNvPr id="7" name="Picture 2" descr="Monitor, Tv, Television, Flat Panel Display"/>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9512" y="116632"/>
            <a:ext cx="1440160" cy="1255346"/>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p:cNvSpPr txBox="1">
            <a:spLocks/>
          </p:cNvSpPr>
          <p:nvPr/>
        </p:nvSpPr>
        <p:spPr>
          <a:xfrm>
            <a:off x="179512" y="1196752"/>
            <a:ext cx="8073813" cy="80697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b="1" dirty="0"/>
              <a:t>Industry study: The BBC – what did it look like in 1963?</a:t>
            </a:r>
          </a:p>
        </p:txBody>
      </p:sp>
      <p:sp>
        <p:nvSpPr>
          <p:cNvPr id="8" name="Rectangle 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333333"/>
                </a:solidFill>
                <a:effectLst/>
                <a:latin typeface="Arial" pitchFamily="34" charset="0"/>
                <a:cs typeface="Arial" pitchFamily="34" charset="0"/>
              </a:rPr>
              <a:t>The licence fee allows the BBC's UK services to remain free of advertisements and independent of shareholder and political interest.</a:t>
            </a:r>
            <a:endParaRPr kumimoji="0" lang="en-US" altLang="en-US" sz="7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900" b="0" i="0" u="none" strike="noStrike" cap="none" normalizeH="0" baseline="0">
                <a:ln>
                  <a:noFill/>
                </a:ln>
                <a:solidFill>
                  <a:srgbClr val="333333"/>
                </a:solidFill>
                <a:effectLst/>
                <a:latin typeface="Arial" pitchFamily="34" charset="0"/>
                <a:cs typeface="Arial" pitchFamily="34" charset="0"/>
              </a:rPr>
            </a:b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pic>
        <p:nvPicPr>
          <p:cNvPr id="2050" name="Picture 2" descr="https://c1.staticflickr.com/3/2762/4446267772_8475c9e113_b.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04689" y="2001022"/>
            <a:ext cx="3824184" cy="28681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067944" y="2001022"/>
            <a:ext cx="5040560" cy="3262432"/>
          </a:xfrm>
          <a:prstGeom prst="rect">
            <a:avLst/>
          </a:prstGeom>
          <a:noFill/>
        </p:spPr>
        <p:txBody>
          <a:bodyPr wrap="square" rtlCol="0">
            <a:spAutoFit/>
          </a:bodyPr>
          <a:lstStyle/>
          <a:p>
            <a:r>
              <a:rPr lang="en-GB" dirty="0"/>
              <a:t>Here is your standard 1963 living room.  A small black and white television and large record player/radio.</a:t>
            </a:r>
          </a:p>
          <a:p>
            <a:r>
              <a:rPr lang="en-GB" dirty="0"/>
              <a:t>The only BBC TV content then was:</a:t>
            </a:r>
          </a:p>
          <a:p>
            <a:r>
              <a:rPr lang="en-GB" b="1" dirty="0"/>
              <a:t>	BBC1 		BBC2</a:t>
            </a:r>
          </a:p>
          <a:p>
            <a:r>
              <a:rPr lang="en-GB" b="1" dirty="0"/>
              <a:t>	</a:t>
            </a:r>
          </a:p>
          <a:p>
            <a:r>
              <a:rPr lang="en-GB" dirty="0"/>
              <a:t>Radio: 	</a:t>
            </a:r>
            <a:r>
              <a:rPr lang="en-GB" b="1" dirty="0"/>
              <a:t>BBC Light</a:t>
            </a:r>
            <a:r>
              <a:rPr lang="en-GB" dirty="0"/>
              <a:t> Programme (became Radio 2)</a:t>
            </a:r>
          </a:p>
          <a:p>
            <a:r>
              <a:rPr lang="en-GB" dirty="0"/>
              <a:t>	</a:t>
            </a:r>
            <a:r>
              <a:rPr lang="en-GB" b="1" dirty="0"/>
              <a:t>BBC Home </a:t>
            </a:r>
            <a:r>
              <a:rPr lang="en-GB" dirty="0"/>
              <a:t>Service (became Radio 4)</a:t>
            </a:r>
          </a:p>
          <a:p>
            <a:r>
              <a:rPr lang="en-GB" dirty="0"/>
              <a:t>	</a:t>
            </a:r>
            <a:r>
              <a:rPr lang="en-GB" b="1" dirty="0"/>
              <a:t>BBC Third </a:t>
            </a:r>
            <a:r>
              <a:rPr lang="en-GB" dirty="0"/>
              <a:t>Programme (became Radio 3)</a:t>
            </a:r>
          </a:p>
          <a:p>
            <a:endParaRPr lang="en-GB" sz="800" dirty="0"/>
          </a:p>
          <a:p>
            <a:r>
              <a:rPr lang="en-GB" dirty="0"/>
              <a:t>THERE WAS ONLY ONE OTHER TV CHANNEL (ITV)</a:t>
            </a:r>
          </a:p>
          <a:p>
            <a:r>
              <a:rPr lang="en-GB" dirty="0"/>
              <a:t>	</a:t>
            </a:r>
          </a:p>
        </p:txBody>
      </p:sp>
      <p:sp>
        <p:nvSpPr>
          <p:cNvPr id="5" name="TextBox 4"/>
          <p:cNvSpPr txBox="1"/>
          <p:nvPr/>
        </p:nvSpPr>
        <p:spPr>
          <a:xfrm>
            <a:off x="204689" y="5036983"/>
            <a:ext cx="5447431" cy="1200329"/>
          </a:xfrm>
          <a:prstGeom prst="rect">
            <a:avLst/>
          </a:prstGeom>
          <a:noFill/>
        </p:spPr>
        <p:txBody>
          <a:bodyPr wrap="square" rtlCol="0">
            <a:spAutoFit/>
          </a:bodyPr>
          <a:lstStyle/>
          <a:p>
            <a:r>
              <a:rPr lang="en-GB" dirty="0"/>
              <a:t>How does this TV environment of 1963 (3 channels only on at certain times of the day compare with the multi-channel, multi-format,  (TV, web, </a:t>
            </a:r>
            <a:r>
              <a:rPr lang="en-GB" dirty="0" err="1"/>
              <a:t>etc</a:t>
            </a:r>
            <a:r>
              <a:rPr lang="en-GB" dirty="0"/>
              <a:t>) of today?</a:t>
            </a:r>
          </a:p>
          <a:p>
            <a:endParaRPr lang="en-GB" dirty="0"/>
          </a:p>
        </p:txBody>
      </p:sp>
      <p:pic>
        <p:nvPicPr>
          <p:cNvPr id="2052" name="Picture 4" descr="https://www.radioandtelly.co.uk/images/freeviewchannels.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718571" y="4948719"/>
            <a:ext cx="2885877" cy="170177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Write, Writing, Pencil, Paper, Handwriting, Message"/>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79512" y="5963349"/>
            <a:ext cx="720080" cy="719081"/>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1043608" y="6084585"/>
            <a:ext cx="4248472" cy="584775"/>
          </a:xfrm>
          <a:prstGeom prst="rect">
            <a:avLst/>
          </a:prstGeom>
          <a:noFill/>
        </p:spPr>
        <p:txBody>
          <a:bodyPr wrap="square" rtlCol="0">
            <a:spAutoFit/>
          </a:bodyPr>
          <a:lstStyle/>
          <a:p>
            <a:r>
              <a:rPr lang="en-GB" sz="1600" dirty="0"/>
              <a:t>In your books, and in your own words:</a:t>
            </a:r>
          </a:p>
          <a:p>
            <a:pPr marL="285750" indent="-285750">
              <a:buFont typeface="Arial" panose="020B0604020202020204" pitchFamily="34" charset="0"/>
              <a:buChar char="•"/>
            </a:pPr>
            <a:r>
              <a:rPr lang="en-GB" sz="1600" dirty="0"/>
              <a:t>Make a list of how TV was different in 1963.</a:t>
            </a:r>
          </a:p>
        </p:txBody>
      </p:sp>
      <p:pic>
        <p:nvPicPr>
          <p:cNvPr id="1026" name="Picture 2" descr="http://www.bfi.org.uk/sites/bfi.org.uk/files/styles/half/public/image/bbc2-1960s-logo-001.jpg?itok=64APgVnY"/>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6228184" y="3140968"/>
            <a:ext cx="621431" cy="52080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ichef.bbci.co.uk/corporate2/images/width/live/p0/2f/03/p02f030z.jpg/624"/>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4257133" y="3140968"/>
            <a:ext cx="682415" cy="520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02868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39752" y="188640"/>
            <a:ext cx="6624736" cy="369332"/>
          </a:xfrm>
          <a:prstGeom prst="rect">
            <a:avLst/>
          </a:prstGeom>
          <a:noFill/>
        </p:spPr>
        <p:txBody>
          <a:bodyPr wrap="square" rtlCol="0">
            <a:spAutoFit/>
          </a:bodyPr>
          <a:lstStyle/>
          <a:p>
            <a:pPr algn="ctr"/>
            <a:r>
              <a:rPr lang="en-GB" b="1" spc="240" dirty="0"/>
              <a:t>R</a:t>
            </a:r>
            <a:r>
              <a:rPr lang="en-GB" spc="240" dirty="0"/>
              <a:t>epresentation │ </a:t>
            </a:r>
            <a:r>
              <a:rPr lang="en-GB" b="1" spc="240" dirty="0"/>
              <a:t>A</a:t>
            </a:r>
            <a:r>
              <a:rPr lang="en-GB" spc="240" dirty="0"/>
              <a:t>udiences │ </a:t>
            </a:r>
            <a:r>
              <a:rPr lang="en-GB" b="1" spc="240" dirty="0"/>
              <a:t>I</a:t>
            </a:r>
            <a:r>
              <a:rPr lang="en-GB" spc="240" dirty="0"/>
              <a:t>ndustries │ </a:t>
            </a:r>
            <a:r>
              <a:rPr lang="en-GB" b="1" spc="240" dirty="0"/>
              <a:t>L</a:t>
            </a:r>
            <a:r>
              <a:rPr lang="en-GB" spc="240" dirty="0"/>
              <a:t>anguage</a:t>
            </a:r>
          </a:p>
        </p:txBody>
      </p:sp>
      <p:cxnSp>
        <p:nvCxnSpPr>
          <p:cNvPr id="6" name="Straight Connector 5"/>
          <p:cNvCxnSpPr/>
          <p:nvPr/>
        </p:nvCxnSpPr>
        <p:spPr>
          <a:xfrm>
            <a:off x="2447764" y="573667"/>
            <a:ext cx="64087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716016" y="620688"/>
            <a:ext cx="4176464" cy="369332"/>
          </a:xfrm>
          <a:prstGeom prst="rect">
            <a:avLst/>
          </a:prstGeom>
          <a:solidFill>
            <a:schemeClr val="tx1"/>
          </a:solidFill>
        </p:spPr>
        <p:txBody>
          <a:bodyPr wrap="square" rtlCol="0">
            <a:spAutoFit/>
          </a:bodyPr>
          <a:lstStyle/>
          <a:p>
            <a:pPr algn="ctr"/>
            <a:r>
              <a:rPr lang="en-GB" dirty="0">
                <a:solidFill>
                  <a:schemeClr val="bg1"/>
                </a:solidFill>
              </a:rPr>
              <a:t>Lesson 3: </a:t>
            </a:r>
            <a:r>
              <a:rPr lang="en-GB" b="1" dirty="0">
                <a:solidFill>
                  <a:schemeClr val="bg1"/>
                </a:solidFill>
              </a:rPr>
              <a:t>The BBC and Doctor Who</a:t>
            </a:r>
            <a:endParaRPr lang="en-GB" dirty="0">
              <a:solidFill>
                <a:schemeClr val="bg1"/>
              </a:solidFill>
            </a:endParaRPr>
          </a:p>
        </p:txBody>
      </p:sp>
      <p:pic>
        <p:nvPicPr>
          <p:cNvPr id="7" name="Picture 2" descr="Monitor, Tv, Television, Flat Panel Display"/>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512" y="116632"/>
            <a:ext cx="1440160" cy="1255346"/>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p:cNvSpPr txBox="1">
            <a:spLocks/>
          </p:cNvSpPr>
          <p:nvPr/>
        </p:nvSpPr>
        <p:spPr>
          <a:xfrm>
            <a:off x="179512" y="1196752"/>
            <a:ext cx="8784976" cy="80697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b="1" dirty="0"/>
              <a:t>Industry study: The BBC – what is the BBC and how is it regulated?</a:t>
            </a:r>
          </a:p>
        </p:txBody>
      </p:sp>
      <p:sp>
        <p:nvSpPr>
          <p:cNvPr id="3" name="TextBox 2"/>
          <p:cNvSpPr txBox="1"/>
          <p:nvPr/>
        </p:nvSpPr>
        <p:spPr>
          <a:xfrm>
            <a:off x="251520" y="1844824"/>
            <a:ext cx="8892480" cy="276999"/>
          </a:xfrm>
          <a:prstGeom prst="rect">
            <a:avLst/>
          </a:prstGeom>
          <a:noFill/>
        </p:spPr>
        <p:txBody>
          <a:bodyPr wrap="square" rtlCol="0">
            <a:spAutoFit/>
          </a:bodyPr>
          <a:lstStyle/>
          <a:p>
            <a:pPr algn="r"/>
            <a:r>
              <a:rPr lang="en-GB" sz="1200" dirty="0">
                <a:hlinkClick r:id="rId3"/>
              </a:rPr>
              <a:t>http://www.bbc.co.uk/corporate2/insidethebbc/whoweare</a:t>
            </a:r>
            <a:r>
              <a:rPr lang="en-GB" sz="1200" dirty="0"/>
              <a:t> </a:t>
            </a:r>
          </a:p>
        </p:txBody>
      </p:sp>
      <p:sp>
        <p:nvSpPr>
          <p:cNvPr id="5" name="TextBox 4"/>
          <p:cNvSpPr txBox="1"/>
          <p:nvPr/>
        </p:nvSpPr>
        <p:spPr>
          <a:xfrm>
            <a:off x="251520" y="2060848"/>
            <a:ext cx="4356484" cy="3046988"/>
          </a:xfrm>
          <a:prstGeom prst="rect">
            <a:avLst/>
          </a:prstGeom>
          <a:noFill/>
        </p:spPr>
        <p:txBody>
          <a:bodyPr wrap="square" rtlCol="0">
            <a:spAutoFit/>
          </a:bodyPr>
          <a:lstStyle/>
          <a:p>
            <a:r>
              <a:rPr lang="en-GB" sz="1600" dirty="0"/>
              <a:t>The BBC (</a:t>
            </a:r>
            <a:r>
              <a:rPr lang="en-GB" sz="1600" b="1" dirty="0"/>
              <a:t>B</a:t>
            </a:r>
            <a:r>
              <a:rPr lang="en-GB" sz="1600" dirty="0"/>
              <a:t>ritish </a:t>
            </a:r>
            <a:r>
              <a:rPr lang="en-GB" sz="1600" b="1" dirty="0"/>
              <a:t>B</a:t>
            </a:r>
            <a:r>
              <a:rPr lang="en-GB" sz="1600" dirty="0"/>
              <a:t>roadcasting </a:t>
            </a:r>
            <a:r>
              <a:rPr lang="en-GB" sz="1600" b="1" dirty="0"/>
              <a:t>C</a:t>
            </a:r>
            <a:r>
              <a:rPr lang="en-GB" sz="1600" dirty="0"/>
              <a:t>orporation) has a board of governing members and is independent of government intervention.  This means that it can produce content free impartially.</a:t>
            </a:r>
          </a:p>
          <a:p>
            <a:endParaRPr lang="en-GB" sz="1600" dirty="0"/>
          </a:p>
          <a:p>
            <a:r>
              <a:rPr lang="en-GB" sz="1600" dirty="0"/>
              <a:t>The BBC is </a:t>
            </a:r>
            <a:r>
              <a:rPr lang="en-GB" sz="1600" b="1" i="1" dirty="0"/>
              <a:t>regulated</a:t>
            </a:r>
            <a:r>
              <a:rPr lang="en-GB" sz="1600" dirty="0"/>
              <a:t> by </a:t>
            </a:r>
            <a:r>
              <a:rPr lang="en-GB" sz="1600" dirty="0" err="1"/>
              <a:t>OfCOM</a:t>
            </a:r>
            <a:r>
              <a:rPr lang="en-GB" sz="1600" dirty="0"/>
              <a:t> (the </a:t>
            </a:r>
            <a:r>
              <a:rPr lang="en-GB" sz="1600" b="1" dirty="0"/>
              <a:t>Of</a:t>
            </a:r>
            <a:r>
              <a:rPr lang="en-GB" sz="1600" dirty="0"/>
              <a:t>fice of </a:t>
            </a:r>
            <a:r>
              <a:rPr lang="en-GB" sz="1600" b="1" dirty="0"/>
              <a:t>Com</a:t>
            </a:r>
            <a:r>
              <a:rPr lang="en-GB" sz="1600" dirty="0"/>
              <a:t>munications).  </a:t>
            </a:r>
            <a:r>
              <a:rPr lang="en-GB" sz="1600" dirty="0" err="1"/>
              <a:t>OfCOM</a:t>
            </a:r>
            <a:r>
              <a:rPr lang="en-GB" sz="1600" dirty="0"/>
              <a:t> oversees all media channels and produces a code of conduct that all media channels must follow or have their licence to make content removed and/or be fined heavily.  This includes suitable programmes before the 9pm watershed and various other quality standards.</a:t>
            </a:r>
          </a:p>
        </p:txBody>
      </p:sp>
      <p:sp>
        <p:nvSpPr>
          <p:cNvPr id="11" name="TextBox 10"/>
          <p:cNvSpPr txBox="1"/>
          <p:nvPr/>
        </p:nvSpPr>
        <p:spPr>
          <a:xfrm>
            <a:off x="1043608" y="5949280"/>
            <a:ext cx="8045020" cy="830997"/>
          </a:xfrm>
          <a:prstGeom prst="rect">
            <a:avLst/>
          </a:prstGeom>
          <a:noFill/>
        </p:spPr>
        <p:txBody>
          <a:bodyPr wrap="square" rtlCol="0">
            <a:spAutoFit/>
          </a:bodyPr>
          <a:lstStyle/>
          <a:p>
            <a:r>
              <a:rPr lang="en-GB" sz="1600" dirty="0"/>
              <a:t>In your books, and in your own words:</a:t>
            </a:r>
          </a:p>
          <a:p>
            <a:pPr marL="285750" indent="-285750">
              <a:buFont typeface="Arial" panose="020B0604020202020204" pitchFamily="34" charset="0"/>
              <a:buChar char="•"/>
            </a:pPr>
            <a:r>
              <a:rPr lang="en-GB" sz="1600" dirty="0"/>
              <a:t>What does </a:t>
            </a:r>
            <a:r>
              <a:rPr lang="en-GB" sz="1600" dirty="0" err="1"/>
              <a:t>OfCOM</a:t>
            </a:r>
            <a:r>
              <a:rPr lang="en-GB" sz="1600" dirty="0"/>
              <a:t> stand for?</a:t>
            </a:r>
          </a:p>
          <a:p>
            <a:pPr marL="285750" indent="-285750">
              <a:buFont typeface="Arial" panose="020B0604020202020204" pitchFamily="34" charset="0"/>
              <a:buChar char="•"/>
            </a:pPr>
            <a:r>
              <a:rPr lang="en-GB" sz="1600" dirty="0" err="1"/>
              <a:t>OfCOM</a:t>
            </a:r>
            <a:r>
              <a:rPr lang="en-GB" sz="1600" dirty="0"/>
              <a:t> ‘regulate’ broadcasters like the BBC.  What does this mean?</a:t>
            </a:r>
          </a:p>
        </p:txBody>
      </p:sp>
      <p:pic>
        <p:nvPicPr>
          <p:cNvPr id="13" name="Picture 2" descr="Write, Writing, Pencil, Paper, Handwriting, Messag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79512" y="5908055"/>
            <a:ext cx="775452" cy="77437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a:hlinkClick r:id="rId5"/>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rot="595167">
            <a:off x="5796379" y="2460944"/>
            <a:ext cx="2445963" cy="3559175"/>
          </a:xfrm>
          <a:prstGeom prst="rect">
            <a:avLst/>
          </a:prstGeom>
          <a:noFill/>
          <a:ln w="9525">
            <a:solidFill>
              <a:schemeClr val="tx1"/>
            </a:solidFill>
            <a:miter lim="800000"/>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4538209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39752" y="188640"/>
            <a:ext cx="6624736" cy="369332"/>
          </a:xfrm>
          <a:prstGeom prst="rect">
            <a:avLst/>
          </a:prstGeom>
          <a:noFill/>
        </p:spPr>
        <p:txBody>
          <a:bodyPr wrap="square" rtlCol="0">
            <a:spAutoFit/>
          </a:bodyPr>
          <a:lstStyle/>
          <a:p>
            <a:pPr algn="ctr"/>
            <a:r>
              <a:rPr lang="en-GB" b="1" spc="240" dirty="0"/>
              <a:t>R</a:t>
            </a:r>
            <a:r>
              <a:rPr lang="en-GB" spc="240" dirty="0"/>
              <a:t>epresentation │ </a:t>
            </a:r>
            <a:r>
              <a:rPr lang="en-GB" b="1" spc="240" dirty="0"/>
              <a:t>A</a:t>
            </a:r>
            <a:r>
              <a:rPr lang="en-GB" spc="240" dirty="0"/>
              <a:t>udiences │ </a:t>
            </a:r>
            <a:r>
              <a:rPr lang="en-GB" b="1" spc="240" dirty="0"/>
              <a:t>I</a:t>
            </a:r>
            <a:r>
              <a:rPr lang="en-GB" spc="240" dirty="0"/>
              <a:t>ndustries │ </a:t>
            </a:r>
            <a:r>
              <a:rPr lang="en-GB" b="1" spc="240" dirty="0"/>
              <a:t>L</a:t>
            </a:r>
            <a:r>
              <a:rPr lang="en-GB" spc="240" dirty="0"/>
              <a:t>anguage</a:t>
            </a:r>
          </a:p>
        </p:txBody>
      </p:sp>
      <p:cxnSp>
        <p:nvCxnSpPr>
          <p:cNvPr id="6" name="Straight Connector 5"/>
          <p:cNvCxnSpPr/>
          <p:nvPr/>
        </p:nvCxnSpPr>
        <p:spPr>
          <a:xfrm>
            <a:off x="2447764" y="573667"/>
            <a:ext cx="64087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716016" y="620688"/>
            <a:ext cx="4176464" cy="369332"/>
          </a:xfrm>
          <a:prstGeom prst="rect">
            <a:avLst/>
          </a:prstGeom>
          <a:solidFill>
            <a:schemeClr val="tx1"/>
          </a:solidFill>
        </p:spPr>
        <p:txBody>
          <a:bodyPr wrap="square" rtlCol="0">
            <a:spAutoFit/>
          </a:bodyPr>
          <a:lstStyle/>
          <a:p>
            <a:pPr algn="ctr"/>
            <a:r>
              <a:rPr lang="en-GB" dirty="0">
                <a:solidFill>
                  <a:schemeClr val="bg1"/>
                </a:solidFill>
              </a:rPr>
              <a:t>Lesson 3: </a:t>
            </a:r>
            <a:r>
              <a:rPr lang="en-GB" b="1" dirty="0">
                <a:solidFill>
                  <a:schemeClr val="bg1"/>
                </a:solidFill>
              </a:rPr>
              <a:t>The BBC and Doctor Who</a:t>
            </a:r>
            <a:endParaRPr lang="en-GB" dirty="0">
              <a:solidFill>
                <a:schemeClr val="bg1"/>
              </a:solidFill>
            </a:endParaRPr>
          </a:p>
        </p:txBody>
      </p:sp>
      <p:pic>
        <p:nvPicPr>
          <p:cNvPr id="7" name="Picture 2" descr="Monitor, Tv, Television, Flat Panel Display"/>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512" y="116632"/>
            <a:ext cx="1440160" cy="1255346"/>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p:cNvSpPr txBox="1">
            <a:spLocks/>
          </p:cNvSpPr>
          <p:nvPr/>
        </p:nvSpPr>
        <p:spPr>
          <a:xfrm>
            <a:off x="179512" y="1196752"/>
            <a:ext cx="8909116" cy="80697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b="1" dirty="0"/>
              <a:t>Industry study: How are programmes </a:t>
            </a:r>
            <a:r>
              <a:rPr lang="en-GB" sz="2400" b="1" i="1" dirty="0"/>
              <a:t>commissioned</a:t>
            </a:r>
            <a:r>
              <a:rPr lang="en-GB" sz="2400" b="1" dirty="0"/>
              <a:t> by the BBC?</a:t>
            </a:r>
          </a:p>
        </p:txBody>
      </p:sp>
      <p:sp>
        <p:nvSpPr>
          <p:cNvPr id="5" name="TextBox 4"/>
          <p:cNvSpPr txBox="1"/>
          <p:nvPr/>
        </p:nvSpPr>
        <p:spPr>
          <a:xfrm>
            <a:off x="179512" y="1844824"/>
            <a:ext cx="6264696" cy="1569660"/>
          </a:xfrm>
          <a:prstGeom prst="rect">
            <a:avLst/>
          </a:prstGeom>
          <a:noFill/>
        </p:spPr>
        <p:txBody>
          <a:bodyPr wrap="square" rtlCol="0">
            <a:spAutoFit/>
          </a:bodyPr>
          <a:lstStyle/>
          <a:p>
            <a:r>
              <a:rPr lang="en-GB" sz="1600" dirty="0"/>
              <a:t>The BBC commissions programmes from external companies as well as producing their own programmes.</a:t>
            </a:r>
          </a:p>
          <a:p>
            <a:endParaRPr lang="en-GB" sz="1600" dirty="0"/>
          </a:p>
          <a:p>
            <a:r>
              <a:rPr lang="en-GB" sz="1600" dirty="0"/>
              <a:t>Look at the end of many programmes and you will see a logo for a production company who have made the programme (paid for by the BBC).</a:t>
            </a:r>
          </a:p>
        </p:txBody>
      </p:sp>
      <p:sp>
        <p:nvSpPr>
          <p:cNvPr id="11" name="TextBox 10"/>
          <p:cNvSpPr txBox="1"/>
          <p:nvPr/>
        </p:nvSpPr>
        <p:spPr>
          <a:xfrm>
            <a:off x="1043608" y="5333166"/>
            <a:ext cx="3672408" cy="1569660"/>
          </a:xfrm>
          <a:prstGeom prst="rect">
            <a:avLst/>
          </a:prstGeom>
          <a:noFill/>
        </p:spPr>
        <p:txBody>
          <a:bodyPr wrap="square" rtlCol="0">
            <a:spAutoFit/>
          </a:bodyPr>
          <a:lstStyle/>
          <a:p>
            <a:r>
              <a:rPr lang="en-GB" sz="1600" dirty="0"/>
              <a:t>In your books, and in your own words:</a:t>
            </a:r>
          </a:p>
          <a:p>
            <a:pPr marL="285750" indent="-285750">
              <a:buFont typeface="Arial" panose="020B0604020202020204" pitchFamily="34" charset="0"/>
              <a:buChar char="•"/>
            </a:pPr>
            <a:r>
              <a:rPr lang="en-GB" sz="1600" dirty="0"/>
              <a:t>What is commissioning?</a:t>
            </a:r>
          </a:p>
          <a:p>
            <a:pPr marL="285750" indent="-285750">
              <a:buFont typeface="Arial" panose="020B0604020202020204" pitchFamily="34" charset="0"/>
              <a:buChar char="•"/>
            </a:pPr>
            <a:r>
              <a:rPr lang="en-GB" sz="1600" dirty="0"/>
              <a:t>How does commissioning work?</a:t>
            </a:r>
          </a:p>
          <a:p>
            <a:pPr marL="285750" indent="-285750">
              <a:buFont typeface="Arial" panose="020B0604020202020204" pitchFamily="34" charset="0"/>
              <a:buChar char="•"/>
            </a:pPr>
            <a:r>
              <a:rPr lang="en-GB" sz="1600" dirty="0"/>
              <a:t>Why does the BBC not commission Doctor Who from an external production company?</a:t>
            </a:r>
          </a:p>
        </p:txBody>
      </p:sp>
      <p:pic>
        <p:nvPicPr>
          <p:cNvPr id="13" name="Picture 2" descr="Write, Writing, Pencil, Paper, Handwriting, Messag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8656" y="5143565"/>
            <a:ext cx="775452" cy="7743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hlinkClick r:id="rId4"/>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6588225" y="2003727"/>
            <a:ext cx="2160240" cy="214049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4" name="TextBox 13"/>
          <p:cNvSpPr txBox="1"/>
          <p:nvPr/>
        </p:nvSpPr>
        <p:spPr>
          <a:xfrm>
            <a:off x="6300193" y="4149080"/>
            <a:ext cx="2736304" cy="307777"/>
          </a:xfrm>
          <a:prstGeom prst="rect">
            <a:avLst/>
          </a:prstGeom>
          <a:noFill/>
        </p:spPr>
        <p:txBody>
          <a:bodyPr wrap="square" rtlCol="0">
            <a:spAutoFit/>
          </a:bodyPr>
          <a:lstStyle/>
          <a:p>
            <a:pPr algn="ctr"/>
            <a:r>
              <a:rPr lang="en-GB" sz="1400" b="1" dirty="0">
                <a:solidFill>
                  <a:srgbClr val="FF0000"/>
                </a:solidFill>
              </a:rPr>
              <a:t>Click image to view video</a:t>
            </a:r>
          </a:p>
        </p:txBody>
      </p:sp>
      <p:pic>
        <p:nvPicPr>
          <p:cNvPr id="1028" name="Picture 4" descr="https://i.ytimg.com/vi/pcyoO2pFjYE/hqdefault.jp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107504" y="3501008"/>
            <a:ext cx="1872208" cy="1069627"/>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2123728" y="3501008"/>
            <a:ext cx="1944216" cy="1078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4239491" y="3511205"/>
            <a:ext cx="1844677" cy="10620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79512" y="4579324"/>
            <a:ext cx="1584176" cy="523220"/>
          </a:xfrm>
          <a:prstGeom prst="rect">
            <a:avLst/>
          </a:prstGeom>
          <a:noFill/>
        </p:spPr>
        <p:txBody>
          <a:bodyPr wrap="square" rtlCol="0">
            <a:spAutoFit/>
          </a:bodyPr>
          <a:lstStyle/>
          <a:p>
            <a:pPr algn="ctr"/>
            <a:r>
              <a:rPr lang="en-GB" sz="1400" b="1" dirty="0"/>
              <a:t>Not Going Out (Avalon)</a:t>
            </a:r>
          </a:p>
        </p:txBody>
      </p:sp>
      <p:sp>
        <p:nvSpPr>
          <p:cNvPr id="3" name="Rectangle 2"/>
          <p:cNvSpPr/>
          <p:nvPr/>
        </p:nvSpPr>
        <p:spPr>
          <a:xfrm>
            <a:off x="2195736" y="4561964"/>
            <a:ext cx="1922246" cy="523220"/>
          </a:xfrm>
          <a:prstGeom prst="rect">
            <a:avLst/>
          </a:prstGeom>
        </p:spPr>
        <p:txBody>
          <a:bodyPr wrap="square">
            <a:spAutoFit/>
          </a:bodyPr>
          <a:lstStyle/>
          <a:p>
            <a:pPr algn="ctr"/>
            <a:r>
              <a:rPr lang="en-GB" sz="1400" b="1" dirty="0"/>
              <a:t>Mrs Browns Boys</a:t>
            </a:r>
          </a:p>
          <a:p>
            <a:pPr algn="ctr"/>
            <a:r>
              <a:rPr lang="en-GB" sz="1400" b="1" dirty="0"/>
              <a:t>(</a:t>
            </a:r>
            <a:r>
              <a:rPr lang="en-GB" sz="1400" b="1" dirty="0" err="1"/>
              <a:t>BocPix</a:t>
            </a:r>
            <a:r>
              <a:rPr lang="en-GB" sz="1400" b="1" dirty="0"/>
              <a:t>)</a:t>
            </a:r>
          </a:p>
        </p:txBody>
      </p:sp>
      <p:sp>
        <p:nvSpPr>
          <p:cNvPr id="17" name="Rectangle 16"/>
          <p:cNvSpPr/>
          <p:nvPr/>
        </p:nvSpPr>
        <p:spPr>
          <a:xfrm>
            <a:off x="4161922" y="4581128"/>
            <a:ext cx="1922246" cy="523220"/>
          </a:xfrm>
          <a:prstGeom prst="rect">
            <a:avLst/>
          </a:prstGeom>
        </p:spPr>
        <p:txBody>
          <a:bodyPr wrap="square">
            <a:spAutoFit/>
          </a:bodyPr>
          <a:lstStyle/>
          <a:p>
            <a:pPr algn="ctr"/>
            <a:r>
              <a:rPr lang="en-GB" sz="1400" b="1" dirty="0"/>
              <a:t>People Just Do Nothing</a:t>
            </a:r>
          </a:p>
          <a:p>
            <a:pPr algn="ctr"/>
            <a:r>
              <a:rPr lang="en-GB" sz="1400" b="1" dirty="0"/>
              <a:t>(</a:t>
            </a:r>
            <a:r>
              <a:rPr lang="en-GB" sz="1400" b="1" dirty="0" err="1"/>
              <a:t>RoughCut</a:t>
            </a:r>
            <a:r>
              <a:rPr lang="en-GB" sz="1400" b="1" dirty="0"/>
              <a:t>)</a:t>
            </a:r>
          </a:p>
        </p:txBody>
      </p:sp>
      <p:pic>
        <p:nvPicPr>
          <p:cNvPr id="1030" name="Picture 6"/>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459016" y="4456857"/>
            <a:ext cx="2391296" cy="137077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9" name="Rectangle 18"/>
          <p:cNvSpPr/>
          <p:nvPr/>
        </p:nvSpPr>
        <p:spPr>
          <a:xfrm>
            <a:off x="4932041" y="5877272"/>
            <a:ext cx="4211960" cy="954107"/>
          </a:xfrm>
          <a:prstGeom prst="rect">
            <a:avLst/>
          </a:prstGeom>
        </p:spPr>
        <p:txBody>
          <a:bodyPr wrap="square">
            <a:spAutoFit/>
          </a:bodyPr>
          <a:lstStyle/>
          <a:p>
            <a:pPr algn="r"/>
            <a:r>
              <a:rPr lang="en-GB" sz="1400" b="1" dirty="0"/>
              <a:t>Doctor Who, on the other hand, is produced exclusively by the BBC as it such a flagship programme for the Corporation.  They want and need to retain ownership, editorial and merchandising control.</a:t>
            </a:r>
          </a:p>
        </p:txBody>
      </p:sp>
    </p:spTree>
    <p:extLst>
      <p:ext uri="{BB962C8B-B14F-4D97-AF65-F5344CB8AC3E}">
        <p14:creationId xmlns:p14="http://schemas.microsoft.com/office/powerpoint/2010/main" val="23230292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39752" y="188640"/>
            <a:ext cx="6624736" cy="369332"/>
          </a:xfrm>
          <a:prstGeom prst="rect">
            <a:avLst/>
          </a:prstGeom>
          <a:noFill/>
        </p:spPr>
        <p:txBody>
          <a:bodyPr wrap="square" rtlCol="0">
            <a:spAutoFit/>
          </a:bodyPr>
          <a:lstStyle/>
          <a:p>
            <a:pPr algn="ctr"/>
            <a:r>
              <a:rPr lang="en-GB" b="1" spc="240" dirty="0"/>
              <a:t>R</a:t>
            </a:r>
            <a:r>
              <a:rPr lang="en-GB" spc="240" dirty="0"/>
              <a:t>epresentation │ </a:t>
            </a:r>
            <a:r>
              <a:rPr lang="en-GB" b="1" spc="240" dirty="0"/>
              <a:t>A</a:t>
            </a:r>
            <a:r>
              <a:rPr lang="en-GB" spc="240" dirty="0"/>
              <a:t>udiences │ </a:t>
            </a:r>
            <a:r>
              <a:rPr lang="en-GB" b="1" spc="240" dirty="0"/>
              <a:t>I</a:t>
            </a:r>
            <a:r>
              <a:rPr lang="en-GB" spc="240" dirty="0"/>
              <a:t>ndustries │ </a:t>
            </a:r>
            <a:r>
              <a:rPr lang="en-GB" b="1" spc="240" dirty="0"/>
              <a:t>L</a:t>
            </a:r>
            <a:r>
              <a:rPr lang="en-GB" spc="240" dirty="0"/>
              <a:t>anguage</a:t>
            </a:r>
          </a:p>
        </p:txBody>
      </p:sp>
      <p:cxnSp>
        <p:nvCxnSpPr>
          <p:cNvPr id="6" name="Straight Connector 5"/>
          <p:cNvCxnSpPr/>
          <p:nvPr/>
        </p:nvCxnSpPr>
        <p:spPr>
          <a:xfrm>
            <a:off x="2447764" y="573667"/>
            <a:ext cx="64087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716016" y="620688"/>
            <a:ext cx="4176464" cy="369332"/>
          </a:xfrm>
          <a:prstGeom prst="rect">
            <a:avLst/>
          </a:prstGeom>
          <a:solidFill>
            <a:schemeClr val="tx1"/>
          </a:solidFill>
        </p:spPr>
        <p:txBody>
          <a:bodyPr wrap="square" rtlCol="0">
            <a:spAutoFit/>
          </a:bodyPr>
          <a:lstStyle/>
          <a:p>
            <a:pPr algn="ctr"/>
            <a:r>
              <a:rPr lang="en-GB" dirty="0">
                <a:solidFill>
                  <a:schemeClr val="bg1"/>
                </a:solidFill>
              </a:rPr>
              <a:t>Lesson 4: </a:t>
            </a:r>
            <a:r>
              <a:rPr lang="en-GB" b="1" dirty="0">
                <a:solidFill>
                  <a:schemeClr val="bg1"/>
                </a:solidFill>
              </a:rPr>
              <a:t>An Unearthly Child</a:t>
            </a:r>
            <a:endParaRPr lang="en-GB" dirty="0">
              <a:solidFill>
                <a:schemeClr val="bg1"/>
              </a:solidFill>
            </a:endParaRPr>
          </a:p>
        </p:txBody>
      </p:sp>
      <p:pic>
        <p:nvPicPr>
          <p:cNvPr id="7" name="Picture 2" descr="Monitor, Tv, Television, Flat Panel Display"/>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512" y="116632"/>
            <a:ext cx="1440160" cy="1255346"/>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p:cNvSpPr txBox="1">
            <a:spLocks/>
          </p:cNvSpPr>
          <p:nvPr/>
        </p:nvSpPr>
        <p:spPr>
          <a:xfrm>
            <a:off x="179512" y="1196752"/>
            <a:ext cx="8909116" cy="80697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b="1" dirty="0"/>
              <a:t>Introduction to the episode</a:t>
            </a:r>
          </a:p>
        </p:txBody>
      </p:sp>
      <p:sp>
        <p:nvSpPr>
          <p:cNvPr id="8" name="TextBox 7"/>
          <p:cNvSpPr txBox="1"/>
          <p:nvPr/>
        </p:nvSpPr>
        <p:spPr>
          <a:xfrm>
            <a:off x="323528" y="2003727"/>
            <a:ext cx="4464496" cy="4524315"/>
          </a:xfrm>
          <a:prstGeom prst="rect">
            <a:avLst/>
          </a:prstGeom>
          <a:noFill/>
        </p:spPr>
        <p:txBody>
          <a:bodyPr wrap="square" rtlCol="0">
            <a:spAutoFit/>
          </a:bodyPr>
          <a:lstStyle/>
          <a:p>
            <a:r>
              <a:rPr lang="en-GB" dirty="0"/>
              <a:t>An Unearthly Child (sometimes referred to as 100,000 BC) is the first serial in the British science fiction television series Doctor Who. It was first broadcast on BBC TV in four weekly parts from 23 November to 14 December 1963. Scripted by the Australian writer Anthony Coburn, it introduces </a:t>
            </a:r>
            <a:r>
              <a:rPr lang="en-GB" b="1" dirty="0"/>
              <a:t>William </a:t>
            </a:r>
            <a:r>
              <a:rPr lang="en-GB" b="1" dirty="0" err="1"/>
              <a:t>Hartnell</a:t>
            </a:r>
            <a:r>
              <a:rPr lang="en-GB" b="1" dirty="0"/>
              <a:t> </a:t>
            </a:r>
            <a:r>
              <a:rPr lang="en-GB" dirty="0"/>
              <a:t>as the First Doctor and original companions; Carole Ann Ford as the Doctor's granddaughter Susan Foreman, with Jacqueline Hill and William Russell as school teachers Barbara Wright and Ian Chesterton. The first episode deals with Ian and Barbara's discovery of the Doctor and his time-space ship TARDIS in a junkyard in contemporary London. </a:t>
            </a:r>
          </a:p>
        </p:txBody>
      </p:sp>
      <p:pic>
        <p:nvPicPr>
          <p:cNvPr id="9" name="Picture 2" descr="http://www.doctorwhotv.co.uk/wp-content/uploads/doctor-who-an-unearthly-child-a.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60032" y="2564904"/>
            <a:ext cx="4104456" cy="288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36604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Monitor, Tv, Television, Flat Panel Display"/>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414297" y="2048467"/>
            <a:ext cx="4392488" cy="382880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339752" y="188640"/>
            <a:ext cx="6624736" cy="369332"/>
          </a:xfrm>
          <a:prstGeom prst="rect">
            <a:avLst/>
          </a:prstGeom>
          <a:noFill/>
        </p:spPr>
        <p:txBody>
          <a:bodyPr wrap="square" rtlCol="0">
            <a:spAutoFit/>
          </a:bodyPr>
          <a:lstStyle/>
          <a:p>
            <a:pPr algn="ctr"/>
            <a:r>
              <a:rPr lang="en-GB" b="1" spc="240" dirty="0"/>
              <a:t>R</a:t>
            </a:r>
            <a:r>
              <a:rPr lang="en-GB" spc="240" dirty="0"/>
              <a:t>epresentation │ </a:t>
            </a:r>
            <a:r>
              <a:rPr lang="en-GB" b="1" spc="240" dirty="0"/>
              <a:t>A</a:t>
            </a:r>
            <a:r>
              <a:rPr lang="en-GB" spc="240" dirty="0"/>
              <a:t>udiences │ </a:t>
            </a:r>
            <a:r>
              <a:rPr lang="en-GB" b="1" spc="240" dirty="0"/>
              <a:t>I</a:t>
            </a:r>
            <a:r>
              <a:rPr lang="en-GB" spc="240" dirty="0"/>
              <a:t>ndustries │ </a:t>
            </a:r>
            <a:r>
              <a:rPr lang="en-GB" b="1" spc="240" dirty="0"/>
              <a:t>L</a:t>
            </a:r>
            <a:r>
              <a:rPr lang="en-GB" spc="240" dirty="0"/>
              <a:t>anguage</a:t>
            </a:r>
          </a:p>
        </p:txBody>
      </p:sp>
      <p:cxnSp>
        <p:nvCxnSpPr>
          <p:cNvPr id="6" name="Straight Connector 5"/>
          <p:cNvCxnSpPr/>
          <p:nvPr/>
        </p:nvCxnSpPr>
        <p:spPr>
          <a:xfrm>
            <a:off x="2447764" y="573667"/>
            <a:ext cx="64087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716016" y="620688"/>
            <a:ext cx="4176464" cy="369332"/>
          </a:xfrm>
          <a:prstGeom prst="rect">
            <a:avLst/>
          </a:prstGeom>
          <a:solidFill>
            <a:schemeClr val="tx1"/>
          </a:solidFill>
        </p:spPr>
        <p:txBody>
          <a:bodyPr wrap="square" rtlCol="0">
            <a:spAutoFit/>
          </a:bodyPr>
          <a:lstStyle/>
          <a:p>
            <a:pPr algn="ctr"/>
            <a:r>
              <a:rPr lang="en-GB" dirty="0">
                <a:solidFill>
                  <a:schemeClr val="bg1"/>
                </a:solidFill>
              </a:rPr>
              <a:t>Lesson 4: </a:t>
            </a:r>
            <a:r>
              <a:rPr lang="en-GB" b="1" dirty="0">
                <a:solidFill>
                  <a:schemeClr val="bg1"/>
                </a:solidFill>
              </a:rPr>
              <a:t>An Unearthly Child</a:t>
            </a:r>
            <a:endParaRPr lang="en-GB" dirty="0">
              <a:solidFill>
                <a:schemeClr val="bg1"/>
              </a:solidFill>
            </a:endParaRPr>
          </a:p>
        </p:txBody>
      </p:sp>
      <p:pic>
        <p:nvPicPr>
          <p:cNvPr id="7" name="Picture 2" descr="Monitor, Tv, Television, Flat Panel Display"/>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9512" y="116632"/>
            <a:ext cx="1440160" cy="1255346"/>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p:cNvSpPr txBox="1">
            <a:spLocks/>
          </p:cNvSpPr>
          <p:nvPr/>
        </p:nvSpPr>
        <p:spPr>
          <a:xfrm>
            <a:off x="179512" y="1196752"/>
            <a:ext cx="8909116" cy="80697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b="1" dirty="0"/>
              <a:t>Watch the episode</a:t>
            </a:r>
          </a:p>
        </p:txBody>
      </p:sp>
      <p:pic>
        <p:nvPicPr>
          <p:cNvPr id="14" name="Picture 10"/>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3306640" y="2348880"/>
            <a:ext cx="2633512" cy="200749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79512" y="6093296"/>
            <a:ext cx="8712968" cy="830997"/>
          </a:xfrm>
          <a:prstGeom prst="rect">
            <a:avLst/>
          </a:prstGeom>
          <a:noFill/>
        </p:spPr>
        <p:txBody>
          <a:bodyPr wrap="square" rtlCol="0">
            <a:spAutoFit/>
          </a:bodyPr>
          <a:lstStyle/>
          <a:p>
            <a:r>
              <a:rPr lang="en-GB" sz="1200" dirty="0"/>
              <a:t>For rights reasons, the video cannot be shared on this resource.  You can purchase a copy here:</a:t>
            </a:r>
          </a:p>
          <a:p>
            <a:r>
              <a:rPr lang="en-GB" sz="1200" dirty="0">
                <a:hlinkClick r:id="rId5"/>
              </a:rPr>
              <a:t>https://www.amazon.co.uk/Doctor-Who-Beginning-Unearthly-Destruction/dp/B000C6EMTC/ref=sr_1_1?ie=UTF8&amp;qid=1513156737&amp;sr=8-1&amp;keywords=an+unearthly+child</a:t>
            </a:r>
            <a:endParaRPr lang="en-GB" sz="1200" dirty="0"/>
          </a:p>
          <a:p>
            <a:endParaRPr lang="en-GB" sz="1200" dirty="0"/>
          </a:p>
        </p:txBody>
      </p:sp>
    </p:spTree>
    <p:extLst>
      <p:ext uri="{BB962C8B-B14F-4D97-AF65-F5344CB8AC3E}">
        <p14:creationId xmlns:p14="http://schemas.microsoft.com/office/powerpoint/2010/main" val="2964317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1469897"/>
            <a:ext cx="8073813" cy="806975"/>
          </a:xfrm>
        </p:spPr>
        <p:txBody>
          <a:bodyPr>
            <a:normAutofit fontScale="90000"/>
          </a:bodyPr>
          <a:lstStyle/>
          <a:p>
            <a:pPr algn="l"/>
            <a:r>
              <a:rPr lang="en-GB" sz="2400" b="1" dirty="0"/>
              <a:t>TV Series – What is it?</a:t>
            </a:r>
            <a:r>
              <a:rPr lang="en-GB" sz="2400" dirty="0"/>
              <a:t>	</a:t>
            </a:r>
            <a:br>
              <a:rPr lang="en-GB" sz="2400" dirty="0"/>
            </a:br>
            <a:endParaRPr lang="en-GB" sz="2400" b="1" dirty="0"/>
          </a:p>
        </p:txBody>
      </p:sp>
      <p:sp>
        <p:nvSpPr>
          <p:cNvPr id="4" name="TextBox 3"/>
          <p:cNvSpPr txBox="1"/>
          <p:nvPr/>
        </p:nvSpPr>
        <p:spPr>
          <a:xfrm>
            <a:off x="2339752" y="188640"/>
            <a:ext cx="6624736" cy="369332"/>
          </a:xfrm>
          <a:prstGeom prst="rect">
            <a:avLst/>
          </a:prstGeom>
          <a:noFill/>
        </p:spPr>
        <p:txBody>
          <a:bodyPr wrap="square" rtlCol="0">
            <a:spAutoFit/>
          </a:bodyPr>
          <a:lstStyle/>
          <a:p>
            <a:pPr algn="ctr"/>
            <a:r>
              <a:rPr lang="en-GB" b="1" spc="240" dirty="0"/>
              <a:t>R</a:t>
            </a:r>
            <a:r>
              <a:rPr lang="en-GB" spc="240" dirty="0"/>
              <a:t>epresentation │ </a:t>
            </a:r>
            <a:r>
              <a:rPr lang="en-GB" b="1" spc="240" dirty="0"/>
              <a:t>A</a:t>
            </a:r>
            <a:r>
              <a:rPr lang="en-GB" spc="240" dirty="0"/>
              <a:t>udiences │ </a:t>
            </a:r>
            <a:r>
              <a:rPr lang="en-GB" b="1" spc="240" dirty="0"/>
              <a:t>I</a:t>
            </a:r>
            <a:r>
              <a:rPr lang="en-GB" spc="240" dirty="0"/>
              <a:t>ndustries │ </a:t>
            </a:r>
            <a:r>
              <a:rPr lang="en-GB" b="1" spc="240" dirty="0"/>
              <a:t>L</a:t>
            </a:r>
            <a:r>
              <a:rPr lang="en-GB" spc="240" dirty="0"/>
              <a:t>anguage</a:t>
            </a:r>
          </a:p>
        </p:txBody>
      </p:sp>
      <p:cxnSp>
        <p:nvCxnSpPr>
          <p:cNvPr id="6" name="Straight Connector 5"/>
          <p:cNvCxnSpPr/>
          <p:nvPr/>
        </p:nvCxnSpPr>
        <p:spPr>
          <a:xfrm>
            <a:off x="2447764" y="573667"/>
            <a:ext cx="64087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51520" y="1916832"/>
            <a:ext cx="8336292" cy="1477328"/>
          </a:xfrm>
          <a:prstGeom prst="rect">
            <a:avLst/>
          </a:prstGeom>
          <a:noFill/>
        </p:spPr>
        <p:txBody>
          <a:bodyPr wrap="square" rtlCol="0">
            <a:spAutoFit/>
          </a:bodyPr>
          <a:lstStyle/>
          <a:p>
            <a:r>
              <a:rPr lang="en-GB" dirty="0"/>
              <a:t>A TV series is a set of connected TV episodes that run under the same title </a:t>
            </a:r>
            <a:r>
              <a:rPr lang="en-GB" dirty="0" err="1"/>
              <a:t>eg</a:t>
            </a:r>
            <a:r>
              <a:rPr lang="en-GB" dirty="0"/>
              <a:t> Game of Thrones.  They usually are structured in ‘seasons’ or ‘series’ and often end with a ‘season finale’.   ‘Season’ is the US definition and in the UK we historically used the term ‘Series’ although over the last decade ‘Season’ has become a more generic global media term.  For the purpose of this unit and GCSE, we will use the term </a:t>
            </a:r>
            <a:r>
              <a:rPr lang="en-GB" b="1" dirty="0"/>
              <a:t>series. </a:t>
            </a:r>
            <a:endParaRPr lang="en-GB" sz="2000" b="1" dirty="0"/>
          </a:p>
        </p:txBody>
      </p:sp>
      <p:sp>
        <p:nvSpPr>
          <p:cNvPr id="5" name="TextBox 4"/>
          <p:cNvSpPr txBox="1"/>
          <p:nvPr/>
        </p:nvSpPr>
        <p:spPr>
          <a:xfrm>
            <a:off x="1420284" y="5746030"/>
            <a:ext cx="7328180" cy="923330"/>
          </a:xfrm>
          <a:prstGeom prst="rect">
            <a:avLst/>
          </a:prstGeom>
          <a:noFill/>
        </p:spPr>
        <p:txBody>
          <a:bodyPr wrap="square" rtlCol="0">
            <a:spAutoFit/>
          </a:bodyPr>
          <a:lstStyle/>
          <a:p>
            <a:r>
              <a:rPr lang="en-GB" dirty="0"/>
              <a:t>In your books, and in your own words:</a:t>
            </a:r>
          </a:p>
          <a:p>
            <a:pPr marL="285750" indent="-285750">
              <a:buFont typeface="Arial" panose="020B0604020202020204" pitchFamily="34" charset="0"/>
              <a:buChar char="•"/>
            </a:pPr>
            <a:r>
              <a:rPr lang="en-GB" dirty="0"/>
              <a:t>Write down a definition of a TV series.</a:t>
            </a:r>
          </a:p>
          <a:p>
            <a:pPr marL="285750" indent="-285750">
              <a:buFont typeface="Arial" panose="020B0604020202020204" pitchFamily="34" charset="0"/>
              <a:buChar char="•"/>
            </a:pPr>
            <a:r>
              <a:rPr lang="en-GB" dirty="0"/>
              <a:t>Make a list of ten popular series.</a:t>
            </a:r>
          </a:p>
        </p:txBody>
      </p:sp>
      <p:pic>
        <p:nvPicPr>
          <p:cNvPr id="3074" name="Picture 2" descr="Write, Writing, Pencil, Paper, Handwriting, Messag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68156" y="5571298"/>
            <a:ext cx="1027480" cy="102605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292080" y="620688"/>
            <a:ext cx="3600400" cy="369332"/>
          </a:xfrm>
          <a:prstGeom prst="rect">
            <a:avLst/>
          </a:prstGeom>
          <a:solidFill>
            <a:schemeClr val="tx1"/>
          </a:solidFill>
        </p:spPr>
        <p:txBody>
          <a:bodyPr wrap="square" rtlCol="0">
            <a:spAutoFit/>
          </a:bodyPr>
          <a:lstStyle/>
          <a:p>
            <a:r>
              <a:rPr lang="en-GB" dirty="0">
                <a:solidFill>
                  <a:schemeClr val="bg1"/>
                </a:solidFill>
              </a:rPr>
              <a:t>Lesson 1: </a:t>
            </a:r>
            <a:r>
              <a:rPr lang="en-GB" b="1" dirty="0">
                <a:solidFill>
                  <a:schemeClr val="bg1"/>
                </a:solidFill>
              </a:rPr>
              <a:t>Media Language</a:t>
            </a:r>
            <a:endParaRPr lang="en-GB" dirty="0">
              <a:solidFill>
                <a:schemeClr val="bg1"/>
              </a:solidFill>
            </a:endParaRPr>
          </a:p>
        </p:txBody>
      </p:sp>
      <p:pic>
        <p:nvPicPr>
          <p:cNvPr id="7" name="Picture 2" descr="Monitor, Tv, Television, Flat Panel Display"/>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9512" y="116632"/>
            <a:ext cx="1440160" cy="1255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3422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39752" y="188640"/>
            <a:ext cx="6624736" cy="369332"/>
          </a:xfrm>
          <a:prstGeom prst="rect">
            <a:avLst/>
          </a:prstGeom>
          <a:noFill/>
        </p:spPr>
        <p:txBody>
          <a:bodyPr wrap="square" rtlCol="0">
            <a:spAutoFit/>
          </a:bodyPr>
          <a:lstStyle/>
          <a:p>
            <a:pPr algn="ctr"/>
            <a:r>
              <a:rPr lang="en-GB" b="1" spc="240" dirty="0"/>
              <a:t>R</a:t>
            </a:r>
            <a:r>
              <a:rPr lang="en-GB" spc="240" dirty="0"/>
              <a:t>epresentation │ </a:t>
            </a:r>
            <a:r>
              <a:rPr lang="en-GB" b="1" spc="240" dirty="0"/>
              <a:t>A</a:t>
            </a:r>
            <a:r>
              <a:rPr lang="en-GB" spc="240" dirty="0"/>
              <a:t>udiences │ </a:t>
            </a:r>
            <a:r>
              <a:rPr lang="en-GB" b="1" spc="240" dirty="0"/>
              <a:t>I</a:t>
            </a:r>
            <a:r>
              <a:rPr lang="en-GB" spc="240" dirty="0"/>
              <a:t>ndustries │ </a:t>
            </a:r>
            <a:r>
              <a:rPr lang="en-GB" b="1" spc="240" dirty="0"/>
              <a:t>L</a:t>
            </a:r>
            <a:r>
              <a:rPr lang="en-GB" spc="240" dirty="0"/>
              <a:t>anguage</a:t>
            </a:r>
          </a:p>
        </p:txBody>
      </p:sp>
      <p:cxnSp>
        <p:nvCxnSpPr>
          <p:cNvPr id="6" name="Straight Connector 5"/>
          <p:cNvCxnSpPr/>
          <p:nvPr/>
        </p:nvCxnSpPr>
        <p:spPr>
          <a:xfrm>
            <a:off x="2447764" y="573667"/>
            <a:ext cx="64087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716016" y="620688"/>
            <a:ext cx="4176464" cy="369332"/>
          </a:xfrm>
          <a:prstGeom prst="rect">
            <a:avLst/>
          </a:prstGeom>
          <a:solidFill>
            <a:schemeClr val="tx1"/>
          </a:solidFill>
        </p:spPr>
        <p:txBody>
          <a:bodyPr wrap="square" rtlCol="0">
            <a:spAutoFit/>
          </a:bodyPr>
          <a:lstStyle/>
          <a:p>
            <a:pPr algn="ctr"/>
            <a:r>
              <a:rPr lang="en-GB" dirty="0">
                <a:solidFill>
                  <a:schemeClr val="bg1"/>
                </a:solidFill>
              </a:rPr>
              <a:t>Lesson 5: </a:t>
            </a:r>
            <a:r>
              <a:rPr lang="en-GB" b="1" dirty="0">
                <a:solidFill>
                  <a:schemeClr val="bg1"/>
                </a:solidFill>
              </a:rPr>
              <a:t>An Unearthly Child Analysis</a:t>
            </a:r>
            <a:endParaRPr lang="en-GB" dirty="0">
              <a:solidFill>
                <a:schemeClr val="bg1"/>
              </a:solidFill>
            </a:endParaRPr>
          </a:p>
        </p:txBody>
      </p:sp>
      <p:pic>
        <p:nvPicPr>
          <p:cNvPr id="7" name="Picture 2" descr="Monitor, Tv, Television, Flat Panel Display"/>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512" y="116632"/>
            <a:ext cx="1440160" cy="1255346"/>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p:cNvSpPr txBox="1">
            <a:spLocks/>
          </p:cNvSpPr>
          <p:nvPr/>
        </p:nvSpPr>
        <p:spPr>
          <a:xfrm>
            <a:off x="107504" y="1196752"/>
            <a:ext cx="8909116" cy="80697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b="1" dirty="0"/>
              <a:t>Narrative structure</a:t>
            </a:r>
          </a:p>
        </p:txBody>
      </p:sp>
      <p:sp>
        <p:nvSpPr>
          <p:cNvPr id="2" name="TextBox 1"/>
          <p:cNvSpPr txBox="1"/>
          <p:nvPr/>
        </p:nvSpPr>
        <p:spPr>
          <a:xfrm>
            <a:off x="107504" y="1700808"/>
            <a:ext cx="8532948" cy="369332"/>
          </a:xfrm>
          <a:prstGeom prst="rect">
            <a:avLst/>
          </a:prstGeom>
          <a:noFill/>
        </p:spPr>
        <p:txBody>
          <a:bodyPr wrap="square" rtlCol="0">
            <a:spAutoFit/>
          </a:bodyPr>
          <a:lstStyle/>
          <a:p>
            <a:r>
              <a:rPr lang="en-GB" dirty="0"/>
              <a:t>Is </a:t>
            </a:r>
            <a:r>
              <a:rPr lang="en-GB" dirty="0" err="1"/>
              <a:t>Propp’s</a:t>
            </a:r>
            <a:r>
              <a:rPr lang="en-GB" dirty="0"/>
              <a:t> narrative theory (taught in Galaxy CSP) helpful in analysing the episode?</a:t>
            </a:r>
          </a:p>
        </p:txBody>
      </p:sp>
      <p:graphicFrame>
        <p:nvGraphicFramePr>
          <p:cNvPr id="3" name="Table 2"/>
          <p:cNvGraphicFramePr>
            <a:graphicFrameLocks noGrp="1"/>
          </p:cNvGraphicFramePr>
          <p:nvPr>
            <p:extLst>
              <p:ext uri="{D42A27DB-BD31-4B8C-83A1-F6EECF244321}">
                <p14:modId xmlns:p14="http://schemas.microsoft.com/office/powerpoint/2010/main" val="225400836"/>
              </p:ext>
            </p:extLst>
          </p:nvPr>
        </p:nvGraphicFramePr>
        <p:xfrm>
          <a:off x="251520" y="4077312"/>
          <a:ext cx="8676964" cy="2160000"/>
        </p:xfrm>
        <a:graphic>
          <a:graphicData uri="http://schemas.openxmlformats.org/drawingml/2006/table">
            <a:tbl>
              <a:tblPr firstRow="1" bandRow="1">
                <a:tableStyleId>{5C22544A-7EE6-4342-B048-85BDC9FD1C3A}</a:tableStyleId>
              </a:tblPr>
              <a:tblGrid>
                <a:gridCol w="1656184">
                  <a:extLst>
                    <a:ext uri="{9D8B030D-6E8A-4147-A177-3AD203B41FA5}">
                      <a16:colId xmlns:a16="http://schemas.microsoft.com/office/drawing/2014/main" val="20000"/>
                    </a:ext>
                  </a:extLst>
                </a:gridCol>
                <a:gridCol w="3510390">
                  <a:extLst>
                    <a:ext uri="{9D8B030D-6E8A-4147-A177-3AD203B41FA5}">
                      <a16:colId xmlns:a16="http://schemas.microsoft.com/office/drawing/2014/main" val="20001"/>
                    </a:ext>
                  </a:extLst>
                </a:gridCol>
                <a:gridCol w="3510390">
                  <a:extLst>
                    <a:ext uri="{9D8B030D-6E8A-4147-A177-3AD203B41FA5}">
                      <a16:colId xmlns:a16="http://schemas.microsoft.com/office/drawing/2014/main" val="20002"/>
                    </a:ext>
                  </a:extLst>
                </a:gridCol>
              </a:tblGrid>
              <a:tr h="432000">
                <a:tc>
                  <a:txBody>
                    <a:bodyPr/>
                    <a:lstStyle/>
                    <a:p>
                      <a:endParaRPr lang="en-GB" sz="16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600" dirty="0">
                          <a:solidFill>
                            <a:sysClr val="windowText" lastClr="000000"/>
                          </a:solidFill>
                        </a:rPr>
                        <a:t>Who would this be?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600" dirty="0">
                          <a:solidFill>
                            <a:sysClr val="windowText" lastClr="000000"/>
                          </a:solidFill>
                        </a:rPr>
                        <a:t>How do you know?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432000">
                <a:tc>
                  <a:txBody>
                    <a:bodyPr/>
                    <a:lstStyle/>
                    <a:p>
                      <a:r>
                        <a:rPr lang="en-GB" sz="1600" b="1" dirty="0">
                          <a:solidFill>
                            <a:sysClr val="windowText" lastClr="000000"/>
                          </a:solidFill>
                        </a:rPr>
                        <a:t>Hero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432000">
                <a:tc>
                  <a:txBody>
                    <a:bodyPr/>
                    <a:lstStyle/>
                    <a:p>
                      <a:r>
                        <a:rPr lang="en-GB" sz="1600" b="1" dirty="0">
                          <a:solidFill>
                            <a:sysClr val="windowText" lastClr="000000"/>
                          </a:solidFill>
                        </a:rPr>
                        <a:t>Princess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432000">
                <a:tc>
                  <a:txBody>
                    <a:bodyPr/>
                    <a:lstStyle/>
                    <a:p>
                      <a:r>
                        <a:rPr lang="en-GB" sz="1600" b="1" dirty="0">
                          <a:solidFill>
                            <a:sysClr val="windowText" lastClr="000000"/>
                          </a:solidFill>
                        </a:rPr>
                        <a:t>Villain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432000">
                <a:tc>
                  <a:txBody>
                    <a:bodyPr/>
                    <a:lstStyle/>
                    <a:p>
                      <a:r>
                        <a:rPr lang="en-GB" sz="1600" b="1" dirty="0">
                          <a:solidFill>
                            <a:sysClr val="windowText" lastClr="000000"/>
                          </a:solidFill>
                        </a:rPr>
                        <a:t>Helper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bl>
          </a:graphicData>
        </a:graphic>
      </p:graphicFrame>
      <p:sp>
        <p:nvSpPr>
          <p:cNvPr id="5" name="TextBox 4"/>
          <p:cNvSpPr txBox="1"/>
          <p:nvPr/>
        </p:nvSpPr>
        <p:spPr>
          <a:xfrm>
            <a:off x="683568" y="6309320"/>
            <a:ext cx="8208912" cy="461665"/>
          </a:xfrm>
          <a:prstGeom prst="rect">
            <a:avLst/>
          </a:prstGeom>
          <a:noFill/>
        </p:spPr>
        <p:txBody>
          <a:bodyPr wrap="square" rtlCol="0">
            <a:spAutoFit/>
          </a:bodyPr>
          <a:lstStyle/>
          <a:p>
            <a:r>
              <a:rPr lang="en-GB" sz="1200" dirty="0"/>
              <a:t>Is </a:t>
            </a:r>
            <a:r>
              <a:rPr lang="en-GB" sz="1200" dirty="0" err="1"/>
              <a:t>Propp</a:t>
            </a:r>
            <a:r>
              <a:rPr lang="en-GB" sz="1200" dirty="0"/>
              <a:t> useful?  Remember, you can be flexible when classifying characters into these types.  Some characters </a:t>
            </a:r>
            <a:r>
              <a:rPr lang="en-GB" sz="1200" dirty="0" err="1"/>
              <a:t>fulfill</a:t>
            </a:r>
            <a:r>
              <a:rPr lang="en-GB" sz="1200" dirty="0"/>
              <a:t> more than one of the type.  If you don’t think </a:t>
            </a:r>
            <a:r>
              <a:rPr lang="en-GB" sz="1200" dirty="0" err="1"/>
              <a:t>Propp</a:t>
            </a:r>
            <a:r>
              <a:rPr lang="en-GB" sz="1200" dirty="0"/>
              <a:t> fits in this first episode, why not?  Do you think it may be deliberate?  If so, why? </a:t>
            </a:r>
          </a:p>
        </p:txBody>
      </p:sp>
      <p:pic>
        <p:nvPicPr>
          <p:cNvPr id="1028" name="Picture 4" descr="http://application.denofgeek.com/pics/tv/doctor.who/w.hartnell/hartnell08.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r="29387"/>
          <a:stretch/>
        </p:blipFill>
        <p:spPr bwMode="auto">
          <a:xfrm>
            <a:off x="227591" y="2060848"/>
            <a:ext cx="1392081" cy="147856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5496" y="3553852"/>
            <a:ext cx="1800200" cy="523220"/>
          </a:xfrm>
          <a:prstGeom prst="rect">
            <a:avLst/>
          </a:prstGeom>
          <a:noFill/>
        </p:spPr>
        <p:txBody>
          <a:bodyPr wrap="square" rtlCol="0">
            <a:spAutoFit/>
          </a:bodyPr>
          <a:lstStyle/>
          <a:p>
            <a:pPr algn="ctr"/>
            <a:r>
              <a:rPr lang="en-GB" sz="1400" b="1" dirty="0"/>
              <a:t>Doctor Who</a:t>
            </a:r>
          </a:p>
          <a:p>
            <a:pPr algn="ctr"/>
            <a:r>
              <a:rPr lang="en-GB" sz="1400" dirty="0"/>
              <a:t>Grandfather</a:t>
            </a:r>
          </a:p>
        </p:txBody>
      </p:sp>
      <p:pic>
        <p:nvPicPr>
          <p:cNvPr id="1030" name="Picture 6" descr="http://cdn-static.denofgeek.com/sites/denofgeek/files/styles/main_wide/public/susan.jpg?itok=eJGO0al4"/>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871548" y="2060848"/>
            <a:ext cx="1188284" cy="1478563"/>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1403648" y="3553852"/>
            <a:ext cx="2088232" cy="523220"/>
          </a:xfrm>
          <a:prstGeom prst="rect">
            <a:avLst/>
          </a:prstGeom>
          <a:noFill/>
        </p:spPr>
        <p:txBody>
          <a:bodyPr wrap="square" rtlCol="0">
            <a:spAutoFit/>
          </a:bodyPr>
          <a:lstStyle/>
          <a:p>
            <a:pPr algn="ctr"/>
            <a:r>
              <a:rPr lang="en-GB" sz="1400" b="1" dirty="0"/>
              <a:t>Susan Foreman</a:t>
            </a:r>
          </a:p>
          <a:p>
            <a:pPr algn="ctr"/>
            <a:r>
              <a:rPr lang="en-GB" sz="1400" dirty="0"/>
              <a:t>Student / Granddaughter</a:t>
            </a:r>
          </a:p>
        </p:txBody>
      </p:sp>
      <p:pic>
        <p:nvPicPr>
          <p:cNvPr id="1032" name="Picture 8" descr="http://www.doctorwhotv.co.uk/wp-content/uploads/Jacqueline-Hill-barbara-unearthly-300x214.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r="38076"/>
          <a:stretch/>
        </p:blipFill>
        <p:spPr bwMode="auto">
          <a:xfrm>
            <a:off x="3350888" y="2060848"/>
            <a:ext cx="1293120" cy="1489605"/>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3131840" y="3553852"/>
            <a:ext cx="1800200" cy="523220"/>
          </a:xfrm>
          <a:prstGeom prst="rect">
            <a:avLst/>
          </a:prstGeom>
          <a:noFill/>
        </p:spPr>
        <p:txBody>
          <a:bodyPr wrap="square" rtlCol="0">
            <a:spAutoFit/>
          </a:bodyPr>
          <a:lstStyle/>
          <a:p>
            <a:pPr algn="ctr"/>
            <a:r>
              <a:rPr lang="en-GB" sz="1400" b="1" dirty="0"/>
              <a:t>Barbara Wright</a:t>
            </a:r>
          </a:p>
          <a:p>
            <a:pPr algn="ctr"/>
            <a:r>
              <a:rPr lang="en-GB" sz="1400" dirty="0"/>
              <a:t>Teacher</a:t>
            </a:r>
          </a:p>
        </p:txBody>
      </p:sp>
      <p:pic>
        <p:nvPicPr>
          <p:cNvPr id="1034" name="Picture 10" descr="https://vignette.wikia.nocookie.net/doctorwhoconcordance/images/6/6b/Ianchestertonunearthly.jpg/revision/latest/scale-to-width-down/275?cb=20110611042240"/>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860033" y="2060848"/>
            <a:ext cx="1752606" cy="1478563"/>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4860032" y="3553852"/>
            <a:ext cx="1800200" cy="523220"/>
          </a:xfrm>
          <a:prstGeom prst="rect">
            <a:avLst/>
          </a:prstGeom>
          <a:noFill/>
        </p:spPr>
        <p:txBody>
          <a:bodyPr wrap="square" rtlCol="0">
            <a:spAutoFit/>
          </a:bodyPr>
          <a:lstStyle/>
          <a:p>
            <a:pPr algn="ctr"/>
            <a:r>
              <a:rPr lang="en-GB" sz="1400" b="1" dirty="0"/>
              <a:t>Ian Chesterton</a:t>
            </a:r>
          </a:p>
          <a:p>
            <a:pPr algn="ctr"/>
            <a:r>
              <a:rPr lang="en-GB" sz="1400" dirty="0"/>
              <a:t>Teacher</a:t>
            </a:r>
          </a:p>
        </p:txBody>
      </p:sp>
      <p:pic>
        <p:nvPicPr>
          <p:cNvPr id="1036" name="Picture 12" descr="http://static.tvtropes.org/pmwiki/pub/images/unearth_3880.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804248" y="2060848"/>
            <a:ext cx="1983842" cy="147856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6876256" y="3553852"/>
            <a:ext cx="1800200" cy="307777"/>
          </a:xfrm>
          <a:prstGeom prst="rect">
            <a:avLst/>
          </a:prstGeom>
          <a:noFill/>
        </p:spPr>
        <p:txBody>
          <a:bodyPr wrap="square" rtlCol="0">
            <a:spAutoFit/>
          </a:bodyPr>
          <a:lstStyle/>
          <a:p>
            <a:pPr algn="ctr"/>
            <a:r>
              <a:rPr lang="en-GB" sz="1400" b="1" dirty="0"/>
              <a:t>Alien?</a:t>
            </a:r>
            <a:endParaRPr lang="en-GB" sz="1400" dirty="0"/>
          </a:p>
        </p:txBody>
      </p:sp>
      <p:pic>
        <p:nvPicPr>
          <p:cNvPr id="21" name="Picture 2" descr="Write, Writing, Pencil, Paper, Handwriting, Message"/>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58656" y="6289092"/>
            <a:ext cx="452904" cy="452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04368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39752" y="188640"/>
            <a:ext cx="6624736" cy="369332"/>
          </a:xfrm>
          <a:prstGeom prst="rect">
            <a:avLst/>
          </a:prstGeom>
          <a:noFill/>
        </p:spPr>
        <p:txBody>
          <a:bodyPr wrap="square" rtlCol="0">
            <a:spAutoFit/>
          </a:bodyPr>
          <a:lstStyle/>
          <a:p>
            <a:pPr algn="ctr"/>
            <a:r>
              <a:rPr lang="en-GB" b="1" spc="240" dirty="0"/>
              <a:t>R</a:t>
            </a:r>
            <a:r>
              <a:rPr lang="en-GB" spc="240" dirty="0"/>
              <a:t>epresentation │ </a:t>
            </a:r>
            <a:r>
              <a:rPr lang="en-GB" b="1" spc="240" dirty="0"/>
              <a:t>A</a:t>
            </a:r>
            <a:r>
              <a:rPr lang="en-GB" spc="240" dirty="0"/>
              <a:t>udiences │ </a:t>
            </a:r>
            <a:r>
              <a:rPr lang="en-GB" b="1" spc="240" dirty="0"/>
              <a:t>I</a:t>
            </a:r>
            <a:r>
              <a:rPr lang="en-GB" spc="240" dirty="0"/>
              <a:t>ndustries │ </a:t>
            </a:r>
            <a:r>
              <a:rPr lang="en-GB" b="1" spc="240" dirty="0"/>
              <a:t>L</a:t>
            </a:r>
            <a:r>
              <a:rPr lang="en-GB" spc="240" dirty="0"/>
              <a:t>anguage</a:t>
            </a:r>
          </a:p>
        </p:txBody>
      </p:sp>
      <p:cxnSp>
        <p:nvCxnSpPr>
          <p:cNvPr id="6" name="Straight Connector 5"/>
          <p:cNvCxnSpPr/>
          <p:nvPr/>
        </p:nvCxnSpPr>
        <p:spPr>
          <a:xfrm>
            <a:off x="2447764" y="573667"/>
            <a:ext cx="64087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716016" y="620688"/>
            <a:ext cx="4176464" cy="369332"/>
          </a:xfrm>
          <a:prstGeom prst="rect">
            <a:avLst/>
          </a:prstGeom>
          <a:solidFill>
            <a:schemeClr val="tx1"/>
          </a:solidFill>
        </p:spPr>
        <p:txBody>
          <a:bodyPr wrap="square" rtlCol="0">
            <a:spAutoFit/>
          </a:bodyPr>
          <a:lstStyle/>
          <a:p>
            <a:pPr algn="ctr"/>
            <a:r>
              <a:rPr lang="en-GB" dirty="0">
                <a:solidFill>
                  <a:schemeClr val="bg1"/>
                </a:solidFill>
              </a:rPr>
              <a:t>Lesson 5: </a:t>
            </a:r>
            <a:r>
              <a:rPr lang="en-GB" b="1" dirty="0">
                <a:solidFill>
                  <a:schemeClr val="bg1"/>
                </a:solidFill>
              </a:rPr>
              <a:t>An Unearthly Child Analysis</a:t>
            </a:r>
            <a:endParaRPr lang="en-GB" dirty="0">
              <a:solidFill>
                <a:schemeClr val="bg1"/>
              </a:solidFill>
            </a:endParaRPr>
          </a:p>
        </p:txBody>
      </p:sp>
      <p:pic>
        <p:nvPicPr>
          <p:cNvPr id="7" name="Picture 2" descr="Monitor, Tv, Television, Flat Panel Display"/>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512" y="116632"/>
            <a:ext cx="1440160" cy="1255346"/>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p:cNvSpPr txBox="1">
            <a:spLocks/>
          </p:cNvSpPr>
          <p:nvPr/>
        </p:nvSpPr>
        <p:spPr>
          <a:xfrm>
            <a:off x="35496" y="980728"/>
            <a:ext cx="8909116" cy="80697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b="1" dirty="0"/>
              <a:t>Narrative structure</a:t>
            </a:r>
          </a:p>
        </p:txBody>
      </p:sp>
      <p:sp>
        <p:nvSpPr>
          <p:cNvPr id="2" name="TextBox 1"/>
          <p:cNvSpPr txBox="1"/>
          <p:nvPr/>
        </p:nvSpPr>
        <p:spPr>
          <a:xfrm>
            <a:off x="35496" y="1484784"/>
            <a:ext cx="8532948" cy="369332"/>
          </a:xfrm>
          <a:prstGeom prst="rect">
            <a:avLst/>
          </a:prstGeom>
          <a:noFill/>
        </p:spPr>
        <p:txBody>
          <a:bodyPr wrap="square" rtlCol="0">
            <a:spAutoFit/>
          </a:bodyPr>
          <a:lstStyle/>
          <a:p>
            <a:r>
              <a:rPr lang="en-GB" dirty="0"/>
              <a:t>How else might </a:t>
            </a:r>
            <a:r>
              <a:rPr lang="en-GB" dirty="0" err="1"/>
              <a:t>Propp</a:t>
            </a:r>
            <a:r>
              <a:rPr lang="en-GB" dirty="0"/>
              <a:t> be useful in analysing the ‘Unearthly Child’ narrative?</a:t>
            </a:r>
          </a:p>
        </p:txBody>
      </p:sp>
      <p:sp>
        <p:nvSpPr>
          <p:cNvPr id="9" name="TextBox 8"/>
          <p:cNvSpPr txBox="1"/>
          <p:nvPr/>
        </p:nvSpPr>
        <p:spPr>
          <a:xfrm>
            <a:off x="35496" y="1772816"/>
            <a:ext cx="9036496" cy="523220"/>
          </a:xfrm>
          <a:prstGeom prst="rect">
            <a:avLst/>
          </a:prstGeom>
          <a:noFill/>
        </p:spPr>
        <p:txBody>
          <a:bodyPr wrap="square" rtlCol="0">
            <a:spAutoFit/>
          </a:bodyPr>
          <a:lstStyle/>
          <a:p>
            <a:r>
              <a:rPr lang="en-GB" sz="1400" dirty="0" err="1"/>
              <a:t>Propp</a:t>
            </a:r>
            <a:r>
              <a:rPr lang="en-GB" sz="1400" dirty="0"/>
              <a:t> analysed Russian fairy-tales and believed that stories took 31 functions.  How many of these does this episode cover?</a:t>
            </a:r>
          </a:p>
        </p:txBody>
      </p:sp>
      <p:pic>
        <p:nvPicPr>
          <p:cNvPr id="4098"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92766" y="2296036"/>
            <a:ext cx="8663710" cy="44078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6804248" y="6453336"/>
            <a:ext cx="2160240" cy="369332"/>
          </a:xfrm>
          <a:prstGeom prst="rect">
            <a:avLst/>
          </a:prstGeom>
          <a:noFill/>
        </p:spPr>
        <p:txBody>
          <a:bodyPr wrap="square" rtlCol="0">
            <a:spAutoFit/>
          </a:bodyPr>
          <a:lstStyle/>
          <a:p>
            <a:pPr algn="r"/>
            <a:r>
              <a:rPr lang="en-GB" dirty="0"/>
              <a:t>Page 1 of 2</a:t>
            </a:r>
          </a:p>
        </p:txBody>
      </p:sp>
      <p:sp>
        <p:nvSpPr>
          <p:cNvPr id="13" name="Rectangle 12"/>
          <p:cNvSpPr/>
          <p:nvPr/>
        </p:nvSpPr>
        <p:spPr>
          <a:xfrm>
            <a:off x="192766" y="2296036"/>
            <a:ext cx="850842" cy="1968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179512" y="5373216"/>
            <a:ext cx="1656184"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179512" y="5157192"/>
            <a:ext cx="1512168"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p:nvSpPr>
        <p:spPr>
          <a:xfrm>
            <a:off x="179512" y="6237312"/>
            <a:ext cx="756084"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37707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4" grpId="0" animBg="1"/>
      <p:bldP spid="25" grpId="0" animBg="1"/>
      <p:bldP spid="2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39752" y="188640"/>
            <a:ext cx="6624736" cy="369332"/>
          </a:xfrm>
          <a:prstGeom prst="rect">
            <a:avLst/>
          </a:prstGeom>
          <a:noFill/>
        </p:spPr>
        <p:txBody>
          <a:bodyPr wrap="square" rtlCol="0">
            <a:spAutoFit/>
          </a:bodyPr>
          <a:lstStyle/>
          <a:p>
            <a:pPr algn="ctr"/>
            <a:r>
              <a:rPr lang="en-GB" b="1" spc="240" dirty="0"/>
              <a:t>R</a:t>
            </a:r>
            <a:r>
              <a:rPr lang="en-GB" spc="240" dirty="0"/>
              <a:t>epresentation │ </a:t>
            </a:r>
            <a:r>
              <a:rPr lang="en-GB" b="1" spc="240" dirty="0"/>
              <a:t>A</a:t>
            </a:r>
            <a:r>
              <a:rPr lang="en-GB" spc="240" dirty="0"/>
              <a:t>udiences │ </a:t>
            </a:r>
            <a:r>
              <a:rPr lang="en-GB" b="1" spc="240" dirty="0"/>
              <a:t>I</a:t>
            </a:r>
            <a:r>
              <a:rPr lang="en-GB" spc="240" dirty="0"/>
              <a:t>ndustries │ </a:t>
            </a:r>
            <a:r>
              <a:rPr lang="en-GB" b="1" spc="240" dirty="0"/>
              <a:t>L</a:t>
            </a:r>
            <a:r>
              <a:rPr lang="en-GB" spc="240" dirty="0"/>
              <a:t>anguage</a:t>
            </a:r>
          </a:p>
        </p:txBody>
      </p:sp>
      <p:cxnSp>
        <p:nvCxnSpPr>
          <p:cNvPr id="6" name="Straight Connector 5"/>
          <p:cNvCxnSpPr/>
          <p:nvPr/>
        </p:nvCxnSpPr>
        <p:spPr>
          <a:xfrm>
            <a:off x="2447764" y="573667"/>
            <a:ext cx="64087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716016" y="620688"/>
            <a:ext cx="4176464" cy="369332"/>
          </a:xfrm>
          <a:prstGeom prst="rect">
            <a:avLst/>
          </a:prstGeom>
          <a:solidFill>
            <a:schemeClr val="tx1"/>
          </a:solidFill>
        </p:spPr>
        <p:txBody>
          <a:bodyPr wrap="square" rtlCol="0">
            <a:spAutoFit/>
          </a:bodyPr>
          <a:lstStyle/>
          <a:p>
            <a:pPr algn="ctr"/>
            <a:r>
              <a:rPr lang="en-GB" dirty="0">
                <a:solidFill>
                  <a:schemeClr val="bg1"/>
                </a:solidFill>
              </a:rPr>
              <a:t>Lesson 5: </a:t>
            </a:r>
            <a:r>
              <a:rPr lang="en-GB" b="1" dirty="0">
                <a:solidFill>
                  <a:schemeClr val="bg1"/>
                </a:solidFill>
              </a:rPr>
              <a:t>An Unearthly Child Analysis</a:t>
            </a:r>
            <a:endParaRPr lang="en-GB" dirty="0">
              <a:solidFill>
                <a:schemeClr val="bg1"/>
              </a:solidFill>
            </a:endParaRPr>
          </a:p>
        </p:txBody>
      </p:sp>
      <p:pic>
        <p:nvPicPr>
          <p:cNvPr id="7" name="Picture 2" descr="Monitor, Tv, Television, Flat Panel Display"/>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512" y="116632"/>
            <a:ext cx="1440160" cy="1255346"/>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p:cNvSpPr txBox="1">
            <a:spLocks/>
          </p:cNvSpPr>
          <p:nvPr/>
        </p:nvSpPr>
        <p:spPr>
          <a:xfrm>
            <a:off x="35496" y="980728"/>
            <a:ext cx="8909116" cy="80697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b="1" dirty="0"/>
              <a:t>Narrative structure</a:t>
            </a:r>
          </a:p>
        </p:txBody>
      </p:sp>
      <p:sp>
        <p:nvSpPr>
          <p:cNvPr id="2" name="TextBox 1"/>
          <p:cNvSpPr txBox="1"/>
          <p:nvPr/>
        </p:nvSpPr>
        <p:spPr>
          <a:xfrm>
            <a:off x="35496" y="1484784"/>
            <a:ext cx="8532948" cy="369332"/>
          </a:xfrm>
          <a:prstGeom prst="rect">
            <a:avLst/>
          </a:prstGeom>
          <a:noFill/>
        </p:spPr>
        <p:txBody>
          <a:bodyPr wrap="square" rtlCol="0">
            <a:spAutoFit/>
          </a:bodyPr>
          <a:lstStyle/>
          <a:p>
            <a:r>
              <a:rPr lang="en-GB" dirty="0"/>
              <a:t>How else might </a:t>
            </a:r>
            <a:r>
              <a:rPr lang="en-GB" dirty="0" err="1"/>
              <a:t>Propp</a:t>
            </a:r>
            <a:r>
              <a:rPr lang="en-GB" dirty="0"/>
              <a:t> be useful in analysing the ‘Unearthly Child’ narrative?</a:t>
            </a:r>
          </a:p>
        </p:txBody>
      </p:sp>
      <p:sp>
        <p:nvSpPr>
          <p:cNvPr id="9" name="TextBox 8"/>
          <p:cNvSpPr txBox="1"/>
          <p:nvPr/>
        </p:nvSpPr>
        <p:spPr>
          <a:xfrm>
            <a:off x="35496" y="1772816"/>
            <a:ext cx="9036496" cy="523220"/>
          </a:xfrm>
          <a:prstGeom prst="rect">
            <a:avLst/>
          </a:prstGeom>
          <a:noFill/>
        </p:spPr>
        <p:txBody>
          <a:bodyPr wrap="square" rtlCol="0">
            <a:spAutoFit/>
          </a:bodyPr>
          <a:lstStyle/>
          <a:p>
            <a:r>
              <a:rPr lang="en-GB" sz="1400" dirty="0" err="1"/>
              <a:t>Propp</a:t>
            </a:r>
            <a:r>
              <a:rPr lang="en-GB" sz="1400" dirty="0"/>
              <a:t> analysed Russian fairy-tales and believed that stories took 31 functions.  How many of these does this episode cover?</a:t>
            </a:r>
          </a:p>
        </p:txBody>
      </p:sp>
      <p:sp>
        <p:nvSpPr>
          <p:cNvPr id="11" name="TextBox 10"/>
          <p:cNvSpPr txBox="1"/>
          <p:nvPr/>
        </p:nvSpPr>
        <p:spPr>
          <a:xfrm>
            <a:off x="6804248" y="6453336"/>
            <a:ext cx="2160240" cy="369332"/>
          </a:xfrm>
          <a:prstGeom prst="rect">
            <a:avLst/>
          </a:prstGeom>
          <a:noFill/>
        </p:spPr>
        <p:txBody>
          <a:bodyPr wrap="square" rtlCol="0">
            <a:spAutoFit/>
          </a:bodyPr>
          <a:lstStyle/>
          <a:p>
            <a:pPr algn="r"/>
            <a:r>
              <a:rPr lang="en-GB" dirty="0"/>
              <a:t>Page 2 of 2</a:t>
            </a:r>
          </a:p>
        </p:txBody>
      </p:sp>
      <p:pic>
        <p:nvPicPr>
          <p:cNvPr id="5122"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5495" y="2296036"/>
            <a:ext cx="8985367" cy="28611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716016" y="5157192"/>
            <a:ext cx="4304846" cy="461665"/>
          </a:xfrm>
          <a:prstGeom prst="rect">
            <a:avLst/>
          </a:prstGeom>
          <a:noFill/>
        </p:spPr>
        <p:txBody>
          <a:bodyPr wrap="square" rtlCol="0">
            <a:spAutoFit/>
          </a:bodyPr>
          <a:lstStyle/>
          <a:p>
            <a:pPr algn="r"/>
            <a:r>
              <a:rPr lang="en-GB" sz="1200" dirty="0"/>
              <a:t>From </a:t>
            </a:r>
            <a:r>
              <a:rPr lang="en-GB" sz="1200" dirty="0">
                <a:hlinkClick r:id="rId4"/>
              </a:rPr>
              <a:t>https://en.wikipedia.org/wiki/Vladimir_Propp</a:t>
            </a:r>
            <a:endParaRPr lang="en-GB" sz="1200" dirty="0"/>
          </a:p>
          <a:p>
            <a:pPr algn="r"/>
            <a:endParaRPr lang="en-GB" sz="1200" dirty="0"/>
          </a:p>
        </p:txBody>
      </p:sp>
      <p:sp>
        <p:nvSpPr>
          <p:cNvPr id="13" name="Rectangle 12"/>
          <p:cNvSpPr/>
          <p:nvPr/>
        </p:nvSpPr>
        <p:spPr>
          <a:xfrm>
            <a:off x="35496" y="2924944"/>
            <a:ext cx="720080"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35496" y="3356992"/>
            <a:ext cx="1656184"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2" descr="Write, Writing, Pencil, Paper, Handwriting, Message"/>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58656" y="5517232"/>
            <a:ext cx="452904" cy="452276"/>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755576" y="5707898"/>
            <a:ext cx="5184576" cy="738664"/>
          </a:xfrm>
          <a:prstGeom prst="rect">
            <a:avLst/>
          </a:prstGeom>
          <a:noFill/>
        </p:spPr>
        <p:txBody>
          <a:bodyPr wrap="square" rtlCol="0">
            <a:spAutoFit/>
          </a:bodyPr>
          <a:lstStyle/>
          <a:p>
            <a:r>
              <a:rPr lang="en-GB" sz="1400" dirty="0"/>
              <a:t>In your books, and in your own words:</a:t>
            </a:r>
          </a:p>
          <a:p>
            <a:pPr marL="171450" indent="-171450">
              <a:buFont typeface="Arial" panose="020B0604020202020204" pitchFamily="34" charset="0"/>
              <a:buChar char="•"/>
            </a:pPr>
            <a:r>
              <a:rPr lang="en-GB" sz="1400" dirty="0"/>
              <a:t>Explain how some of </a:t>
            </a:r>
            <a:r>
              <a:rPr lang="en-GB" sz="1400" dirty="0" err="1"/>
              <a:t>Propp’s</a:t>
            </a:r>
            <a:r>
              <a:rPr lang="en-GB" sz="1400" dirty="0"/>
              <a:t> ideas link with some of the narratives in Doctor Who.</a:t>
            </a:r>
            <a:endParaRPr lang="en-GB" sz="1100" dirty="0"/>
          </a:p>
        </p:txBody>
      </p:sp>
    </p:spTree>
    <p:extLst>
      <p:ext uri="{BB962C8B-B14F-4D97-AF65-F5344CB8AC3E}">
        <p14:creationId xmlns:p14="http://schemas.microsoft.com/office/powerpoint/2010/main" val="1514560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39752" y="188640"/>
            <a:ext cx="6624736" cy="369332"/>
          </a:xfrm>
          <a:prstGeom prst="rect">
            <a:avLst/>
          </a:prstGeom>
          <a:noFill/>
        </p:spPr>
        <p:txBody>
          <a:bodyPr wrap="square" rtlCol="0">
            <a:spAutoFit/>
          </a:bodyPr>
          <a:lstStyle/>
          <a:p>
            <a:pPr algn="ctr"/>
            <a:r>
              <a:rPr lang="en-GB" b="1" spc="240" dirty="0"/>
              <a:t>R</a:t>
            </a:r>
            <a:r>
              <a:rPr lang="en-GB" spc="240" dirty="0"/>
              <a:t>epresentation │ </a:t>
            </a:r>
            <a:r>
              <a:rPr lang="en-GB" b="1" spc="240" dirty="0"/>
              <a:t>A</a:t>
            </a:r>
            <a:r>
              <a:rPr lang="en-GB" spc="240" dirty="0"/>
              <a:t>udiences │ </a:t>
            </a:r>
            <a:r>
              <a:rPr lang="en-GB" b="1" spc="240" dirty="0"/>
              <a:t>I</a:t>
            </a:r>
            <a:r>
              <a:rPr lang="en-GB" spc="240" dirty="0"/>
              <a:t>ndustries │ </a:t>
            </a:r>
            <a:r>
              <a:rPr lang="en-GB" b="1" spc="240" dirty="0"/>
              <a:t>L</a:t>
            </a:r>
            <a:r>
              <a:rPr lang="en-GB" spc="240" dirty="0"/>
              <a:t>anguage</a:t>
            </a:r>
          </a:p>
        </p:txBody>
      </p:sp>
      <p:cxnSp>
        <p:nvCxnSpPr>
          <p:cNvPr id="6" name="Straight Connector 5"/>
          <p:cNvCxnSpPr/>
          <p:nvPr/>
        </p:nvCxnSpPr>
        <p:spPr>
          <a:xfrm>
            <a:off x="2447764" y="573667"/>
            <a:ext cx="64087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716016" y="620688"/>
            <a:ext cx="4176464" cy="369332"/>
          </a:xfrm>
          <a:prstGeom prst="rect">
            <a:avLst/>
          </a:prstGeom>
          <a:solidFill>
            <a:schemeClr val="tx1"/>
          </a:solidFill>
        </p:spPr>
        <p:txBody>
          <a:bodyPr wrap="square" rtlCol="0">
            <a:spAutoFit/>
          </a:bodyPr>
          <a:lstStyle/>
          <a:p>
            <a:pPr algn="ctr"/>
            <a:r>
              <a:rPr lang="en-GB" dirty="0">
                <a:solidFill>
                  <a:schemeClr val="bg1"/>
                </a:solidFill>
              </a:rPr>
              <a:t>Lesson 5: </a:t>
            </a:r>
            <a:r>
              <a:rPr lang="en-GB" b="1" dirty="0">
                <a:solidFill>
                  <a:schemeClr val="bg1"/>
                </a:solidFill>
              </a:rPr>
              <a:t>An Unearthly Child Analysis</a:t>
            </a:r>
            <a:endParaRPr lang="en-GB" dirty="0">
              <a:solidFill>
                <a:schemeClr val="bg1"/>
              </a:solidFill>
            </a:endParaRPr>
          </a:p>
        </p:txBody>
      </p:sp>
      <p:pic>
        <p:nvPicPr>
          <p:cNvPr id="7" name="Picture 2" descr="Monitor, Tv, Television, Flat Panel Display"/>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512" y="116632"/>
            <a:ext cx="1440160" cy="1255346"/>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p:cNvSpPr txBox="1">
            <a:spLocks/>
          </p:cNvSpPr>
          <p:nvPr/>
        </p:nvSpPr>
        <p:spPr>
          <a:xfrm>
            <a:off x="107504" y="1196752"/>
            <a:ext cx="8909116" cy="80697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b="1" dirty="0"/>
              <a:t>Narrative structure</a:t>
            </a:r>
          </a:p>
        </p:txBody>
      </p:sp>
      <p:sp>
        <p:nvSpPr>
          <p:cNvPr id="2" name="TextBox 1"/>
          <p:cNvSpPr txBox="1"/>
          <p:nvPr/>
        </p:nvSpPr>
        <p:spPr>
          <a:xfrm>
            <a:off x="179512" y="1763524"/>
            <a:ext cx="8532948" cy="369332"/>
          </a:xfrm>
          <a:prstGeom prst="rect">
            <a:avLst/>
          </a:prstGeom>
          <a:noFill/>
        </p:spPr>
        <p:txBody>
          <a:bodyPr wrap="square" rtlCol="0">
            <a:spAutoFit/>
          </a:bodyPr>
          <a:lstStyle/>
          <a:p>
            <a:r>
              <a:rPr lang="en-GB" dirty="0"/>
              <a:t>Is </a:t>
            </a:r>
            <a:r>
              <a:rPr lang="en-GB" dirty="0" err="1"/>
              <a:t>Todorov’s</a:t>
            </a:r>
            <a:r>
              <a:rPr lang="en-GB" dirty="0"/>
              <a:t> narrative theory (taught in Galaxy CSP) helpful in analysing the episode?</a:t>
            </a:r>
          </a:p>
        </p:txBody>
      </p:sp>
      <p:graphicFrame>
        <p:nvGraphicFramePr>
          <p:cNvPr id="3" name="Table 2"/>
          <p:cNvGraphicFramePr>
            <a:graphicFrameLocks noGrp="1"/>
          </p:cNvGraphicFramePr>
          <p:nvPr>
            <p:extLst>
              <p:ext uri="{D42A27DB-BD31-4B8C-83A1-F6EECF244321}">
                <p14:modId xmlns:p14="http://schemas.microsoft.com/office/powerpoint/2010/main" val="3675212179"/>
              </p:ext>
            </p:extLst>
          </p:nvPr>
        </p:nvGraphicFramePr>
        <p:xfrm>
          <a:off x="251520" y="3645024"/>
          <a:ext cx="8604956" cy="2592000"/>
        </p:xfrm>
        <a:graphic>
          <a:graphicData uri="http://schemas.openxmlformats.org/drawingml/2006/table">
            <a:tbl>
              <a:tblPr firstRow="1" bandRow="1">
                <a:tableStyleId>{5C22544A-7EE6-4342-B048-85BDC9FD1C3A}</a:tableStyleId>
              </a:tblPr>
              <a:tblGrid>
                <a:gridCol w="2758383">
                  <a:extLst>
                    <a:ext uri="{9D8B030D-6E8A-4147-A177-3AD203B41FA5}">
                      <a16:colId xmlns:a16="http://schemas.microsoft.com/office/drawing/2014/main" val="20000"/>
                    </a:ext>
                  </a:extLst>
                </a:gridCol>
                <a:gridCol w="5846573">
                  <a:extLst>
                    <a:ext uri="{9D8B030D-6E8A-4147-A177-3AD203B41FA5}">
                      <a16:colId xmlns:a16="http://schemas.microsoft.com/office/drawing/2014/main" val="20001"/>
                    </a:ext>
                  </a:extLst>
                </a:gridCol>
              </a:tblGrid>
              <a:tr h="432000">
                <a:tc>
                  <a:txBody>
                    <a:bodyPr/>
                    <a:lstStyle/>
                    <a:p>
                      <a:endParaRPr lang="en-GB" sz="16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600" dirty="0">
                          <a:solidFill>
                            <a:sysClr val="windowText" lastClr="000000"/>
                          </a:solidFill>
                        </a:rPr>
                        <a:t>What happens</a:t>
                      </a:r>
                      <a:r>
                        <a:rPr lang="en-GB" sz="1600" baseline="0" dirty="0">
                          <a:solidFill>
                            <a:sysClr val="windowText" lastClr="000000"/>
                          </a:solidFill>
                        </a:rPr>
                        <a:t> in the narrative that makes you think this?</a:t>
                      </a:r>
                      <a:endParaRPr lang="en-GB" sz="16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432000">
                <a:tc>
                  <a:txBody>
                    <a:bodyPr/>
                    <a:lstStyle/>
                    <a:p>
                      <a:r>
                        <a:rPr lang="en-GB" sz="1600" b="1" dirty="0">
                          <a:solidFill>
                            <a:sysClr val="windowText" lastClr="000000"/>
                          </a:solidFill>
                        </a:rPr>
                        <a:t>Equilibrium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432000">
                <a:tc>
                  <a:txBody>
                    <a:bodyPr/>
                    <a:lstStyle/>
                    <a:p>
                      <a:r>
                        <a:rPr lang="en-GB" sz="1600" b="1" dirty="0">
                          <a:solidFill>
                            <a:sysClr val="windowText" lastClr="000000"/>
                          </a:solidFill>
                        </a:rPr>
                        <a:t>Disruption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432000">
                <a:tc>
                  <a:txBody>
                    <a:bodyPr/>
                    <a:lstStyle/>
                    <a:p>
                      <a:r>
                        <a:rPr lang="en-GB" sz="1600" b="1" dirty="0">
                          <a:solidFill>
                            <a:sysClr val="windowText" lastClr="000000"/>
                          </a:solidFill>
                        </a:rPr>
                        <a:t>Recognition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432000">
                <a:tc>
                  <a:txBody>
                    <a:bodyPr/>
                    <a:lstStyle/>
                    <a:p>
                      <a:r>
                        <a:rPr lang="en-GB" sz="1600" b="1" dirty="0">
                          <a:solidFill>
                            <a:sysClr val="windowText" lastClr="000000"/>
                          </a:solidFill>
                        </a:rPr>
                        <a:t>Reparation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432000">
                <a:tc>
                  <a:txBody>
                    <a:bodyPr/>
                    <a:lstStyle/>
                    <a:p>
                      <a:r>
                        <a:rPr lang="en-GB" sz="1600" b="1" dirty="0">
                          <a:solidFill>
                            <a:sysClr val="windowText" lastClr="000000"/>
                          </a:solidFill>
                        </a:rPr>
                        <a:t>New equilibrium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bl>
          </a:graphicData>
        </a:graphic>
      </p:graphicFrame>
      <p:pic>
        <p:nvPicPr>
          <p:cNvPr id="2050"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51521" y="2161420"/>
            <a:ext cx="1607424" cy="1195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979712" y="2162453"/>
            <a:ext cx="1598725" cy="11945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5364088" y="2156166"/>
            <a:ext cx="1597020" cy="12008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7069124" y="2162453"/>
            <a:ext cx="1679340" cy="11945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3695060" y="2162452"/>
            <a:ext cx="1570664" cy="11945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32453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39752" y="188640"/>
            <a:ext cx="6624736" cy="369332"/>
          </a:xfrm>
          <a:prstGeom prst="rect">
            <a:avLst/>
          </a:prstGeom>
          <a:noFill/>
        </p:spPr>
        <p:txBody>
          <a:bodyPr wrap="square" rtlCol="0">
            <a:spAutoFit/>
          </a:bodyPr>
          <a:lstStyle/>
          <a:p>
            <a:pPr algn="ctr"/>
            <a:r>
              <a:rPr lang="en-GB" b="1" spc="240" dirty="0"/>
              <a:t>R</a:t>
            </a:r>
            <a:r>
              <a:rPr lang="en-GB" spc="240" dirty="0"/>
              <a:t>epresentation │ </a:t>
            </a:r>
            <a:r>
              <a:rPr lang="en-GB" b="1" spc="240" dirty="0"/>
              <a:t>A</a:t>
            </a:r>
            <a:r>
              <a:rPr lang="en-GB" spc="240" dirty="0"/>
              <a:t>udiences │ </a:t>
            </a:r>
            <a:r>
              <a:rPr lang="en-GB" b="1" spc="240" dirty="0"/>
              <a:t>I</a:t>
            </a:r>
            <a:r>
              <a:rPr lang="en-GB" spc="240" dirty="0"/>
              <a:t>ndustries │ </a:t>
            </a:r>
            <a:r>
              <a:rPr lang="en-GB" b="1" spc="240" dirty="0"/>
              <a:t>L</a:t>
            </a:r>
            <a:r>
              <a:rPr lang="en-GB" spc="240" dirty="0"/>
              <a:t>anguage</a:t>
            </a:r>
          </a:p>
        </p:txBody>
      </p:sp>
      <p:cxnSp>
        <p:nvCxnSpPr>
          <p:cNvPr id="6" name="Straight Connector 5"/>
          <p:cNvCxnSpPr/>
          <p:nvPr/>
        </p:nvCxnSpPr>
        <p:spPr>
          <a:xfrm>
            <a:off x="2447764" y="573667"/>
            <a:ext cx="64087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716016" y="620688"/>
            <a:ext cx="4176464" cy="369332"/>
          </a:xfrm>
          <a:prstGeom prst="rect">
            <a:avLst/>
          </a:prstGeom>
          <a:solidFill>
            <a:schemeClr val="tx1"/>
          </a:solidFill>
        </p:spPr>
        <p:txBody>
          <a:bodyPr wrap="square" rtlCol="0">
            <a:spAutoFit/>
          </a:bodyPr>
          <a:lstStyle/>
          <a:p>
            <a:pPr algn="ctr"/>
            <a:r>
              <a:rPr lang="en-GB" dirty="0">
                <a:solidFill>
                  <a:schemeClr val="bg1"/>
                </a:solidFill>
              </a:rPr>
              <a:t>Lesson 6: </a:t>
            </a:r>
            <a:r>
              <a:rPr lang="en-GB" b="1" dirty="0">
                <a:solidFill>
                  <a:schemeClr val="bg1"/>
                </a:solidFill>
              </a:rPr>
              <a:t>An Unearthly Child Analysis</a:t>
            </a:r>
            <a:endParaRPr lang="en-GB" dirty="0">
              <a:solidFill>
                <a:schemeClr val="bg1"/>
              </a:solidFill>
            </a:endParaRPr>
          </a:p>
        </p:txBody>
      </p:sp>
      <p:pic>
        <p:nvPicPr>
          <p:cNvPr id="7" name="Picture 2" descr="Monitor, Tv, Television, Flat Panel Display"/>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512" y="116632"/>
            <a:ext cx="1440160" cy="1255346"/>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p:cNvSpPr txBox="1">
            <a:spLocks/>
          </p:cNvSpPr>
          <p:nvPr/>
        </p:nvSpPr>
        <p:spPr>
          <a:xfrm>
            <a:off x="107504" y="1052736"/>
            <a:ext cx="8909116" cy="80697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b="1" dirty="0"/>
              <a:t>Episode Genre and Semiotic Codes</a:t>
            </a:r>
          </a:p>
        </p:txBody>
      </p:sp>
      <p:sp>
        <p:nvSpPr>
          <p:cNvPr id="2" name="TextBox 1"/>
          <p:cNvSpPr txBox="1"/>
          <p:nvPr/>
        </p:nvSpPr>
        <p:spPr>
          <a:xfrm>
            <a:off x="107504" y="1628800"/>
            <a:ext cx="8532948" cy="430887"/>
          </a:xfrm>
          <a:prstGeom prst="rect">
            <a:avLst/>
          </a:prstGeom>
          <a:noFill/>
        </p:spPr>
        <p:txBody>
          <a:bodyPr wrap="square" rtlCol="0">
            <a:spAutoFit/>
          </a:bodyPr>
          <a:lstStyle/>
          <a:p>
            <a:r>
              <a:rPr lang="en-GB" sz="2200" b="1" u="sng" dirty="0"/>
              <a:t>Narrative: An Unearthly Child</a:t>
            </a:r>
          </a:p>
        </p:txBody>
      </p:sp>
      <p:pic>
        <p:nvPicPr>
          <p:cNvPr id="49" name="Picture 2" descr="Write, Writing, Pencil, Paper, Handwriting, Messag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85980" y="6021288"/>
            <a:ext cx="485933" cy="486191"/>
          </a:xfrm>
          <a:prstGeom prst="rect">
            <a:avLst/>
          </a:prstGeom>
          <a:noFill/>
          <a:extLst>
            <a:ext uri="{909E8E84-426E-40DD-AFC4-6F175D3DCCD1}">
              <a14:hiddenFill xmlns:a14="http://schemas.microsoft.com/office/drawing/2010/main">
                <a:solidFill>
                  <a:srgbClr val="FFFFFF"/>
                </a:solidFill>
              </a14:hiddenFill>
            </a:ext>
          </a:extLst>
        </p:spPr>
      </p:pic>
      <p:sp>
        <p:nvSpPr>
          <p:cNvPr id="50" name="TextBox 49"/>
          <p:cNvSpPr txBox="1"/>
          <p:nvPr/>
        </p:nvSpPr>
        <p:spPr>
          <a:xfrm>
            <a:off x="3707904" y="6021288"/>
            <a:ext cx="5184576" cy="738664"/>
          </a:xfrm>
          <a:prstGeom prst="rect">
            <a:avLst/>
          </a:prstGeom>
          <a:noFill/>
        </p:spPr>
        <p:txBody>
          <a:bodyPr wrap="square" rtlCol="0">
            <a:spAutoFit/>
          </a:bodyPr>
          <a:lstStyle/>
          <a:p>
            <a:r>
              <a:rPr lang="en-GB" sz="1400" dirty="0"/>
              <a:t>In your books, and in your own words:</a:t>
            </a:r>
          </a:p>
          <a:p>
            <a:pPr marL="171450" indent="-171450">
              <a:buFont typeface="Arial" panose="020B0604020202020204" pitchFamily="34" charset="0"/>
              <a:buChar char="•"/>
            </a:pPr>
            <a:r>
              <a:rPr lang="en-GB" sz="1400" dirty="0"/>
              <a:t>Describe the story – use the Radio Times article to help you (or the storyboard on the next slide)</a:t>
            </a:r>
            <a:r>
              <a:rPr lang="en-GB" sz="1100" dirty="0"/>
              <a:t>.</a:t>
            </a:r>
          </a:p>
        </p:txBody>
      </p:sp>
      <p:pic>
        <p:nvPicPr>
          <p:cNvPr id="2050" name="Picture 2" descr="'Radio Times' article for 23 November, 196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87817" y="2046381"/>
            <a:ext cx="2663709" cy="4720249"/>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p:cNvSpPr txBox="1"/>
          <p:nvPr/>
        </p:nvSpPr>
        <p:spPr>
          <a:xfrm>
            <a:off x="3085980" y="2046380"/>
            <a:ext cx="5770496" cy="4031873"/>
          </a:xfrm>
          <a:prstGeom prst="rect">
            <a:avLst/>
          </a:prstGeom>
          <a:noFill/>
        </p:spPr>
        <p:txBody>
          <a:bodyPr wrap="square" rtlCol="0">
            <a:spAutoFit/>
          </a:bodyPr>
          <a:lstStyle/>
          <a:p>
            <a:r>
              <a:rPr lang="en-GB" sz="1000" dirty="0"/>
              <a:t>Taken from: </a:t>
            </a:r>
            <a:r>
              <a:rPr lang="en-GB" sz="1000" dirty="0">
                <a:hlinkClick r:id="rId5"/>
              </a:rPr>
              <a:t>http://www.bbc.co.uk/archive/doctorwho/6404.shtml</a:t>
            </a:r>
            <a:endParaRPr lang="en-GB" sz="1000" dirty="0"/>
          </a:p>
          <a:p>
            <a:r>
              <a:rPr lang="en-GB" sz="1400" dirty="0"/>
              <a:t>Opposite you can see the Radio Times article outlining the basic narrative of Doctor Who. </a:t>
            </a:r>
          </a:p>
          <a:p>
            <a:endParaRPr lang="en-GB" sz="900" dirty="0"/>
          </a:p>
          <a:p>
            <a:r>
              <a:rPr lang="en-GB" sz="1400" dirty="0"/>
              <a:t>Text:</a:t>
            </a:r>
          </a:p>
          <a:p>
            <a:r>
              <a:rPr lang="en-GB" sz="1000" b="1" dirty="0" err="1"/>
              <a:t>Dr.</a:t>
            </a:r>
            <a:r>
              <a:rPr lang="en-GB" sz="1000" b="1" dirty="0"/>
              <a:t> Who</a:t>
            </a:r>
            <a:br>
              <a:rPr lang="en-GB" sz="1000" dirty="0"/>
            </a:br>
            <a:r>
              <a:rPr lang="en-GB" sz="1000" dirty="0"/>
              <a:t>In this series of adventures in space and time, the title-role will be played by William </a:t>
            </a:r>
            <a:r>
              <a:rPr lang="en-GB" sz="1000" dirty="0" err="1"/>
              <a:t>Hartnell</a:t>
            </a:r>
            <a:r>
              <a:rPr lang="en-GB" sz="1000" dirty="0"/>
              <a:t>.</a:t>
            </a:r>
          </a:p>
          <a:p>
            <a:r>
              <a:rPr lang="en-GB" sz="1000" dirty="0"/>
              <a:t>DR. WHO? That is just the point. Nobody knows precisely who he is, this mysterious exile from another world and a distant future whose adventures begin today. But this much is known: he has a ship in which he can travel through space and time - although, owing to a defect in its instruments he can never be sure where and when his 'landings' may take place. And he has a grand-daughter Susan, a strange amalgam of teenage normality and uncanny intelligence.</a:t>
            </a:r>
          </a:p>
          <a:p>
            <a:r>
              <a:rPr lang="en-GB" sz="1000" dirty="0"/>
              <a:t>Playing the Doctor is the well-known film actor, William </a:t>
            </a:r>
            <a:r>
              <a:rPr lang="en-GB" sz="1000" dirty="0" err="1"/>
              <a:t>Hartnell</a:t>
            </a:r>
            <a:r>
              <a:rPr lang="en-GB" sz="1000" dirty="0"/>
              <a:t>, who has not appeared before on BBC-</a:t>
            </a:r>
            <a:r>
              <a:rPr lang="en-GB" sz="1000" dirty="0" err="1"/>
              <a:t>tv</a:t>
            </a:r>
            <a:r>
              <a:rPr lang="en-GB" sz="1000" dirty="0"/>
              <a:t>.</a:t>
            </a:r>
          </a:p>
          <a:p>
            <a:r>
              <a:rPr lang="en-GB" sz="1000" dirty="0"/>
              <a:t>Each adventure in the series will cover several weekly episodes, and the first is by the Australian author Anthony Coburn. It begins by telling how the Doctor finds himself visiting the Britain of today: Susan (played by Carole Ann Ford) has become a pupil at an ordinary British school, where her incredible breadth of knowledge has whetted the curiosity of two of her teachers. These are the history teacher Barbara Wright (Jacqueline Hill), and the science master Ian Chesterton (William Russell), and their curiosity leads them to become inextricably involved in the Doctor's strange travels.</a:t>
            </a:r>
          </a:p>
          <a:p>
            <a:r>
              <a:rPr lang="en-GB" sz="1000" dirty="0"/>
              <a:t>Because of the imperfections in the ship's navigation aids, the four travellers are liable in subsequent stories to find themselves absolutely anywhere in time - past, present, or future. They may visit a distant galaxy where civilisation has been devastated by the blast of a neutron bomb or they may find themselves journeying to far Cathay in the caravan of Marco Polo. The whole cosmos in fact is their oyster.</a:t>
            </a:r>
          </a:p>
          <a:p>
            <a:r>
              <a:rPr lang="en-GB" sz="1000" dirty="0"/>
              <a:t> </a:t>
            </a:r>
          </a:p>
        </p:txBody>
      </p:sp>
    </p:spTree>
    <p:extLst>
      <p:ext uri="{BB962C8B-B14F-4D97-AF65-F5344CB8AC3E}">
        <p14:creationId xmlns:p14="http://schemas.microsoft.com/office/powerpoint/2010/main" val="26286562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39752" y="188640"/>
            <a:ext cx="6624736" cy="369332"/>
          </a:xfrm>
          <a:prstGeom prst="rect">
            <a:avLst/>
          </a:prstGeom>
          <a:noFill/>
        </p:spPr>
        <p:txBody>
          <a:bodyPr wrap="square" rtlCol="0">
            <a:spAutoFit/>
          </a:bodyPr>
          <a:lstStyle/>
          <a:p>
            <a:pPr algn="ctr"/>
            <a:r>
              <a:rPr lang="en-GB" b="1" spc="240" dirty="0"/>
              <a:t>R</a:t>
            </a:r>
            <a:r>
              <a:rPr lang="en-GB" spc="240" dirty="0"/>
              <a:t>epresentation │ </a:t>
            </a:r>
            <a:r>
              <a:rPr lang="en-GB" b="1" spc="240" dirty="0"/>
              <a:t>A</a:t>
            </a:r>
            <a:r>
              <a:rPr lang="en-GB" spc="240" dirty="0"/>
              <a:t>udiences │ </a:t>
            </a:r>
            <a:r>
              <a:rPr lang="en-GB" b="1" spc="240" dirty="0"/>
              <a:t>I</a:t>
            </a:r>
            <a:r>
              <a:rPr lang="en-GB" spc="240" dirty="0"/>
              <a:t>ndustries │ </a:t>
            </a:r>
            <a:r>
              <a:rPr lang="en-GB" b="1" spc="240" dirty="0"/>
              <a:t>L</a:t>
            </a:r>
            <a:r>
              <a:rPr lang="en-GB" spc="240" dirty="0"/>
              <a:t>anguage</a:t>
            </a:r>
          </a:p>
        </p:txBody>
      </p:sp>
      <p:cxnSp>
        <p:nvCxnSpPr>
          <p:cNvPr id="6" name="Straight Connector 5"/>
          <p:cNvCxnSpPr/>
          <p:nvPr/>
        </p:nvCxnSpPr>
        <p:spPr>
          <a:xfrm>
            <a:off x="2447764" y="573667"/>
            <a:ext cx="64087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716016" y="620688"/>
            <a:ext cx="4176464" cy="369332"/>
          </a:xfrm>
          <a:prstGeom prst="rect">
            <a:avLst/>
          </a:prstGeom>
          <a:solidFill>
            <a:schemeClr val="tx1"/>
          </a:solidFill>
        </p:spPr>
        <p:txBody>
          <a:bodyPr wrap="square" rtlCol="0">
            <a:spAutoFit/>
          </a:bodyPr>
          <a:lstStyle/>
          <a:p>
            <a:pPr algn="ctr"/>
            <a:r>
              <a:rPr lang="en-GB" dirty="0">
                <a:solidFill>
                  <a:schemeClr val="bg1"/>
                </a:solidFill>
              </a:rPr>
              <a:t>Lesson 6: </a:t>
            </a:r>
            <a:r>
              <a:rPr lang="en-GB" b="1" dirty="0">
                <a:solidFill>
                  <a:schemeClr val="bg1"/>
                </a:solidFill>
              </a:rPr>
              <a:t>An Unearthly Child Analysis</a:t>
            </a:r>
            <a:endParaRPr lang="en-GB" dirty="0">
              <a:solidFill>
                <a:schemeClr val="bg1"/>
              </a:solidFill>
            </a:endParaRPr>
          </a:p>
        </p:txBody>
      </p:sp>
      <p:pic>
        <p:nvPicPr>
          <p:cNvPr id="7" name="Picture 2" descr="Monitor, Tv, Television, Flat Panel Display"/>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512" y="116632"/>
            <a:ext cx="1440160" cy="1255346"/>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p:cNvSpPr txBox="1">
            <a:spLocks/>
          </p:cNvSpPr>
          <p:nvPr/>
        </p:nvSpPr>
        <p:spPr>
          <a:xfrm>
            <a:off x="107504" y="1052736"/>
            <a:ext cx="8909116" cy="80697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b="1" dirty="0"/>
              <a:t>Episode Genre and Semiotic Codes</a:t>
            </a:r>
          </a:p>
        </p:txBody>
      </p:sp>
      <p:sp>
        <p:nvSpPr>
          <p:cNvPr id="2" name="TextBox 1"/>
          <p:cNvSpPr txBox="1"/>
          <p:nvPr/>
        </p:nvSpPr>
        <p:spPr>
          <a:xfrm>
            <a:off x="107504" y="1628800"/>
            <a:ext cx="8532948" cy="430887"/>
          </a:xfrm>
          <a:prstGeom prst="rect">
            <a:avLst/>
          </a:prstGeom>
          <a:noFill/>
        </p:spPr>
        <p:txBody>
          <a:bodyPr wrap="square" rtlCol="0">
            <a:spAutoFit/>
          </a:bodyPr>
          <a:lstStyle/>
          <a:p>
            <a:r>
              <a:rPr lang="en-GB" sz="2200" b="1" u="sng" dirty="0"/>
              <a:t>Narrative: An Unearthly Child</a:t>
            </a:r>
          </a:p>
        </p:txBody>
      </p:sp>
      <p:pic>
        <p:nvPicPr>
          <p:cNvPr id="1027"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089145" y="2071398"/>
            <a:ext cx="1432295" cy="1068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2089145" y="3139653"/>
            <a:ext cx="1432295" cy="707886"/>
          </a:xfrm>
          <a:prstGeom prst="rect">
            <a:avLst/>
          </a:prstGeom>
          <a:noFill/>
        </p:spPr>
        <p:txBody>
          <a:bodyPr wrap="square" rtlCol="0">
            <a:spAutoFit/>
          </a:bodyPr>
          <a:lstStyle/>
          <a:p>
            <a:r>
              <a:rPr lang="en-GB" sz="1000" dirty="0"/>
              <a:t>2. Strange facial expression when introduced to Susan ‘Alien?’</a:t>
            </a:r>
          </a:p>
        </p:txBody>
      </p:sp>
      <p:pic>
        <p:nvPicPr>
          <p:cNvPr id="1028" name="Picture 4"/>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782607" y="2067211"/>
            <a:ext cx="1452479" cy="1066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TextBox 22"/>
          <p:cNvSpPr txBox="1"/>
          <p:nvPr/>
        </p:nvSpPr>
        <p:spPr>
          <a:xfrm>
            <a:off x="3707905" y="3075323"/>
            <a:ext cx="1656184" cy="800219"/>
          </a:xfrm>
          <a:prstGeom prst="rect">
            <a:avLst/>
          </a:prstGeom>
          <a:noFill/>
        </p:spPr>
        <p:txBody>
          <a:bodyPr wrap="square" rtlCol="0">
            <a:spAutoFit/>
          </a:bodyPr>
          <a:lstStyle/>
          <a:p>
            <a:r>
              <a:rPr lang="en-GB" sz="1000" dirty="0">
                <a:effectLst>
                  <a:glow rad="127000">
                    <a:schemeClr val="bg1"/>
                  </a:glow>
                </a:effectLst>
              </a:rPr>
              <a:t>3. Pointers to time travel:</a:t>
            </a:r>
          </a:p>
          <a:p>
            <a:r>
              <a:rPr lang="en-GB" sz="900" dirty="0">
                <a:effectLst>
                  <a:glow rad="127000">
                    <a:schemeClr val="bg1"/>
                  </a:glow>
                </a:effectLst>
              </a:rPr>
              <a:t>‘That’s not right – French Revolution’</a:t>
            </a:r>
          </a:p>
          <a:p>
            <a:r>
              <a:rPr lang="en-GB" sz="900" dirty="0">
                <a:effectLst>
                  <a:glow rad="127000">
                    <a:schemeClr val="bg1"/>
                  </a:glow>
                </a:effectLst>
              </a:rPr>
              <a:t>‘The decimal system hasn’t started yet’</a:t>
            </a:r>
          </a:p>
        </p:txBody>
      </p:sp>
      <p:pic>
        <p:nvPicPr>
          <p:cNvPr id="1029" name="Picture 5"/>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5517432" y="2071398"/>
            <a:ext cx="1396249" cy="10409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TextBox 24"/>
          <p:cNvSpPr txBox="1"/>
          <p:nvPr/>
        </p:nvSpPr>
        <p:spPr>
          <a:xfrm>
            <a:off x="5517432" y="3124518"/>
            <a:ext cx="1396249" cy="492443"/>
          </a:xfrm>
          <a:prstGeom prst="rect">
            <a:avLst/>
          </a:prstGeom>
          <a:noFill/>
        </p:spPr>
        <p:txBody>
          <a:bodyPr wrap="square" rtlCol="0">
            <a:spAutoFit/>
          </a:bodyPr>
          <a:lstStyle/>
          <a:p>
            <a:r>
              <a:rPr lang="en-GB" sz="1000" dirty="0"/>
              <a:t>4. Pointers to space:</a:t>
            </a:r>
          </a:p>
          <a:p>
            <a:r>
              <a:rPr lang="en-GB" sz="800" dirty="0"/>
              <a:t>‘’What’s the 5</a:t>
            </a:r>
            <a:r>
              <a:rPr lang="en-GB" sz="800" baseline="30000" dirty="0"/>
              <a:t>th</a:t>
            </a:r>
            <a:r>
              <a:rPr lang="en-GB" sz="800" dirty="0"/>
              <a:t> dimension?’ ‘Space’.</a:t>
            </a:r>
          </a:p>
        </p:txBody>
      </p:sp>
      <p:pic>
        <p:nvPicPr>
          <p:cNvPr id="1034" name="Picture 10"/>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444855" y="2065889"/>
            <a:ext cx="1409376" cy="10743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 name="TextBox 36"/>
          <p:cNvSpPr txBox="1"/>
          <p:nvPr/>
        </p:nvSpPr>
        <p:spPr>
          <a:xfrm>
            <a:off x="451723" y="3149804"/>
            <a:ext cx="1419326" cy="553998"/>
          </a:xfrm>
          <a:prstGeom prst="rect">
            <a:avLst/>
          </a:prstGeom>
          <a:noFill/>
        </p:spPr>
        <p:txBody>
          <a:bodyPr wrap="square" rtlCol="0">
            <a:spAutoFit/>
          </a:bodyPr>
          <a:lstStyle/>
          <a:p>
            <a:r>
              <a:rPr lang="en-GB" sz="1000" dirty="0"/>
              <a:t>1. Discussing gifted (if strange) student, Susan.</a:t>
            </a:r>
          </a:p>
        </p:txBody>
      </p:sp>
      <p:pic>
        <p:nvPicPr>
          <p:cNvPr id="1026" name="Picture 2"/>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7151844" y="2060848"/>
            <a:ext cx="1418021" cy="1050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 name="TextBox 33"/>
          <p:cNvSpPr txBox="1"/>
          <p:nvPr/>
        </p:nvSpPr>
        <p:spPr>
          <a:xfrm>
            <a:off x="6985690" y="3075323"/>
            <a:ext cx="1978798" cy="707886"/>
          </a:xfrm>
          <a:prstGeom prst="rect">
            <a:avLst/>
          </a:prstGeom>
          <a:noFill/>
        </p:spPr>
        <p:txBody>
          <a:bodyPr wrap="square" rtlCol="0">
            <a:spAutoFit/>
          </a:bodyPr>
          <a:lstStyle/>
          <a:p>
            <a:r>
              <a:rPr lang="en-GB" sz="1000" dirty="0"/>
              <a:t>5. Barbara and Ian go to investigate the address that doesn’t exist.  They are mirroring our desires as the audience.</a:t>
            </a:r>
          </a:p>
        </p:txBody>
      </p:sp>
      <p:pic>
        <p:nvPicPr>
          <p:cNvPr id="9" name="Picture 3"/>
          <p:cNvPicPr>
            <a:picLocks noChangeAspect="1" noChangeArrowheads="1"/>
          </p:cNvPicPr>
          <p:nvPr/>
        </p:nvPicPr>
        <p:blipFill rotWithShape="1">
          <a:blip r:embed="rId8" cstate="email">
            <a:extLst>
              <a:ext uri="{BEBA8EAE-BF5A-486C-A8C5-ECC9F3942E4B}">
                <a14:imgProps xmlns:a14="http://schemas.microsoft.com/office/drawing/2010/main">
                  <a14:imgLayer r:embed="rId9">
                    <a14:imgEffect>
                      <a14:brightnessContrast bright="20000" contrast="-40000"/>
                    </a14:imgEffect>
                  </a14:imgLayer>
                </a14:imgProps>
              </a:ext>
              <a:ext uri="{28A0092B-C50C-407E-A947-70E740481C1C}">
                <a14:useLocalDpi xmlns:a14="http://schemas.microsoft.com/office/drawing/2010/main"/>
              </a:ext>
            </a:extLst>
          </a:blip>
          <a:srcRect/>
          <a:stretch/>
        </p:blipFill>
        <p:spPr bwMode="auto">
          <a:xfrm>
            <a:off x="451724" y="3808784"/>
            <a:ext cx="1448646" cy="10614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 name="TextBox 35"/>
          <p:cNvSpPr txBox="1"/>
          <p:nvPr/>
        </p:nvSpPr>
        <p:spPr>
          <a:xfrm>
            <a:off x="395536" y="4841284"/>
            <a:ext cx="1549593" cy="553998"/>
          </a:xfrm>
          <a:prstGeom prst="rect">
            <a:avLst/>
          </a:prstGeom>
          <a:noFill/>
        </p:spPr>
        <p:txBody>
          <a:bodyPr wrap="square" rtlCol="0">
            <a:spAutoFit/>
          </a:bodyPr>
          <a:lstStyle/>
          <a:p>
            <a:r>
              <a:rPr lang="en-GB" sz="1000" dirty="0"/>
              <a:t>6. Meet the enigmatic Grandfather who denies all knowledge of Susan.</a:t>
            </a:r>
          </a:p>
        </p:txBody>
      </p:sp>
      <p:pic>
        <p:nvPicPr>
          <p:cNvPr id="11" name="Picture 4"/>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a:off x="2118975" y="3808784"/>
            <a:ext cx="1402465" cy="10614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 name="TextBox 37"/>
          <p:cNvSpPr txBox="1"/>
          <p:nvPr/>
        </p:nvSpPr>
        <p:spPr>
          <a:xfrm>
            <a:off x="2051720" y="4819218"/>
            <a:ext cx="1549593" cy="553998"/>
          </a:xfrm>
          <a:prstGeom prst="rect">
            <a:avLst/>
          </a:prstGeom>
          <a:noFill/>
        </p:spPr>
        <p:txBody>
          <a:bodyPr wrap="square" rtlCol="0">
            <a:spAutoFit/>
          </a:bodyPr>
          <a:lstStyle/>
          <a:p>
            <a:r>
              <a:rPr lang="en-GB" sz="1000" dirty="0"/>
              <a:t>7. Force their way into the TARDIS (which is much bigger inside than out).</a:t>
            </a:r>
          </a:p>
        </p:txBody>
      </p:sp>
      <p:sp>
        <p:nvSpPr>
          <p:cNvPr id="41" name="TextBox 40"/>
          <p:cNvSpPr txBox="1"/>
          <p:nvPr/>
        </p:nvSpPr>
        <p:spPr>
          <a:xfrm>
            <a:off x="3601313" y="4869160"/>
            <a:ext cx="1834783" cy="707886"/>
          </a:xfrm>
          <a:prstGeom prst="rect">
            <a:avLst/>
          </a:prstGeom>
          <a:noFill/>
        </p:spPr>
        <p:txBody>
          <a:bodyPr wrap="square" rtlCol="0">
            <a:spAutoFit/>
          </a:bodyPr>
          <a:lstStyle/>
          <a:p>
            <a:r>
              <a:rPr lang="en-GB" sz="1000" dirty="0"/>
              <a:t>8. Share narrative that they are travellers. Exiles.  ‘My civilisation.’  Wanderers in the 4</a:t>
            </a:r>
            <a:r>
              <a:rPr lang="en-GB" sz="1000" baseline="30000" dirty="0"/>
              <a:t>th</a:t>
            </a:r>
            <a:r>
              <a:rPr lang="en-GB" sz="1000" dirty="0"/>
              <a:t> dimension.</a:t>
            </a:r>
          </a:p>
        </p:txBody>
      </p:sp>
      <p:pic>
        <p:nvPicPr>
          <p:cNvPr id="14" name="Picture 5"/>
          <p:cNvPicPr>
            <a:picLocks noChangeAspect="1" noChangeArrowheads="1"/>
          </p:cNvPicPr>
          <p:nvPr/>
        </p:nvPicPr>
        <p:blipFill rotWithShape="1">
          <a:blip r:embed="rId11" cstate="email">
            <a:extLst>
              <a:ext uri="{28A0092B-C50C-407E-A947-70E740481C1C}">
                <a14:useLocalDpi xmlns:a14="http://schemas.microsoft.com/office/drawing/2010/main"/>
              </a:ext>
            </a:extLst>
          </a:blip>
          <a:srcRect/>
          <a:stretch/>
        </p:blipFill>
        <p:spPr bwMode="auto">
          <a:xfrm>
            <a:off x="3774593" y="3813024"/>
            <a:ext cx="1460493" cy="11027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6"/>
          <p:cNvPicPr>
            <a:picLocks noChangeAspect="1" noChangeArrowheads="1"/>
          </p:cNvPicPr>
          <p:nvPr/>
        </p:nvPicPr>
        <p:blipFill rotWithShape="1">
          <a:blip r:embed="rId12" cstate="email">
            <a:extLst>
              <a:ext uri="{28A0092B-C50C-407E-A947-70E740481C1C}">
                <a14:useLocalDpi xmlns:a14="http://schemas.microsoft.com/office/drawing/2010/main"/>
              </a:ext>
            </a:extLst>
          </a:blip>
          <a:srcRect/>
          <a:stretch/>
        </p:blipFill>
        <p:spPr bwMode="auto">
          <a:xfrm>
            <a:off x="5518383" y="3813888"/>
            <a:ext cx="1395298" cy="10338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2" name="TextBox 41"/>
          <p:cNvSpPr txBox="1"/>
          <p:nvPr/>
        </p:nvSpPr>
        <p:spPr>
          <a:xfrm>
            <a:off x="5436096" y="4844793"/>
            <a:ext cx="1549593" cy="400110"/>
          </a:xfrm>
          <a:prstGeom prst="rect">
            <a:avLst/>
          </a:prstGeom>
          <a:noFill/>
        </p:spPr>
        <p:txBody>
          <a:bodyPr wrap="square" rtlCol="0">
            <a:spAutoFit/>
          </a:bodyPr>
          <a:lstStyle/>
          <a:p>
            <a:r>
              <a:rPr lang="en-GB" sz="1000" dirty="0"/>
              <a:t>9. Susan wants to stay on Earth.</a:t>
            </a:r>
          </a:p>
        </p:txBody>
      </p:sp>
      <p:pic>
        <p:nvPicPr>
          <p:cNvPr id="16" name="Picture 7"/>
          <p:cNvPicPr>
            <a:picLocks noChangeAspect="1" noChangeArrowheads="1"/>
          </p:cNvPicPr>
          <p:nvPr/>
        </p:nvPicPr>
        <p:blipFill rotWithShape="1">
          <a:blip r:embed="rId13" cstate="email">
            <a:extLst>
              <a:ext uri="{28A0092B-C50C-407E-A947-70E740481C1C}">
                <a14:useLocalDpi xmlns:a14="http://schemas.microsoft.com/office/drawing/2010/main"/>
              </a:ext>
            </a:extLst>
          </a:blip>
          <a:srcRect/>
          <a:stretch/>
        </p:blipFill>
        <p:spPr bwMode="auto">
          <a:xfrm>
            <a:off x="7175890" y="3850269"/>
            <a:ext cx="1373141" cy="10386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3" name="TextBox 42"/>
          <p:cNvSpPr txBox="1"/>
          <p:nvPr/>
        </p:nvSpPr>
        <p:spPr>
          <a:xfrm>
            <a:off x="7092280" y="4891226"/>
            <a:ext cx="1549593" cy="553998"/>
          </a:xfrm>
          <a:prstGeom prst="rect">
            <a:avLst/>
          </a:prstGeom>
          <a:noFill/>
        </p:spPr>
        <p:txBody>
          <a:bodyPr wrap="square" rtlCol="0">
            <a:spAutoFit/>
          </a:bodyPr>
          <a:lstStyle/>
          <a:p>
            <a:r>
              <a:rPr lang="en-GB" sz="1000" dirty="0"/>
              <a:t>10. The Doctor sets off the TARDIS for a new destination.</a:t>
            </a:r>
          </a:p>
        </p:txBody>
      </p:sp>
      <p:pic>
        <p:nvPicPr>
          <p:cNvPr id="17" name="Picture 8"/>
          <p:cNvPicPr>
            <a:picLocks noChangeAspect="1" noChangeArrowheads="1"/>
          </p:cNvPicPr>
          <p:nvPr/>
        </p:nvPicPr>
        <p:blipFill rotWithShape="1">
          <a:blip r:embed="rId14" cstate="email">
            <a:extLst>
              <a:ext uri="{28A0092B-C50C-407E-A947-70E740481C1C}">
                <a14:useLocalDpi xmlns:a14="http://schemas.microsoft.com/office/drawing/2010/main"/>
              </a:ext>
            </a:extLst>
          </a:blip>
          <a:srcRect/>
          <a:stretch/>
        </p:blipFill>
        <p:spPr bwMode="auto">
          <a:xfrm>
            <a:off x="467544" y="5451709"/>
            <a:ext cx="1368498" cy="10016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5" name="TextBox 44"/>
          <p:cNvSpPr txBox="1"/>
          <p:nvPr/>
        </p:nvSpPr>
        <p:spPr>
          <a:xfrm>
            <a:off x="395191" y="6453336"/>
            <a:ext cx="1728537" cy="400110"/>
          </a:xfrm>
          <a:prstGeom prst="rect">
            <a:avLst/>
          </a:prstGeom>
          <a:noFill/>
        </p:spPr>
        <p:txBody>
          <a:bodyPr wrap="square" rtlCol="0">
            <a:spAutoFit/>
          </a:bodyPr>
          <a:lstStyle/>
          <a:p>
            <a:r>
              <a:rPr lang="en-GB" sz="1000" dirty="0"/>
              <a:t>11. The TARDIS travels through time and space.</a:t>
            </a:r>
          </a:p>
        </p:txBody>
      </p:sp>
      <p:pic>
        <p:nvPicPr>
          <p:cNvPr id="19" name="Picture 9"/>
          <p:cNvPicPr>
            <a:picLocks noChangeAspect="1" noChangeArrowheads="1"/>
          </p:cNvPicPr>
          <p:nvPr/>
        </p:nvPicPr>
        <p:blipFill rotWithShape="1">
          <a:blip r:embed="rId15" cstate="email">
            <a:extLst>
              <a:ext uri="{28A0092B-C50C-407E-A947-70E740481C1C}">
                <a14:useLocalDpi xmlns:a14="http://schemas.microsoft.com/office/drawing/2010/main"/>
              </a:ext>
            </a:extLst>
          </a:blip>
          <a:srcRect/>
          <a:stretch/>
        </p:blipFill>
        <p:spPr bwMode="auto">
          <a:xfrm>
            <a:off x="2068142" y="5445224"/>
            <a:ext cx="1464640" cy="10581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7" name="TextBox 46"/>
          <p:cNvSpPr txBox="1"/>
          <p:nvPr/>
        </p:nvSpPr>
        <p:spPr>
          <a:xfrm>
            <a:off x="1979367" y="6453336"/>
            <a:ext cx="2232593" cy="400110"/>
          </a:xfrm>
          <a:prstGeom prst="rect">
            <a:avLst/>
          </a:prstGeom>
          <a:noFill/>
        </p:spPr>
        <p:txBody>
          <a:bodyPr wrap="square" rtlCol="0">
            <a:spAutoFit/>
          </a:bodyPr>
          <a:lstStyle/>
          <a:p>
            <a:r>
              <a:rPr lang="en-GB" sz="1000" dirty="0"/>
              <a:t>12. The TARDIS lands on another planet and ends of a ‘cliff-hanger.’</a:t>
            </a:r>
          </a:p>
        </p:txBody>
      </p:sp>
      <p:pic>
        <p:nvPicPr>
          <p:cNvPr id="49" name="Picture 2" descr="Write, Writing, Pencil, Paper, Handwriting, Message"/>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3802128" y="5616728"/>
            <a:ext cx="485933" cy="486191"/>
          </a:xfrm>
          <a:prstGeom prst="rect">
            <a:avLst/>
          </a:prstGeom>
          <a:noFill/>
          <a:extLst>
            <a:ext uri="{909E8E84-426E-40DD-AFC4-6F175D3DCCD1}">
              <a14:hiddenFill xmlns:a14="http://schemas.microsoft.com/office/drawing/2010/main">
                <a:solidFill>
                  <a:srgbClr val="FFFFFF"/>
                </a:solidFill>
              </a14:hiddenFill>
            </a:ext>
          </a:extLst>
        </p:spPr>
      </p:pic>
      <p:sp>
        <p:nvSpPr>
          <p:cNvPr id="50" name="TextBox 49"/>
          <p:cNvSpPr txBox="1"/>
          <p:nvPr/>
        </p:nvSpPr>
        <p:spPr>
          <a:xfrm>
            <a:off x="4288062" y="5473968"/>
            <a:ext cx="4728558" cy="1123384"/>
          </a:xfrm>
          <a:prstGeom prst="rect">
            <a:avLst/>
          </a:prstGeom>
          <a:noFill/>
        </p:spPr>
        <p:txBody>
          <a:bodyPr wrap="square" rtlCol="0">
            <a:spAutoFit/>
          </a:bodyPr>
          <a:lstStyle/>
          <a:p>
            <a:r>
              <a:rPr lang="en-GB" sz="1200" dirty="0"/>
              <a:t>In your books, and in your own words:</a:t>
            </a:r>
          </a:p>
          <a:p>
            <a:pPr marL="171450" indent="-171450">
              <a:buFont typeface="Arial" panose="020B0604020202020204" pitchFamily="34" charset="0"/>
              <a:buChar char="•"/>
            </a:pPr>
            <a:r>
              <a:rPr lang="en-GB" sz="1100" dirty="0"/>
              <a:t>The narrative technique of </a:t>
            </a:r>
            <a:r>
              <a:rPr lang="en-GB" sz="1100" b="1" i="1" dirty="0"/>
              <a:t>flashback</a:t>
            </a:r>
            <a:r>
              <a:rPr lang="en-GB" sz="1100" dirty="0"/>
              <a:t> is used.  Why is this manipulation of time useful in developing this </a:t>
            </a:r>
            <a:r>
              <a:rPr lang="en-GB" sz="1100" b="1" i="1" dirty="0"/>
              <a:t>non-linear</a:t>
            </a:r>
            <a:r>
              <a:rPr lang="en-GB" sz="1100" dirty="0"/>
              <a:t> narrative?</a:t>
            </a:r>
          </a:p>
          <a:p>
            <a:pPr marL="171450" indent="-171450">
              <a:buFont typeface="Arial" panose="020B0604020202020204" pitchFamily="34" charset="0"/>
              <a:buChar char="•"/>
            </a:pPr>
            <a:r>
              <a:rPr lang="en-GB" sz="1100" dirty="0"/>
              <a:t>A TV series links narrative over a series of episodes.  Describe how the use of </a:t>
            </a:r>
            <a:r>
              <a:rPr lang="en-GB" sz="1100" b="1" i="1" dirty="0" err="1"/>
              <a:t>cliffhanger</a:t>
            </a:r>
            <a:r>
              <a:rPr lang="en-GB" sz="1100" dirty="0"/>
              <a:t> helps this episode to do this.</a:t>
            </a:r>
          </a:p>
          <a:p>
            <a:pPr marL="171450" indent="-171450">
              <a:buFont typeface="Arial" panose="020B0604020202020204" pitchFamily="34" charset="0"/>
              <a:buChar char="•"/>
            </a:pPr>
            <a:r>
              <a:rPr lang="en-GB" sz="1100" dirty="0"/>
              <a:t>Define each of the words in </a:t>
            </a:r>
            <a:r>
              <a:rPr lang="en-GB" sz="1100" b="1" i="1" dirty="0"/>
              <a:t>bold italics.</a:t>
            </a:r>
          </a:p>
        </p:txBody>
      </p:sp>
    </p:spTree>
    <p:extLst>
      <p:ext uri="{BB962C8B-B14F-4D97-AF65-F5344CB8AC3E}">
        <p14:creationId xmlns:p14="http://schemas.microsoft.com/office/powerpoint/2010/main" val="25861742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39752" y="188640"/>
            <a:ext cx="6624736" cy="369332"/>
          </a:xfrm>
          <a:prstGeom prst="rect">
            <a:avLst/>
          </a:prstGeom>
          <a:noFill/>
        </p:spPr>
        <p:txBody>
          <a:bodyPr wrap="square" rtlCol="0">
            <a:spAutoFit/>
          </a:bodyPr>
          <a:lstStyle/>
          <a:p>
            <a:pPr algn="ctr"/>
            <a:r>
              <a:rPr lang="en-GB" b="1" spc="240" dirty="0"/>
              <a:t>R</a:t>
            </a:r>
            <a:r>
              <a:rPr lang="en-GB" spc="240" dirty="0"/>
              <a:t>epresentation │ </a:t>
            </a:r>
            <a:r>
              <a:rPr lang="en-GB" b="1" spc="240" dirty="0"/>
              <a:t>A</a:t>
            </a:r>
            <a:r>
              <a:rPr lang="en-GB" spc="240" dirty="0"/>
              <a:t>udiences │ </a:t>
            </a:r>
            <a:r>
              <a:rPr lang="en-GB" b="1" spc="240" dirty="0"/>
              <a:t>I</a:t>
            </a:r>
            <a:r>
              <a:rPr lang="en-GB" spc="240" dirty="0"/>
              <a:t>ndustries │ </a:t>
            </a:r>
            <a:r>
              <a:rPr lang="en-GB" b="1" spc="240" dirty="0"/>
              <a:t>L</a:t>
            </a:r>
            <a:r>
              <a:rPr lang="en-GB" spc="240" dirty="0"/>
              <a:t>anguage</a:t>
            </a:r>
          </a:p>
        </p:txBody>
      </p:sp>
      <p:cxnSp>
        <p:nvCxnSpPr>
          <p:cNvPr id="6" name="Straight Connector 5"/>
          <p:cNvCxnSpPr/>
          <p:nvPr/>
        </p:nvCxnSpPr>
        <p:spPr>
          <a:xfrm>
            <a:off x="2447764" y="573667"/>
            <a:ext cx="64087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716016" y="620688"/>
            <a:ext cx="4176464" cy="369332"/>
          </a:xfrm>
          <a:prstGeom prst="rect">
            <a:avLst/>
          </a:prstGeom>
          <a:solidFill>
            <a:schemeClr val="tx1"/>
          </a:solidFill>
        </p:spPr>
        <p:txBody>
          <a:bodyPr wrap="square" rtlCol="0">
            <a:spAutoFit/>
          </a:bodyPr>
          <a:lstStyle/>
          <a:p>
            <a:pPr algn="ctr"/>
            <a:r>
              <a:rPr lang="en-GB" dirty="0">
                <a:solidFill>
                  <a:schemeClr val="bg1"/>
                </a:solidFill>
              </a:rPr>
              <a:t>Lesson 6: </a:t>
            </a:r>
            <a:r>
              <a:rPr lang="en-GB" b="1" dirty="0">
                <a:solidFill>
                  <a:schemeClr val="bg1"/>
                </a:solidFill>
              </a:rPr>
              <a:t>An Unearthly Child Analysis</a:t>
            </a:r>
            <a:endParaRPr lang="en-GB" dirty="0">
              <a:solidFill>
                <a:schemeClr val="bg1"/>
              </a:solidFill>
            </a:endParaRPr>
          </a:p>
        </p:txBody>
      </p:sp>
      <p:pic>
        <p:nvPicPr>
          <p:cNvPr id="7" name="Picture 2" descr="Monitor, Tv, Television, Flat Panel Display"/>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512" y="116632"/>
            <a:ext cx="1440160" cy="1255346"/>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p:cNvSpPr txBox="1">
            <a:spLocks/>
          </p:cNvSpPr>
          <p:nvPr/>
        </p:nvSpPr>
        <p:spPr>
          <a:xfrm>
            <a:off x="127380" y="1052736"/>
            <a:ext cx="8909116" cy="80697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b="1" dirty="0"/>
              <a:t>Episode Genre and Semiotic Codes</a:t>
            </a:r>
          </a:p>
        </p:txBody>
      </p:sp>
      <p:sp>
        <p:nvSpPr>
          <p:cNvPr id="2" name="TextBox 1"/>
          <p:cNvSpPr txBox="1"/>
          <p:nvPr/>
        </p:nvSpPr>
        <p:spPr>
          <a:xfrm>
            <a:off x="143508" y="1556792"/>
            <a:ext cx="8532948" cy="430887"/>
          </a:xfrm>
          <a:prstGeom prst="rect">
            <a:avLst/>
          </a:prstGeom>
          <a:noFill/>
        </p:spPr>
        <p:txBody>
          <a:bodyPr wrap="square" rtlCol="0">
            <a:spAutoFit/>
          </a:bodyPr>
          <a:lstStyle/>
          <a:p>
            <a:r>
              <a:rPr lang="en-GB" sz="2200" b="1" u="sng" dirty="0"/>
              <a:t>Iconography: An Unearthly Child</a:t>
            </a:r>
          </a:p>
        </p:txBody>
      </p:sp>
      <p:pic>
        <p:nvPicPr>
          <p:cNvPr id="1031" name="Picture 7"/>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rcRect/>
          <a:stretch/>
        </p:blipFill>
        <p:spPr bwMode="auto">
          <a:xfrm>
            <a:off x="1073964" y="2066791"/>
            <a:ext cx="2011377" cy="14930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TextBox 30"/>
          <p:cNvSpPr txBox="1"/>
          <p:nvPr/>
        </p:nvSpPr>
        <p:spPr>
          <a:xfrm>
            <a:off x="1073963" y="3594929"/>
            <a:ext cx="2011377" cy="553998"/>
          </a:xfrm>
          <a:prstGeom prst="rect">
            <a:avLst/>
          </a:prstGeom>
          <a:noFill/>
        </p:spPr>
        <p:txBody>
          <a:bodyPr wrap="square" rtlCol="0">
            <a:spAutoFit/>
          </a:bodyPr>
          <a:lstStyle/>
          <a:p>
            <a:r>
              <a:rPr lang="en-GB" sz="1000" dirty="0"/>
              <a:t>Eerie interior of house.  Strange dummies and props.  ‘Other-worldliness”</a:t>
            </a:r>
          </a:p>
        </p:txBody>
      </p:sp>
      <p:pic>
        <p:nvPicPr>
          <p:cNvPr id="1033" name="Picture 9"/>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3229358" y="2066791"/>
            <a:ext cx="2088232" cy="1495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 name="TextBox 34"/>
          <p:cNvSpPr txBox="1"/>
          <p:nvPr/>
        </p:nvSpPr>
        <p:spPr>
          <a:xfrm>
            <a:off x="3229358" y="3594929"/>
            <a:ext cx="2088232" cy="553998"/>
          </a:xfrm>
          <a:prstGeom prst="rect">
            <a:avLst/>
          </a:prstGeom>
          <a:noFill/>
        </p:spPr>
        <p:txBody>
          <a:bodyPr wrap="square" rtlCol="0">
            <a:spAutoFit/>
          </a:bodyPr>
          <a:lstStyle/>
          <a:p>
            <a:r>
              <a:rPr lang="en-GB" sz="1000" dirty="0"/>
              <a:t>Tardis control:</a:t>
            </a:r>
          </a:p>
          <a:p>
            <a:r>
              <a:rPr lang="en-GB" sz="1000" dirty="0"/>
              <a:t>Electrical and futuristic – classic </a:t>
            </a:r>
            <a:r>
              <a:rPr lang="en-GB" sz="1000" dirty="0" err="1"/>
              <a:t>SciFi</a:t>
            </a:r>
            <a:r>
              <a:rPr lang="en-GB" sz="1000" dirty="0"/>
              <a:t> </a:t>
            </a:r>
            <a:r>
              <a:rPr lang="en-GB" sz="1000" dirty="0" err="1"/>
              <a:t>mise</a:t>
            </a:r>
            <a:r>
              <a:rPr lang="en-GB" sz="1000" dirty="0"/>
              <a:t>-</a:t>
            </a:r>
            <a:r>
              <a:rPr lang="en-GB" sz="1000" dirty="0" err="1"/>
              <a:t>en</a:t>
            </a:r>
            <a:r>
              <a:rPr lang="en-GB" sz="1000" dirty="0"/>
              <a:t>-scene.</a:t>
            </a:r>
          </a:p>
        </p:txBody>
      </p:sp>
      <p:pic>
        <p:nvPicPr>
          <p:cNvPr id="18" name="Picture 9"/>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5521373" y="2060848"/>
            <a:ext cx="2074963" cy="1499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TextBox 18"/>
          <p:cNvSpPr txBox="1"/>
          <p:nvPr/>
        </p:nvSpPr>
        <p:spPr>
          <a:xfrm>
            <a:off x="5436096" y="3578960"/>
            <a:ext cx="2494770" cy="553998"/>
          </a:xfrm>
          <a:prstGeom prst="rect">
            <a:avLst/>
          </a:prstGeom>
          <a:noFill/>
        </p:spPr>
        <p:txBody>
          <a:bodyPr wrap="square" rtlCol="0">
            <a:spAutoFit/>
          </a:bodyPr>
          <a:lstStyle/>
          <a:p>
            <a:r>
              <a:rPr lang="en-GB" sz="1000" dirty="0"/>
              <a:t>Tardis exterior:</a:t>
            </a:r>
          </a:p>
          <a:p>
            <a:r>
              <a:rPr lang="en-GB" sz="1000" dirty="0"/>
              <a:t>Teleportation machine.  Classic Sci-Fi device.  Familiar feature to 1960s audiences.</a:t>
            </a:r>
          </a:p>
        </p:txBody>
      </p:sp>
      <p:pic>
        <p:nvPicPr>
          <p:cNvPr id="20" name="Picture 8"/>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1101631" y="4148927"/>
            <a:ext cx="1975985" cy="1405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TextBox 20"/>
          <p:cNvSpPr txBox="1"/>
          <p:nvPr/>
        </p:nvSpPr>
        <p:spPr>
          <a:xfrm>
            <a:off x="1120463" y="5617250"/>
            <a:ext cx="2011377" cy="553998"/>
          </a:xfrm>
          <a:prstGeom prst="rect">
            <a:avLst/>
          </a:prstGeom>
          <a:noFill/>
        </p:spPr>
        <p:txBody>
          <a:bodyPr wrap="square" rtlCol="0">
            <a:spAutoFit/>
          </a:bodyPr>
          <a:lstStyle/>
          <a:p>
            <a:r>
              <a:rPr lang="en-GB" sz="1000" dirty="0"/>
              <a:t>Use of TV effects (this time travel technique is an early version of CGI).  Classic Sci-Fi device.</a:t>
            </a:r>
          </a:p>
        </p:txBody>
      </p:sp>
      <p:pic>
        <p:nvPicPr>
          <p:cNvPr id="22" name="Picture 4"/>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3275856" y="4155024"/>
            <a:ext cx="2088232" cy="13993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TextBox 22"/>
          <p:cNvSpPr txBox="1"/>
          <p:nvPr/>
        </p:nvSpPr>
        <p:spPr>
          <a:xfrm>
            <a:off x="3280703" y="5595184"/>
            <a:ext cx="2011377" cy="400110"/>
          </a:xfrm>
          <a:prstGeom prst="rect">
            <a:avLst/>
          </a:prstGeom>
          <a:noFill/>
        </p:spPr>
        <p:txBody>
          <a:bodyPr wrap="square" rtlCol="0">
            <a:spAutoFit/>
          </a:bodyPr>
          <a:lstStyle/>
          <a:p>
            <a:r>
              <a:rPr lang="en-GB" sz="1000" dirty="0"/>
              <a:t>Tardis interior: metallic, futuristic walls. </a:t>
            </a:r>
          </a:p>
        </p:txBody>
      </p:sp>
      <p:pic>
        <p:nvPicPr>
          <p:cNvPr id="1026" name="Picture 2"/>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5521373" y="4155025"/>
            <a:ext cx="2074963" cy="13993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TextBox 24"/>
          <p:cNvSpPr txBox="1"/>
          <p:nvPr/>
        </p:nvSpPr>
        <p:spPr>
          <a:xfrm>
            <a:off x="5512951" y="5523176"/>
            <a:ext cx="2011377" cy="400110"/>
          </a:xfrm>
          <a:prstGeom prst="rect">
            <a:avLst/>
          </a:prstGeom>
          <a:noFill/>
        </p:spPr>
        <p:txBody>
          <a:bodyPr wrap="square" rtlCol="0">
            <a:spAutoFit/>
          </a:bodyPr>
          <a:lstStyle/>
          <a:p>
            <a:r>
              <a:rPr lang="en-GB" sz="1000" dirty="0" err="1"/>
              <a:t>Dr.</a:t>
            </a:r>
            <a:r>
              <a:rPr lang="en-GB" sz="1000" dirty="0"/>
              <a:t> Who costume: always eccentric and idiosyncratic.</a:t>
            </a:r>
          </a:p>
        </p:txBody>
      </p:sp>
      <p:pic>
        <p:nvPicPr>
          <p:cNvPr id="24" name="Picture 2" descr="Write, Writing, Pencil, Paper, Handwriting, Message"/>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79512" y="6197063"/>
            <a:ext cx="485933" cy="486191"/>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865078" y="6121562"/>
            <a:ext cx="8171417" cy="615553"/>
          </a:xfrm>
          <a:prstGeom prst="rect">
            <a:avLst/>
          </a:prstGeom>
          <a:noFill/>
        </p:spPr>
        <p:txBody>
          <a:bodyPr wrap="square" rtlCol="0">
            <a:spAutoFit/>
          </a:bodyPr>
          <a:lstStyle/>
          <a:p>
            <a:r>
              <a:rPr lang="en-GB" sz="1200" dirty="0"/>
              <a:t>In your books, and in your own words:</a:t>
            </a:r>
          </a:p>
          <a:p>
            <a:pPr marL="171450" indent="-171450">
              <a:buFont typeface="Arial" panose="020B0604020202020204" pitchFamily="34" charset="0"/>
              <a:buChar char="•"/>
            </a:pPr>
            <a:r>
              <a:rPr lang="en-GB" sz="1100" dirty="0"/>
              <a:t>Describe the iconography used in An Unearthly Child.</a:t>
            </a:r>
          </a:p>
          <a:p>
            <a:pPr marL="171450" indent="-171450">
              <a:buFont typeface="Arial" panose="020B0604020202020204" pitchFamily="34" charset="0"/>
              <a:buChar char="•"/>
            </a:pPr>
            <a:r>
              <a:rPr lang="en-GB" sz="1100" dirty="0"/>
              <a:t>Using the Internet, find some examples from future Doctor Who series where this iconography is continued. </a:t>
            </a:r>
            <a:endParaRPr lang="en-GB" sz="1100" b="1" i="1" dirty="0"/>
          </a:p>
        </p:txBody>
      </p:sp>
    </p:spTree>
    <p:extLst>
      <p:ext uri="{BB962C8B-B14F-4D97-AF65-F5344CB8AC3E}">
        <p14:creationId xmlns:p14="http://schemas.microsoft.com/office/powerpoint/2010/main" val="9297595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39752" y="188640"/>
            <a:ext cx="6624736" cy="369332"/>
          </a:xfrm>
          <a:prstGeom prst="rect">
            <a:avLst/>
          </a:prstGeom>
          <a:noFill/>
        </p:spPr>
        <p:txBody>
          <a:bodyPr wrap="square" rtlCol="0">
            <a:spAutoFit/>
          </a:bodyPr>
          <a:lstStyle/>
          <a:p>
            <a:pPr algn="ctr"/>
            <a:r>
              <a:rPr lang="en-GB" b="1" spc="240" dirty="0"/>
              <a:t>R</a:t>
            </a:r>
            <a:r>
              <a:rPr lang="en-GB" spc="240" dirty="0"/>
              <a:t>epresentation │ </a:t>
            </a:r>
            <a:r>
              <a:rPr lang="en-GB" b="1" spc="240" dirty="0"/>
              <a:t>A</a:t>
            </a:r>
            <a:r>
              <a:rPr lang="en-GB" spc="240" dirty="0"/>
              <a:t>udiences │ </a:t>
            </a:r>
            <a:r>
              <a:rPr lang="en-GB" b="1" spc="240" dirty="0"/>
              <a:t>I</a:t>
            </a:r>
            <a:r>
              <a:rPr lang="en-GB" spc="240" dirty="0"/>
              <a:t>ndustries │ </a:t>
            </a:r>
            <a:r>
              <a:rPr lang="en-GB" b="1" spc="240" dirty="0"/>
              <a:t>L</a:t>
            </a:r>
            <a:r>
              <a:rPr lang="en-GB" spc="240" dirty="0"/>
              <a:t>anguage</a:t>
            </a:r>
          </a:p>
        </p:txBody>
      </p:sp>
      <p:cxnSp>
        <p:nvCxnSpPr>
          <p:cNvPr id="6" name="Straight Connector 5"/>
          <p:cNvCxnSpPr/>
          <p:nvPr/>
        </p:nvCxnSpPr>
        <p:spPr>
          <a:xfrm>
            <a:off x="2447764" y="573667"/>
            <a:ext cx="64087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716016" y="620688"/>
            <a:ext cx="4176464" cy="369332"/>
          </a:xfrm>
          <a:prstGeom prst="rect">
            <a:avLst/>
          </a:prstGeom>
          <a:solidFill>
            <a:schemeClr val="tx1"/>
          </a:solidFill>
        </p:spPr>
        <p:txBody>
          <a:bodyPr wrap="square" rtlCol="0">
            <a:spAutoFit/>
          </a:bodyPr>
          <a:lstStyle/>
          <a:p>
            <a:pPr algn="ctr"/>
            <a:r>
              <a:rPr lang="en-GB" dirty="0">
                <a:solidFill>
                  <a:schemeClr val="bg1"/>
                </a:solidFill>
              </a:rPr>
              <a:t>Lesson 7: </a:t>
            </a:r>
            <a:r>
              <a:rPr lang="en-GB" b="1" dirty="0">
                <a:solidFill>
                  <a:schemeClr val="bg1"/>
                </a:solidFill>
              </a:rPr>
              <a:t>An Unearthly Child Analysis</a:t>
            </a:r>
            <a:endParaRPr lang="en-GB" dirty="0">
              <a:solidFill>
                <a:schemeClr val="bg1"/>
              </a:solidFill>
            </a:endParaRPr>
          </a:p>
        </p:txBody>
      </p:sp>
      <p:pic>
        <p:nvPicPr>
          <p:cNvPr id="7" name="Picture 2" descr="Monitor, Tv, Television, Flat Panel Display"/>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512" y="116632"/>
            <a:ext cx="1440160" cy="1255346"/>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p:cNvSpPr txBox="1">
            <a:spLocks/>
          </p:cNvSpPr>
          <p:nvPr/>
        </p:nvSpPr>
        <p:spPr>
          <a:xfrm>
            <a:off x="107504" y="980728"/>
            <a:ext cx="8909116" cy="80697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400" b="1" dirty="0"/>
              <a:t>Episode Genre and Semiotic Codes</a:t>
            </a:r>
          </a:p>
        </p:txBody>
      </p:sp>
      <p:sp>
        <p:nvSpPr>
          <p:cNvPr id="2" name="TextBox 1"/>
          <p:cNvSpPr txBox="1"/>
          <p:nvPr/>
        </p:nvSpPr>
        <p:spPr>
          <a:xfrm>
            <a:off x="107504" y="1484784"/>
            <a:ext cx="8532948" cy="307777"/>
          </a:xfrm>
          <a:prstGeom prst="rect">
            <a:avLst/>
          </a:prstGeom>
          <a:noFill/>
        </p:spPr>
        <p:txBody>
          <a:bodyPr wrap="square" rtlCol="0">
            <a:spAutoFit/>
          </a:bodyPr>
          <a:lstStyle/>
          <a:p>
            <a:r>
              <a:rPr lang="en-GB" sz="1400" b="1" u="sng" dirty="0"/>
              <a:t>Characters: An Unearthly Child</a:t>
            </a:r>
          </a:p>
        </p:txBody>
      </p:sp>
      <p:pic>
        <p:nvPicPr>
          <p:cNvPr id="3074"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07504" y="2266419"/>
            <a:ext cx="2915757" cy="44131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TextBox 31"/>
          <p:cNvSpPr txBox="1"/>
          <p:nvPr/>
        </p:nvSpPr>
        <p:spPr>
          <a:xfrm>
            <a:off x="3085980" y="1124744"/>
            <a:ext cx="5950516" cy="5478423"/>
          </a:xfrm>
          <a:prstGeom prst="rect">
            <a:avLst/>
          </a:prstGeom>
          <a:noFill/>
        </p:spPr>
        <p:txBody>
          <a:bodyPr wrap="square" rtlCol="0">
            <a:spAutoFit/>
          </a:bodyPr>
          <a:lstStyle/>
          <a:p>
            <a:r>
              <a:rPr lang="en-GB" sz="1000" dirty="0"/>
              <a:t>Taken from: </a:t>
            </a:r>
            <a:r>
              <a:rPr lang="en-GB" sz="1000" dirty="0">
                <a:hlinkClick r:id="rId4"/>
              </a:rPr>
              <a:t>http://www.bbc.co.uk/archive/doctorwho/6403.shtml?page=1</a:t>
            </a:r>
            <a:endParaRPr lang="en-GB" sz="1000" dirty="0"/>
          </a:p>
          <a:p>
            <a:endParaRPr lang="en-GB" sz="1400" dirty="0"/>
          </a:p>
          <a:p>
            <a:r>
              <a:rPr lang="en-GB" sz="1400" dirty="0"/>
              <a:t>Opposite you can see the original background notes on characters created by the writer, CE Webber, and BBC Head of Drama, Sydney Newman. Text below:</a:t>
            </a:r>
          </a:p>
          <a:p>
            <a:endParaRPr lang="en-GB" sz="800" dirty="0"/>
          </a:p>
          <a:p>
            <a:r>
              <a:rPr lang="en-GB" sz="1000" dirty="0"/>
              <a:t>A series of stories linked to form a continuing serial; thus if each story ran 6 or 7 episodes there would be about 8 stories needed for 52 weeks of the serial. With the overall title, each episode is to have its own title. Each episode of 25 minutes will begin by repeating the closing sequence or final climax of the preceding episode; about halfway through, each episode will reach a climax, followed by blackout before the second half commences (one break).</a:t>
            </a:r>
          </a:p>
          <a:p>
            <a:r>
              <a:rPr lang="en-GB" sz="1000" dirty="0"/>
              <a:t>[Handwritten note from Sydney Newman: "Each episode to end with a very strong cliff-hanger."]</a:t>
            </a:r>
          </a:p>
          <a:p>
            <a:r>
              <a:rPr lang="en-GB" sz="1000" dirty="0"/>
              <a:t>Each story, as far as possible, to use repeatable sets. It is expected that BP [abbreviation for 'back projection'] will be available. A reasonable amount of film, which will probably be mostly studio shot for special effects. Certainly writers should not hesitate to call for any special effects to achieve the element of surprise essential in these stories, even though they are not sure how it would be done technically: leave it to the Effects people. Otherwise work to a very moderate budget.</a:t>
            </a:r>
          </a:p>
          <a:p>
            <a:r>
              <a:rPr lang="en-GB" sz="1000" dirty="0"/>
              <a:t>There are four basic characters used throughout:-</a:t>
            </a:r>
          </a:p>
          <a:p>
            <a:r>
              <a:rPr lang="en-GB" sz="1000" u="sng" dirty="0"/>
              <a:t>CHARACTERS</a:t>
            </a:r>
            <a:r>
              <a:rPr lang="en-GB" sz="1000" dirty="0"/>
              <a:t> [clearly some names were changed prior to final production]</a:t>
            </a:r>
          </a:p>
          <a:p>
            <a:r>
              <a:rPr lang="en-GB" sz="1000" b="1" dirty="0"/>
              <a:t>BRIDGET (BIDDY) </a:t>
            </a:r>
            <a:r>
              <a:rPr lang="en-GB" sz="1000" dirty="0"/>
              <a:t>A with-it girl of 15, reaching the end of her Secondary School career, eager for life, lower-than-middle class. Avoid dialect, use neutral accent laced with latest teenage slang.</a:t>
            </a:r>
          </a:p>
          <a:p>
            <a:r>
              <a:rPr lang="en-GB" sz="1000" b="1" dirty="0"/>
              <a:t>MISS </a:t>
            </a:r>
            <a:r>
              <a:rPr lang="en-GB" sz="1000" b="1" dirty="0" err="1"/>
              <a:t>McGOVERN</a:t>
            </a:r>
            <a:r>
              <a:rPr lang="en-GB" sz="1000" b="1" dirty="0"/>
              <a:t> (LOLA) </a:t>
            </a:r>
            <a:r>
              <a:rPr lang="en-GB" sz="1000" dirty="0"/>
              <a:t>24. Mistress at Biddy's school. Timid but capable of sudden rabbit courage. Modest, with plenty of normal desires. Although she tends to be the one who gets into trouble, she is not to be guyed: she also is a loyalty character.</a:t>
            </a:r>
          </a:p>
          <a:p>
            <a:r>
              <a:rPr lang="en-GB" sz="1000" b="1" dirty="0"/>
              <a:t>CLIFF</a:t>
            </a:r>
            <a:r>
              <a:rPr lang="en-GB" sz="1000" dirty="0"/>
              <a:t> 27 or 28. Master at the same school. Might be classed as ancient by teenagers except that he is physically perfect, strong and courageous, a gorgeous dish. Oddly, when brains are required, he can even be brainy, in a diffident sort of way. [Handwritten note from Sydney Newman: "Top of his class in the parallel bars."]</a:t>
            </a:r>
          </a:p>
          <a:p>
            <a:r>
              <a:rPr lang="en-GB" sz="1000" dirty="0"/>
              <a:t>These are the characters we know and sympathise with, the ordinary people to whom extraordinary things happen. The fourth basic character remains always something of a mystery, and is seen by us rather through the eyes of the other three....</a:t>
            </a:r>
          </a:p>
          <a:p>
            <a:r>
              <a:rPr lang="en-GB" sz="1000" b="1" dirty="0"/>
              <a:t>DR. WHO </a:t>
            </a:r>
            <a:r>
              <a:rPr lang="en-GB" sz="1000" dirty="0"/>
              <a:t>A frail old man lost in space and time. They give him this name because they don't know who he is. He seems not to remember where he has come from; he is suspicious and capable of sudden malignance; he seems to have some undefined enemy; he is searching for something as well as fleeing from something. He has a "machine" which enables them to travel together through time, through space, and through matter. </a:t>
            </a:r>
          </a:p>
        </p:txBody>
      </p:sp>
    </p:spTree>
    <p:extLst>
      <p:ext uri="{BB962C8B-B14F-4D97-AF65-F5344CB8AC3E}">
        <p14:creationId xmlns:p14="http://schemas.microsoft.com/office/powerpoint/2010/main" val="3769012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39752" y="188640"/>
            <a:ext cx="6624736" cy="369332"/>
          </a:xfrm>
          <a:prstGeom prst="rect">
            <a:avLst/>
          </a:prstGeom>
          <a:noFill/>
        </p:spPr>
        <p:txBody>
          <a:bodyPr wrap="square" rtlCol="0">
            <a:spAutoFit/>
          </a:bodyPr>
          <a:lstStyle/>
          <a:p>
            <a:pPr algn="ctr"/>
            <a:r>
              <a:rPr lang="en-GB" b="1" spc="240" dirty="0"/>
              <a:t>R</a:t>
            </a:r>
            <a:r>
              <a:rPr lang="en-GB" spc="240" dirty="0"/>
              <a:t>epresentation │ </a:t>
            </a:r>
            <a:r>
              <a:rPr lang="en-GB" b="1" spc="240" dirty="0"/>
              <a:t>A</a:t>
            </a:r>
            <a:r>
              <a:rPr lang="en-GB" spc="240" dirty="0"/>
              <a:t>udiences │ </a:t>
            </a:r>
            <a:r>
              <a:rPr lang="en-GB" b="1" spc="240" dirty="0"/>
              <a:t>I</a:t>
            </a:r>
            <a:r>
              <a:rPr lang="en-GB" spc="240" dirty="0"/>
              <a:t>ndustries │ </a:t>
            </a:r>
            <a:r>
              <a:rPr lang="en-GB" b="1" spc="240" dirty="0"/>
              <a:t>L</a:t>
            </a:r>
            <a:r>
              <a:rPr lang="en-GB" spc="240" dirty="0"/>
              <a:t>anguage</a:t>
            </a:r>
          </a:p>
        </p:txBody>
      </p:sp>
      <p:cxnSp>
        <p:nvCxnSpPr>
          <p:cNvPr id="6" name="Straight Connector 5"/>
          <p:cNvCxnSpPr/>
          <p:nvPr/>
        </p:nvCxnSpPr>
        <p:spPr>
          <a:xfrm>
            <a:off x="2447764" y="573667"/>
            <a:ext cx="64087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716016" y="620688"/>
            <a:ext cx="4176464" cy="369332"/>
          </a:xfrm>
          <a:prstGeom prst="rect">
            <a:avLst/>
          </a:prstGeom>
          <a:solidFill>
            <a:schemeClr val="tx1"/>
          </a:solidFill>
        </p:spPr>
        <p:txBody>
          <a:bodyPr wrap="square" rtlCol="0">
            <a:spAutoFit/>
          </a:bodyPr>
          <a:lstStyle/>
          <a:p>
            <a:pPr algn="ctr"/>
            <a:r>
              <a:rPr lang="en-GB" dirty="0">
                <a:solidFill>
                  <a:schemeClr val="bg1"/>
                </a:solidFill>
              </a:rPr>
              <a:t>Lesson 7: </a:t>
            </a:r>
            <a:r>
              <a:rPr lang="en-GB" b="1" dirty="0">
                <a:solidFill>
                  <a:schemeClr val="bg1"/>
                </a:solidFill>
              </a:rPr>
              <a:t>An Unearthly Child Analysis</a:t>
            </a:r>
            <a:endParaRPr lang="en-GB" dirty="0">
              <a:solidFill>
                <a:schemeClr val="bg1"/>
              </a:solidFill>
            </a:endParaRPr>
          </a:p>
        </p:txBody>
      </p:sp>
      <p:pic>
        <p:nvPicPr>
          <p:cNvPr id="7" name="Picture 2" descr="Monitor, Tv, Television, Flat Panel Display"/>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512" y="116632"/>
            <a:ext cx="1440160" cy="1255346"/>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660928" y="3861048"/>
            <a:ext cx="1567256" cy="1152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 name="TextBox 38"/>
          <p:cNvSpPr txBox="1"/>
          <p:nvPr/>
        </p:nvSpPr>
        <p:spPr>
          <a:xfrm>
            <a:off x="6242018" y="3717032"/>
            <a:ext cx="2808159" cy="1477328"/>
          </a:xfrm>
          <a:prstGeom prst="rect">
            <a:avLst/>
          </a:prstGeom>
          <a:noFill/>
        </p:spPr>
        <p:txBody>
          <a:bodyPr wrap="square" rtlCol="0">
            <a:spAutoFit/>
          </a:bodyPr>
          <a:lstStyle/>
          <a:p>
            <a:r>
              <a:rPr lang="en-GB" sz="1000" b="1" dirty="0">
                <a:effectLst>
                  <a:glow rad="127000">
                    <a:schemeClr val="bg1"/>
                  </a:glow>
                </a:effectLst>
              </a:rPr>
              <a:t>Barbara</a:t>
            </a:r>
            <a:r>
              <a:rPr lang="en-GB" sz="1000" dirty="0">
                <a:effectLst>
                  <a:glow rad="127000">
                    <a:schemeClr val="bg1"/>
                  </a:glow>
                </a:effectLst>
              </a:rPr>
              <a:t> and </a:t>
            </a:r>
            <a:r>
              <a:rPr lang="en-GB" sz="1000" b="1" dirty="0">
                <a:effectLst>
                  <a:glow rad="127000">
                    <a:schemeClr val="bg1"/>
                  </a:glow>
                </a:effectLst>
              </a:rPr>
              <a:t>Ian</a:t>
            </a:r>
            <a:r>
              <a:rPr lang="en-GB" sz="1000" dirty="0">
                <a:effectLst>
                  <a:glow rad="127000">
                    <a:schemeClr val="bg1"/>
                  </a:glow>
                </a:effectLst>
              </a:rPr>
              <a:t> represent </a:t>
            </a:r>
            <a:r>
              <a:rPr lang="en-GB" sz="1000" b="1" dirty="0">
                <a:effectLst>
                  <a:glow rad="127000">
                    <a:schemeClr val="bg1"/>
                  </a:glow>
                </a:effectLst>
              </a:rPr>
              <a:t>traditional human values</a:t>
            </a:r>
            <a:r>
              <a:rPr lang="en-GB" sz="1000" dirty="0">
                <a:effectLst>
                  <a:glow rad="127000">
                    <a:schemeClr val="bg1"/>
                  </a:glow>
                </a:effectLst>
              </a:rPr>
              <a:t> and are classically </a:t>
            </a:r>
            <a:r>
              <a:rPr lang="en-GB" sz="1000" b="1" dirty="0">
                <a:effectLst>
                  <a:glow rad="127000">
                    <a:schemeClr val="bg1"/>
                  </a:glow>
                </a:effectLst>
              </a:rPr>
              <a:t>middle class</a:t>
            </a:r>
            <a:r>
              <a:rPr lang="en-GB" sz="1000" dirty="0">
                <a:effectLst>
                  <a:glow rad="127000">
                    <a:schemeClr val="bg1"/>
                  </a:glow>
                </a:effectLst>
              </a:rPr>
              <a:t>. </a:t>
            </a:r>
            <a:r>
              <a:rPr lang="en-GB" sz="1000" dirty="0"/>
              <a:t>They are the people the Doctor </a:t>
            </a:r>
            <a:r>
              <a:rPr lang="en-GB" sz="1000" b="1" dirty="0"/>
              <a:t>explains everything to</a:t>
            </a:r>
            <a:r>
              <a:rPr lang="en-GB" sz="1000" dirty="0"/>
              <a:t>, so that the audience understands as well.  This is known as </a:t>
            </a:r>
            <a:r>
              <a:rPr lang="en-GB" sz="1000" b="1" dirty="0"/>
              <a:t>exposition</a:t>
            </a:r>
            <a:r>
              <a:rPr lang="en-GB" sz="1000" dirty="0"/>
              <a:t>.</a:t>
            </a:r>
          </a:p>
          <a:p>
            <a:r>
              <a:rPr lang="en-GB" sz="1000" dirty="0">
                <a:effectLst>
                  <a:glow rad="127000">
                    <a:schemeClr val="bg1"/>
                  </a:glow>
                </a:effectLst>
              </a:rPr>
              <a:t>They are also Science and History teachers so often offer advice and opinions to the Doctor on matters of space and time.  They also have very clearly defined gender roles in the series.</a:t>
            </a:r>
          </a:p>
        </p:txBody>
      </p:sp>
      <p:sp>
        <p:nvSpPr>
          <p:cNvPr id="11" name="Title 1"/>
          <p:cNvSpPr txBox="1">
            <a:spLocks/>
          </p:cNvSpPr>
          <p:nvPr/>
        </p:nvSpPr>
        <p:spPr>
          <a:xfrm>
            <a:off x="107504" y="980728"/>
            <a:ext cx="8909116" cy="80697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400" b="1" dirty="0"/>
              <a:t>Episode Genre and Semiotic Codes</a:t>
            </a:r>
          </a:p>
        </p:txBody>
      </p:sp>
      <p:sp>
        <p:nvSpPr>
          <p:cNvPr id="13" name="TextBox 12"/>
          <p:cNvSpPr txBox="1"/>
          <p:nvPr/>
        </p:nvSpPr>
        <p:spPr>
          <a:xfrm>
            <a:off x="107504" y="1484784"/>
            <a:ext cx="8532948" cy="307777"/>
          </a:xfrm>
          <a:prstGeom prst="rect">
            <a:avLst/>
          </a:prstGeom>
          <a:noFill/>
        </p:spPr>
        <p:txBody>
          <a:bodyPr wrap="square" rtlCol="0">
            <a:spAutoFit/>
          </a:bodyPr>
          <a:lstStyle/>
          <a:p>
            <a:r>
              <a:rPr lang="en-GB" sz="1400" b="1" u="sng" dirty="0"/>
              <a:t>Characters: An Unearthly Child</a:t>
            </a:r>
          </a:p>
        </p:txBody>
      </p:sp>
      <p:sp>
        <p:nvSpPr>
          <p:cNvPr id="14" name="TextBox 13"/>
          <p:cNvSpPr txBox="1"/>
          <p:nvPr/>
        </p:nvSpPr>
        <p:spPr>
          <a:xfrm>
            <a:off x="4571999" y="5113595"/>
            <a:ext cx="4478177" cy="1323439"/>
          </a:xfrm>
          <a:prstGeom prst="rect">
            <a:avLst/>
          </a:prstGeom>
          <a:noFill/>
        </p:spPr>
        <p:txBody>
          <a:bodyPr wrap="square" rtlCol="0">
            <a:spAutoFit/>
          </a:bodyPr>
          <a:lstStyle/>
          <a:p>
            <a:r>
              <a:rPr lang="en-GB" sz="1000" b="1" dirty="0">
                <a:effectLst>
                  <a:glow rad="127000">
                    <a:schemeClr val="bg1"/>
                  </a:glow>
                </a:effectLst>
              </a:rPr>
              <a:t>Barbara</a:t>
            </a:r>
            <a:r>
              <a:rPr lang="en-GB" sz="1000" dirty="0">
                <a:effectLst>
                  <a:glow rad="127000">
                    <a:schemeClr val="bg1"/>
                  </a:glow>
                </a:effectLst>
              </a:rPr>
              <a:t> and </a:t>
            </a:r>
            <a:r>
              <a:rPr lang="en-GB" sz="1000" b="1" dirty="0">
                <a:effectLst>
                  <a:glow rad="127000">
                    <a:schemeClr val="bg1"/>
                  </a:glow>
                </a:effectLst>
              </a:rPr>
              <a:t>Ian</a:t>
            </a:r>
            <a:r>
              <a:rPr lang="en-GB" sz="1000" dirty="0">
                <a:effectLst>
                  <a:glow rad="127000">
                    <a:schemeClr val="bg1"/>
                  </a:glow>
                </a:effectLst>
              </a:rPr>
              <a:t> also play the narrative role of </a:t>
            </a:r>
            <a:r>
              <a:rPr lang="en-GB" sz="1000" b="1" dirty="0">
                <a:effectLst>
                  <a:glow rad="127000">
                    <a:schemeClr val="bg1"/>
                  </a:glow>
                </a:effectLst>
              </a:rPr>
              <a:t>mother</a:t>
            </a:r>
            <a:r>
              <a:rPr lang="en-GB" sz="1000" dirty="0">
                <a:effectLst>
                  <a:glow rad="127000">
                    <a:schemeClr val="bg1"/>
                  </a:glow>
                </a:effectLst>
              </a:rPr>
              <a:t> and </a:t>
            </a:r>
            <a:r>
              <a:rPr lang="en-GB" sz="1000" b="1" dirty="0">
                <a:effectLst>
                  <a:glow rad="127000">
                    <a:schemeClr val="bg1"/>
                  </a:glow>
                </a:effectLst>
              </a:rPr>
              <a:t>father</a:t>
            </a:r>
            <a:r>
              <a:rPr lang="en-GB" sz="1000" dirty="0">
                <a:effectLst>
                  <a:glow rad="127000">
                    <a:schemeClr val="bg1"/>
                  </a:glow>
                </a:effectLst>
              </a:rPr>
              <a:t> to Susan who is  very naïve and who has not had that paternal guidance from the Doctor.  They are very traditional in their gender roles.  Ian is very physical when there is fighting or physical work to be done. Barbara is represented in a more homely, caring role in the series.  These were </a:t>
            </a:r>
            <a:r>
              <a:rPr lang="en-GB" sz="1000" b="1" dirty="0">
                <a:effectLst>
                  <a:glow rad="127000">
                    <a:schemeClr val="bg1"/>
                  </a:glow>
                </a:effectLst>
              </a:rPr>
              <a:t>stereotypical gender roles in the early 60s </a:t>
            </a:r>
            <a:r>
              <a:rPr lang="en-GB" sz="1000" dirty="0">
                <a:effectLst>
                  <a:glow rad="127000">
                    <a:schemeClr val="bg1"/>
                  </a:glow>
                </a:effectLst>
              </a:rPr>
              <a:t>– but times were changing.  Ian and Barbara are bonded by their human characteristics in their Space adventures.  They represent the caring, empathetic part of the human condition in how they look after Susan and, in later episodes, the Doctor himself. </a:t>
            </a:r>
          </a:p>
        </p:txBody>
      </p:sp>
      <p:sp>
        <p:nvSpPr>
          <p:cNvPr id="16" name="TextBox 15"/>
          <p:cNvSpPr txBox="1"/>
          <p:nvPr/>
        </p:nvSpPr>
        <p:spPr>
          <a:xfrm>
            <a:off x="1691680" y="3751872"/>
            <a:ext cx="2808159" cy="1477328"/>
          </a:xfrm>
          <a:prstGeom prst="rect">
            <a:avLst/>
          </a:prstGeom>
          <a:noFill/>
        </p:spPr>
        <p:txBody>
          <a:bodyPr wrap="square" rtlCol="0">
            <a:spAutoFit/>
          </a:bodyPr>
          <a:lstStyle/>
          <a:p>
            <a:r>
              <a:rPr lang="en-GB" sz="1000" b="1" dirty="0">
                <a:effectLst>
                  <a:glow rad="127000">
                    <a:schemeClr val="bg1"/>
                  </a:glow>
                </a:effectLst>
              </a:rPr>
              <a:t>Susan Foreman </a:t>
            </a:r>
            <a:r>
              <a:rPr lang="en-GB" sz="1000" dirty="0">
                <a:effectLst>
                  <a:glow rad="127000">
                    <a:schemeClr val="bg1"/>
                  </a:glow>
                </a:effectLst>
              </a:rPr>
              <a:t>is the first of a long-standing tradition of Doctor Who companions.  It was felt improper in 1963 for an older man, such as the Doctor, to be travelling through space with a young 15 year old girl; so she was written as his Granddaughter.  She is a </a:t>
            </a:r>
            <a:r>
              <a:rPr lang="en-GB" sz="1000" b="1" dirty="0">
                <a:effectLst>
                  <a:glow rad="127000">
                    <a:schemeClr val="bg1"/>
                  </a:glow>
                </a:effectLst>
              </a:rPr>
              <a:t>strong link to the young target audience</a:t>
            </a:r>
            <a:r>
              <a:rPr lang="en-GB" sz="1000" dirty="0">
                <a:effectLst>
                  <a:glow rad="127000">
                    <a:schemeClr val="bg1"/>
                  </a:glow>
                </a:effectLst>
              </a:rPr>
              <a:t> and will often react in ways that the audience might in future episodes [e.g. screaming at aliens].  Classically </a:t>
            </a:r>
            <a:r>
              <a:rPr lang="en-GB" sz="1000" b="1" dirty="0">
                <a:effectLst>
                  <a:glow rad="127000">
                    <a:schemeClr val="bg1"/>
                  </a:glow>
                </a:effectLst>
              </a:rPr>
              <a:t>relatable.</a:t>
            </a:r>
          </a:p>
        </p:txBody>
      </p:sp>
      <p:sp>
        <p:nvSpPr>
          <p:cNvPr id="17" name="TextBox 16"/>
          <p:cNvSpPr txBox="1"/>
          <p:nvPr/>
        </p:nvSpPr>
        <p:spPr>
          <a:xfrm>
            <a:off x="93823" y="5157192"/>
            <a:ext cx="4478177" cy="861774"/>
          </a:xfrm>
          <a:prstGeom prst="rect">
            <a:avLst/>
          </a:prstGeom>
          <a:noFill/>
        </p:spPr>
        <p:txBody>
          <a:bodyPr wrap="square" rtlCol="0">
            <a:spAutoFit/>
          </a:bodyPr>
          <a:lstStyle/>
          <a:p>
            <a:r>
              <a:rPr lang="en-GB" sz="1000" dirty="0">
                <a:effectLst>
                  <a:glow rad="127000">
                    <a:schemeClr val="bg1"/>
                  </a:glow>
                </a:effectLst>
              </a:rPr>
              <a:t>She also provides a </a:t>
            </a:r>
            <a:r>
              <a:rPr lang="en-GB" sz="1000" b="1" dirty="0">
                <a:effectLst>
                  <a:glow rad="127000">
                    <a:schemeClr val="bg1"/>
                  </a:glow>
                </a:effectLst>
              </a:rPr>
              <a:t>link</a:t>
            </a:r>
            <a:r>
              <a:rPr lang="en-GB" sz="1000" dirty="0">
                <a:effectLst>
                  <a:glow rad="127000">
                    <a:schemeClr val="bg1"/>
                  </a:glow>
                </a:effectLst>
              </a:rPr>
              <a:t> between the chaotic </a:t>
            </a:r>
            <a:r>
              <a:rPr lang="en-GB" sz="1000" b="1" dirty="0">
                <a:effectLst>
                  <a:glow rad="127000">
                    <a:schemeClr val="bg1"/>
                  </a:glow>
                </a:effectLst>
              </a:rPr>
              <a:t>alien</a:t>
            </a:r>
            <a:r>
              <a:rPr lang="en-GB" sz="1000" dirty="0">
                <a:effectLst>
                  <a:glow rad="127000">
                    <a:schemeClr val="bg1"/>
                  </a:glow>
                </a:effectLst>
              </a:rPr>
              <a:t> madness of the Doctor and the </a:t>
            </a:r>
            <a:r>
              <a:rPr lang="en-GB" sz="1000" b="1" dirty="0">
                <a:effectLst>
                  <a:glow rad="127000">
                    <a:schemeClr val="bg1"/>
                  </a:glow>
                </a:effectLst>
              </a:rPr>
              <a:t>human</a:t>
            </a:r>
            <a:r>
              <a:rPr lang="en-GB" sz="1000" dirty="0">
                <a:effectLst>
                  <a:glow rad="127000">
                    <a:schemeClr val="bg1"/>
                  </a:glow>
                </a:effectLst>
              </a:rPr>
              <a:t> confusion embodied by Barbara and Ian (and the audience).  She is therefore a translator of the more Sci-Fi elements of the story to a naïve 1960s audience.   She can often be seen explaining some of the Doctor’s stranger outbursts to the humans Barbara and Ian.  Another example of </a:t>
            </a:r>
            <a:r>
              <a:rPr lang="en-GB" sz="1000" b="1" dirty="0">
                <a:effectLst>
                  <a:glow rad="127000">
                    <a:schemeClr val="bg1"/>
                  </a:glow>
                </a:effectLst>
              </a:rPr>
              <a:t>exposition.</a:t>
            </a:r>
          </a:p>
        </p:txBody>
      </p:sp>
      <p:pic>
        <p:nvPicPr>
          <p:cNvPr id="18" name="Picture 5"/>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642257" y="1449655"/>
            <a:ext cx="1460493" cy="11027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TextBox 18"/>
          <p:cNvSpPr txBox="1"/>
          <p:nvPr/>
        </p:nvSpPr>
        <p:spPr>
          <a:xfrm>
            <a:off x="6070488" y="1343090"/>
            <a:ext cx="3038016" cy="1323439"/>
          </a:xfrm>
          <a:prstGeom prst="rect">
            <a:avLst/>
          </a:prstGeom>
          <a:noFill/>
        </p:spPr>
        <p:txBody>
          <a:bodyPr wrap="square" rtlCol="0">
            <a:spAutoFit/>
          </a:bodyPr>
          <a:lstStyle/>
          <a:p>
            <a:r>
              <a:rPr lang="en-GB" sz="1000" b="1" dirty="0">
                <a:effectLst>
                  <a:glow rad="127000">
                    <a:schemeClr val="bg1"/>
                  </a:glow>
                </a:effectLst>
              </a:rPr>
              <a:t>The Doctor </a:t>
            </a:r>
            <a:r>
              <a:rPr lang="en-GB" sz="1000" dirty="0">
                <a:effectLst>
                  <a:glow rad="127000">
                    <a:schemeClr val="bg1"/>
                  </a:glow>
                </a:effectLst>
              </a:rPr>
              <a:t>represents the new age of technology and science that was emerging in the 1960s.  The ‘space race’ was underway and the world was fascinated with all things space travel and linked to other planets.  He represents this new world of discovery.</a:t>
            </a:r>
          </a:p>
          <a:p>
            <a:r>
              <a:rPr lang="en-GB" sz="1000" dirty="0"/>
              <a:t>He is a Time Lord</a:t>
            </a:r>
            <a:r>
              <a:rPr lang="en-GB" sz="1000" baseline="30000" dirty="0"/>
              <a:t> </a:t>
            </a:r>
            <a:r>
              <a:rPr lang="en-GB" sz="1000" dirty="0"/>
              <a:t>from the planet </a:t>
            </a:r>
            <a:r>
              <a:rPr lang="en-GB" sz="1000" dirty="0" err="1"/>
              <a:t>Gallifrey</a:t>
            </a:r>
            <a:r>
              <a:rPr lang="en-GB" sz="1000" dirty="0"/>
              <a:t> and he explores the universe with usually human companions who serve as audience surrogate characters to ask</a:t>
            </a:r>
            <a:endParaRPr lang="en-GB" sz="1000" dirty="0">
              <a:effectLst>
                <a:glow rad="127000">
                  <a:schemeClr val="bg1"/>
                </a:glow>
              </a:effectLst>
            </a:endParaRPr>
          </a:p>
        </p:txBody>
      </p:sp>
      <p:pic>
        <p:nvPicPr>
          <p:cNvPr id="20" name="Picture 3"/>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07504" y="3820631"/>
            <a:ext cx="1584790" cy="11826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TextBox 20"/>
          <p:cNvSpPr txBox="1"/>
          <p:nvPr/>
        </p:nvSpPr>
        <p:spPr>
          <a:xfrm>
            <a:off x="4558320" y="2567226"/>
            <a:ext cx="4478177" cy="861774"/>
          </a:xfrm>
          <a:prstGeom prst="rect">
            <a:avLst/>
          </a:prstGeom>
          <a:noFill/>
        </p:spPr>
        <p:txBody>
          <a:bodyPr wrap="square" rtlCol="0">
            <a:spAutoFit/>
          </a:bodyPr>
          <a:lstStyle/>
          <a:p>
            <a:r>
              <a:rPr lang="en-GB" sz="1000" dirty="0"/>
              <a:t>questions which allow the Doctor to provide relevant exposition.  He is often eccentric, distracted and dark in mood.  Some commentators have said he symbolises the struggle between good and evil, some have said he is a symbol of a God-like presence who wanders through time and space trying to change history for the better. </a:t>
            </a:r>
            <a:endParaRPr lang="en-GB" sz="1000" dirty="0">
              <a:effectLst>
                <a:glow rad="127000">
                  <a:schemeClr val="bg1"/>
                </a:glow>
              </a:effectLst>
            </a:endParaRPr>
          </a:p>
        </p:txBody>
      </p:sp>
      <p:sp>
        <p:nvSpPr>
          <p:cNvPr id="2" name="TextBox 1"/>
          <p:cNvSpPr txBox="1"/>
          <p:nvPr/>
        </p:nvSpPr>
        <p:spPr>
          <a:xfrm>
            <a:off x="4572000" y="1052736"/>
            <a:ext cx="2738055" cy="369332"/>
          </a:xfrm>
          <a:prstGeom prst="rect">
            <a:avLst/>
          </a:prstGeom>
          <a:noFill/>
        </p:spPr>
        <p:txBody>
          <a:bodyPr wrap="square" rtlCol="0">
            <a:spAutoFit/>
          </a:bodyPr>
          <a:lstStyle/>
          <a:p>
            <a:r>
              <a:rPr lang="en-GB" b="1" dirty="0"/>
              <a:t>Doctor Who</a:t>
            </a:r>
          </a:p>
        </p:txBody>
      </p:sp>
      <p:sp>
        <p:nvSpPr>
          <p:cNvPr id="3" name="Rectangle 2"/>
          <p:cNvSpPr/>
          <p:nvPr/>
        </p:nvSpPr>
        <p:spPr>
          <a:xfrm>
            <a:off x="35496" y="3419708"/>
            <a:ext cx="1644425" cy="369332"/>
          </a:xfrm>
          <a:prstGeom prst="rect">
            <a:avLst/>
          </a:prstGeom>
        </p:spPr>
        <p:txBody>
          <a:bodyPr wrap="none">
            <a:spAutoFit/>
          </a:bodyPr>
          <a:lstStyle/>
          <a:p>
            <a:r>
              <a:rPr lang="en-GB" b="1" dirty="0"/>
              <a:t>Susan Foreman</a:t>
            </a:r>
          </a:p>
        </p:txBody>
      </p:sp>
      <p:sp>
        <p:nvSpPr>
          <p:cNvPr id="22" name="Rectangle 21"/>
          <p:cNvSpPr/>
          <p:nvPr/>
        </p:nvSpPr>
        <p:spPr>
          <a:xfrm>
            <a:off x="4583759" y="3429000"/>
            <a:ext cx="3509038" cy="369332"/>
          </a:xfrm>
          <a:prstGeom prst="rect">
            <a:avLst/>
          </a:prstGeom>
        </p:spPr>
        <p:txBody>
          <a:bodyPr wrap="none">
            <a:spAutoFit/>
          </a:bodyPr>
          <a:lstStyle/>
          <a:p>
            <a:r>
              <a:rPr lang="en-GB" b="1" dirty="0"/>
              <a:t>Barbara Wright and Ian Chesterton</a:t>
            </a:r>
          </a:p>
        </p:txBody>
      </p:sp>
      <p:pic>
        <p:nvPicPr>
          <p:cNvPr id="23" name="Picture 2" descr="Write, Writing, Pencil, Paper, Handwriting, Message"/>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79512" y="1757938"/>
            <a:ext cx="485933" cy="486191"/>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721063" y="1808598"/>
            <a:ext cx="3652915" cy="1323439"/>
          </a:xfrm>
          <a:prstGeom prst="rect">
            <a:avLst/>
          </a:prstGeom>
          <a:noFill/>
        </p:spPr>
        <p:txBody>
          <a:bodyPr wrap="square" rtlCol="0">
            <a:spAutoFit/>
          </a:bodyPr>
          <a:lstStyle/>
          <a:p>
            <a:r>
              <a:rPr lang="en-GB" sz="1600" dirty="0"/>
              <a:t>In your books, and in your own words:</a:t>
            </a:r>
          </a:p>
          <a:p>
            <a:pPr marL="171450" indent="-171450">
              <a:buFont typeface="Arial" panose="020B0604020202020204" pitchFamily="34" charset="0"/>
              <a:buChar char="•"/>
            </a:pPr>
            <a:r>
              <a:rPr lang="en-GB" sz="1600" dirty="0"/>
              <a:t>Describe keyword exposition.</a:t>
            </a:r>
          </a:p>
          <a:p>
            <a:pPr marL="171450" indent="-171450">
              <a:buFont typeface="Arial" panose="020B0604020202020204" pitchFamily="34" charset="0"/>
              <a:buChar char="•"/>
            </a:pPr>
            <a:r>
              <a:rPr lang="en-GB" sz="1600" dirty="0"/>
              <a:t>For each character, describe the semiotic character codes that they represent.</a:t>
            </a:r>
            <a:endParaRPr lang="en-GB" sz="1600" b="1" i="1" dirty="0"/>
          </a:p>
        </p:txBody>
      </p:sp>
    </p:spTree>
    <p:extLst>
      <p:ext uri="{BB962C8B-B14F-4D97-AF65-F5344CB8AC3E}">
        <p14:creationId xmlns:p14="http://schemas.microsoft.com/office/powerpoint/2010/main" val="33819342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39752" y="188640"/>
            <a:ext cx="6624736" cy="369332"/>
          </a:xfrm>
          <a:prstGeom prst="rect">
            <a:avLst/>
          </a:prstGeom>
          <a:noFill/>
        </p:spPr>
        <p:txBody>
          <a:bodyPr wrap="square" rtlCol="0">
            <a:spAutoFit/>
          </a:bodyPr>
          <a:lstStyle/>
          <a:p>
            <a:pPr algn="ctr"/>
            <a:r>
              <a:rPr lang="en-GB" b="1" spc="240" dirty="0"/>
              <a:t>R</a:t>
            </a:r>
            <a:r>
              <a:rPr lang="en-GB" spc="240" dirty="0"/>
              <a:t>epresentation │ </a:t>
            </a:r>
            <a:r>
              <a:rPr lang="en-GB" b="1" spc="240" dirty="0"/>
              <a:t>A</a:t>
            </a:r>
            <a:r>
              <a:rPr lang="en-GB" spc="240" dirty="0"/>
              <a:t>udiences │ </a:t>
            </a:r>
            <a:r>
              <a:rPr lang="en-GB" b="1" spc="240" dirty="0"/>
              <a:t>I</a:t>
            </a:r>
            <a:r>
              <a:rPr lang="en-GB" spc="240" dirty="0"/>
              <a:t>ndustries │ </a:t>
            </a:r>
            <a:r>
              <a:rPr lang="en-GB" b="1" spc="240" dirty="0"/>
              <a:t>L</a:t>
            </a:r>
            <a:r>
              <a:rPr lang="en-GB" spc="240" dirty="0"/>
              <a:t>anguage</a:t>
            </a:r>
          </a:p>
        </p:txBody>
      </p:sp>
      <p:cxnSp>
        <p:nvCxnSpPr>
          <p:cNvPr id="6" name="Straight Connector 5"/>
          <p:cNvCxnSpPr/>
          <p:nvPr/>
        </p:nvCxnSpPr>
        <p:spPr>
          <a:xfrm>
            <a:off x="2447764" y="573667"/>
            <a:ext cx="64087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716016" y="620688"/>
            <a:ext cx="4176464" cy="369332"/>
          </a:xfrm>
          <a:prstGeom prst="rect">
            <a:avLst/>
          </a:prstGeom>
          <a:solidFill>
            <a:schemeClr val="tx1"/>
          </a:solidFill>
        </p:spPr>
        <p:txBody>
          <a:bodyPr wrap="square" rtlCol="0">
            <a:spAutoFit/>
          </a:bodyPr>
          <a:lstStyle/>
          <a:p>
            <a:pPr algn="ctr"/>
            <a:r>
              <a:rPr lang="en-GB" dirty="0">
                <a:solidFill>
                  <a:schemeClr val="bg1"/>
                </a:solidFill>
              </a:rPr>
              <a:t>Lesson 7: </a:t>
            </a:r>
            <a:r>
              <a:rPr lang="en-GB" b="1" dirty="0">
                <a:solidFill>
                  <a:schemeClr val="bg1"/>
                </a:solidFill>
              </a:rPr>
              <a:t>An Unearthly Child Analysis</a:t>
            </a:r>
            <a:endParaRPr lang="en-GB" dirty="0">
              <a:solidFill>
                <a:schemeClr val="bg1"/>
              </a:solidFill>
            </a:endParaRPr>
          </a:p>
        </p:txBody>
      </p:sp>
      <p:pic>
        <p:nvPicPr>
          <p:cNvPr id="7" name="Picture 2" descr="Monitor, Tv, Television, Flat Panel Display"/>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512" y="116632"/>
            <a:ext cx="1440160" cy="1255346"/>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txBox="1">
            <a:spLocks/>
          </p:cNvSpPr>
          <p:nvPr/>
        </p:nvSpPr>
        <p:spPr>
          <a:xfrm>
            <a:off x="107504" y="980728"/>
            <a:ext cx="8909116" cy="80697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400" b="1" dirty="0"/>
              <a:t>Episode Genre and Semiotic Codes</a:t>
            </a:r>
          </a:p>
        </p:txBody>
      </p:sp>
      <p:sp>
        <p:nvSpPr>
          <p:cNvPr id="13" name="TextBox 12"/>
          <p:cNvSpPr txBox="1"/>
          <p:nvPr/>
        </p:nvSpPr>
        <p:spPr>
          <a:xfrm>
            <a:off x="107504" y="1484784"/>
            <a:ext cx="8532948" cy="307777"/>
          </a:xfrm>
          <a:prstGeom prst="rect">
            <a:avLst/>
          </a:prstGeom>
          <a:noFill/>
        </p:spPr>
        <p:txBody>
          <a:bodyPr wrap="square" rtlCol="0">
            <a:spAutoFit/>
          </a:bodyPr>
          <a:lstStyle/>
          <a:p>
            <a:r>
              <a:rPr lang="en-GB" sz="1400" b="1" u="sng" dirty="0"/>
              <a:t>Setting: An Unearthly Child</a:t>
            </a:r>
          </a:p>
        </p:txBody>
      </p:sp>
      <p:pic>
        <p:nvPicPr>
          <p:cNvPr id="23" name="Picture 2" descr="Write, Writing, Pencil, Paper, Handwriting, Messag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7635" y="6183169"/>
            <a:ext cx="485933" cy="486191"/>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755576" y="5982379"/>
            <a:ext cx="8261044" cy="830997"/>
          </a:xfrm>
          <a:prstGeom prst="rect">
            <a:avLst/>
          </a:prstGeom>
          <a:noFill/>
        </p:spPr>
        <p:txBody>
          <a:bodyPr wrap="square" rtlCol="0">
            <a:spAutoFit/>
          </a:bodyPr>
          <a:lstStyle/>
          <a:p>
            <a:r>
              <a:rPr lang="en-GB" sz="1600" dirty="0"/>
              <a:t>In your books, and in your own words:</a:t>
            </a:r>
          </a:p>
          <a:p>
            <a:pPr marL="171450" indent="-171450">
              <a:buFont typeface="Arial" panose="020B0604020202020204" pitchFamily="34" charset="0"/>
              <a:buChar char="•"/>
            </a:pPr>
            <a:r>
              <a:rPr lang="en-GB" sz="1600" dirty="0"/>
              <a:t>Why is setting important?</a:t>
            </a:r>
          </a:p>
          <a:p>
            <a:pPr marL="171450" indent="-171450">
              <a:buFont typeface="Arial" panose="020B0604020202020204" pitchFamily="34" charset="0"/>
              <a:buChar char="•"/>
            </a:pPr>
            <a:r>
              <a:rPr lang="en-GB" sz="1600" dirty="0"/>
              <a:t>What settings does An Unearthly Child use and why?</a:t>
            </a:r>
            <a:endParaRPr lang="en-GB" sz="1600" b="1" i="1" dirty="0"/>
          </a:p>
        </p:txBody>
      </p:sp>
      <p:sp>
        <p:nvSpPr>
          <p:cNvPr id="5" name="TextBox 4"/>
          <p:cNvSpPr txBox="1"/>
          <p:nvPr/>
        </p:nvSpPr>
        <p:spPr>
          <a:xfrm>
            <a:off x="107504" y="1772816"/>
            <a:ext cx="8856984" cy="1323439"/>
          </a:xfrm>
          <a:prstGeom prst="rect">
            <a:avLst/>
          </a:prstGeom>
          <a:noFill/>
        </p:spPr>
        <p:txBody>
          <a:bodyPr wrap="square" rtlCol="0">
            <a:spAutoFit/>
          </a:bodyPr>
          <a:lstStyle/>
          <a:p>
            <a:r>
              <a:rPr lang="en-GB" sz="1600" dirty="0"/>
              <a:t>The setting a TV series uses is important in establishing a sense of place that is familiar to the audience.  In Doctor Who: An Unearthly Child, there are many features that are familiar to the audience (so quickly establish a sense of place and understanding of conventions </a:t>
            </a:r>
            <a:r>
              <a:rPr lang="en-GB" sz="1600" dirty="0" err="1"/>
              <a:t>eg</a:t>
            </a:r>
            <a:r>
              <a:rPr lang="en-GB" sz="1600" dirty="0"/>
              <a:t>. A school) and some that are very unfamiliar (</a:t>
            </a:r>
            <a:r>
              <a:rPr lang="en-GB" sz="1600" dirty="0" err="1"/>
              <a:t>eg</a:t>
            </a:r>
            <a:r>
              <a:rPr lang="en-GB" sz="1600" dirty="0"/>
              <a:t>. Another planet; although it is quickly recognisable as another planet).  It is vital that the settings are believable to the audience.  Look at the settings used in this episode: </a:t>
            </a:r>
          </a:p>
        </p:txBody>
      </p:sp>
      <p:pic>
        <p:nvPicPr>
          <p:cNvPr id="25" name="Picture 7"/>
          <p:cNvPicPr>
            <a:picLocks noChangeAspect="1" noChangeArrowheads="1"/>
          </p:cNvPicPr>
          <p:nvPr/>
        </p:nvPicPr>
        <p:blipFill rotWithShape="1">
          <a:blip r:embed="rId4" cstate="email">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a:ext>
            </a:extLst>
          </a:blip>
          <a:srcRect/>
          <a:stretch/>
        </p:blipFill>
        <p:spPr bwMode="auto">
          <a:xfrm>
            <a:off x="3851920" y="3168745"/>
            <a:ext cx="1577725" cy="11711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TextBox 25"/>
          <p:cNvSpPr txBox="1"/>
          <p:nvPr/>
        </p:nvSpPr>
        <p:spPr>
          <a:xfrm>
            <a:off x="3851920" y="4381414"/>
            <a:ext cx="1577726" cy="646331"/>
          </a:xfrm>
          <a:prstGeom prst="rect">
            <a:avLst/>
          </a:prstGeom>
          <a:noFill/>
        </p:spPr>
        <p:txBody>
          <a:bodyPr wrap="square" rtlCol="0">
            <a:spAutoFit/>
          </a:bodyPr>
          <a:lstStyle/>
          <a:p>
            <a:r>
              <a:rPr lang="en-GB" sz="1200" dirty="0"/>
              <a:t>Eerie interior of house.  Strange dummies and props.</a:t>
            </a:r>
          </a:p>
        </p:txBody>
      </p:sp>
      <p:pic>
        <p:nvPicPr>
          <p:cNvPr id="27" name="Picture 6"/>
          <p:cNvPicPr>
            <a:picLocks noChangeAspect="1" noChangeArrowheads="1"/>
          </p:cNvPicPr>
          <p:nvPr/>
        </p:nvPicPr>
        <p:blipFill rotWithShape="1">
          <a:blip r:embed="rId6" cstate="email">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a:ext>
            </a:extLst>
          </a:blip>
          <a:srcRect/>
          <a:stretch/>
        </p:blipFill>
        <p:spPr bwMode="auto">
          <a:xfrm>
            <a:off x="227559" y="3186178"/>
            <a:ext cx="1638061" cy="1172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TextBox 27"/>
          <p:cNvSpPr txBox="1"/>
          <p:nvPr/>
        </p:nvSpPr>
        <p:spPr>
          <a:xfrm>
            <a:off x="227558" y="4377619"/>
            <a:ext cx="1638061" cy="646331"/>
          </a:xfrm>
          <a:prstGeom prst="rect">
            <a:avLst/>
          </a:prstGeom>
          <a:noFill/>
        </p:spPr>
        <p:txBody>
          <a:bodyPr wrap="square" rtlCol="0">
            <a:spAutoFit/>
          </a:bodyPr>
          <a:lstStyle/>
          <a:p>
            <a:r>
              <a:rPr lang="en-GB" sz="1200" dirty="0"/>
              <a:t>‘Foggy’ London scene.  Creates mystery and suspense</a:t>
            </a:r>
          </a:p>
        </p:txBody>
      </p:sp>
      <p:pic>
        <p:nvPicPr>
          <p:cNvPr id="29" name="Picture 8"/>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2051720" y="3168263"/>
            <a:ext cx="1584176" cy="11716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TextBox 29"/>
          <p:cNvSpPr txBox="1"/>
          <p:nvPr/>
        </p:nvSpPr>
        <p:spPr>
          <a:xfrm>
            <a:off x="2051720" y="4365104"/>
            <a:ext cx="1584176" cy="646331"/>
          </a:xfrm>
          <a:prstGeom prst="rect">
            <a:avLst/>
          </a:prstGeom>
          <a:noFill/>
        </p:spPr>
        <p:txBody>
          <a:bodyPr wrap="square" rtlCol="0">
            <a:spAutoFit/>
          </a:bodyPr>
          <a:lstStyle/>
          <a:p>
            <a:r>
              <a:rPr lang="en-GB" sz="1200" dirty="0"/>
              <a:t>School setting.  Creates familiarity for target audience.</a:t>
            </a:r>
          </a:p>
        </p:txBody>
      </p:sp>
      <p:pic>
        <p:nvPicPr>
          <p:cNvPr id="31" name="Picture 9"/>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5652120" y="3204060"/>
            <a:ext cx="1585986" cy="1135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TextBox 31"/>
          <p:cNvSpPr txBox="1"/>
          <p:nvPr/>
        </p:nvSpPr>
        <p:spPr>
          <a:xfrm>
            <a:off x="5652120" y="4365104"/>
            <a:ext cx="1585986" cy="830997"/>
          </a:xfrm>
          <a:prstGeom prst="rect">
            <a:avLst/>
          </a:prstGeom>
          <a:noFill/>
        </p:spPr>
        <p:txBody>
          <a:bodyPr wrap="square" rtlCol="0">
            <a:spAutoFit/>
          </a:bodyPr>
          <a:lstStyle/>
          <a:p>
            <a:r>
              <a:rPr lang="en-GB" sz="1200" dirty="0"/>
              <a:t>Tardis interior:</a:t>
            </a:r>
          </a:p>
          <a:p>
            <a:r>
              <a:rPr lang="en-GB" sz="1200" dirty="0"/>
              <a:t>Electrical and futuristic – classic Sci-Fi </a:t>
            </a:r>
            <a:r>
              <a:rPr lang="en-GB" sz="1200" dirty="0" err="1"/>
              <a:t>mise</a:t>
            </a:r>
            <a:r>
              <a:rPr lang="en-GB" sz="1200" dirty="0"/>
              <a:t>-</a:t>
            </a:r>
            <a:r>
              <a:rPr lang="en-GB" sz="1200" dirty="0" err="1"/>
              <a:t>en</a:t>
            </a:r>
            <a:r>
              <a:rPr lang="en-GB" sz="1200" dirty="0"/>
              <a:t>-scene.</a:t>
            </a:r>
          </a:p>
        </p:txBody>
      </p:sp>
      <p:pic>
        <p:nvPicPr>
          <p:cNvPr id="33" name="Picture 9"/>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a:off x="7393581" y="3226120"/>
            <a:ext cx="1570907" cy="11348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 name="TextBox 33"/>
          <p:cNvSpPr txBox="1"/>
          <p:nvPr/>
        </p:nvSpPr>
        <p:spPr>
          <a:xfrm>
            <a:off x="7378502" y="4365104"/>
            <a:ext cx="1585986" cy="646331"/>
          </a:xfrm>
          <a:prstGeom prst="rect">
            <a:avLst/>
          </a:prstGeom>
          <a:noFill/>
        </p:spPr>
        <p:txBody>
          <a:bodyPr wrap="square" rtlCol="0">
            <a:spAutoFit/>
          </a:bodyPr>
          <a:lstStyle/>
          <a:p>
            <a:r>
              <a:rPr lang="en-GB" sz="1200" dirty="0"/>
              <a:t>Alien planet:</a:t>
            </a:r>
          </a:p>
          <a:p>
            <a:r>
              <a:rPr lang="en-GB" sz="1200" dirty="0"/>
              <a:t>Instantly recognised as other-</a:t>
            </a:r>
            <a:r>
              <a:rPr lang="en-GB" sz="1200" dirty="0" err="1"/>
              <a:t>wordly</a:t>
            </a:r>
            <a:endParaRPr lang="en-GB" sz="1200" dirty="0"/>
          </a:p>
        </p:txBody>
      </p:sp>
    </p:spTree>
    <p:extLst>
      <p:ext uri="{BB962C8B-B14F-4D97-AF65-F5344CB8AC3E}">
        <p14:creationId xmlns:p14="http://schemas.microsoft.com/office/powerpoint/2010/main" val="1804486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1469897"/>
            <a:ext cx="8073813" cy="806975"/>
          </a:xfrm>
        </p:spPr>
        <p:txBody>
          <a:bodyPr>
            <a:normAutofit fontScale="90000"/>
          </a:bodyPr>
          <a:lstStyle/>
          <a:p>
            <a:pPr algn="l"/>
            <a:r>
              <a:rPr lang="en-GB" sz="2400" b="1" dirty="0"/>
              <a:t>TV Series – What different genre of series exist?</a:t>
            </a:r>
            <a:r>
              <a:rPr lang="en-GB" sz="2400" dirty="0"/>
              <a:t>	</a:t>
            </a:r>
            <a:br>
              <a:rPr lang="en-GB" sz="2400" dirty="0"/>
            </a:br>
            <a:endParaRPr lang="en-GB" sz="2400" b="1" dirty="0"/>
          </a:p>
        </p:txBody>
      </p:sp>
      <p:sp>
        <p:nvSpPr>
          <p:cNvPr id="4" name="TextBox 3"/>
          <p:cNvSpPr txBox="1"/>
          <p:nvPr/>
        </p:nvSpPr>
        <p:spPr>
          <a:xfrm>
            <a:off x="2339752" y="188640"/>
            <a:ext cx="6624736" cy="369332"/>
          </a:xfrm>
          <a:prstGeom prst="rect">
            <a:avLst/>
          </a:prstGeom>
          <a:noFill/>
        </p:spPr>
        <p:txBody>
          <a:bodyPr wrap="square" rtlCol="0">
            <a:spAutoFit/>
          </a:bodyPr>
          <a:lstStyle/>
          <a:p>
            <a:pPr algn="ctr"/>
            <a:r>
              <a:rPr lang="en-GB" b="1" spc="240" dirty="0"/>
              <a:t>R</a:t>
            </a:r>
            <a:r>
              <a:rPr lang="en-GB" spc="240" dirty="0"/>
              <a:t>epresentation │ </a:t>
            </a:r>
            <a:r>
              <a:rPr lang="en-GB" b="1" spc="240" dirty="0"/>
              <a:t>A</a:t>
            </a:r>
            <a:r>
              <a:rPr lang="en-GB" spc="240" dirty="0"/>
              <a:t>udiences │ </a:t>
            </a:r>
            <a:r>
              <a:rPr lang="en-GB" b="1" spc="240" dirty="0"/>
              <a:t>I</a:t>
            </a:r>
            <a:r>
              <a:rPr lang="en-GB" spc="240" dirty="0"/>
              <a:t>ndustries │ </a:t>
            </a:r>
            <a:r>
              <a:rPr lang="en-GB" b="1" spc="240" dirty="0"/>
              <a:t>L</a:t>
            </a:r>
            <a:r>
              <a:rPr lang="en-GB" spc="240" dirty="0"/>
              <a:t>anguage</a:t>
            </a:r>
          </a:p>
        </p:txBody>
      </p:sp>
      <p:cxnSp>
        <p:nvCxnSpPr>
          <p:cNvPr id="6" name="Straight Connector 5"/>
          <p:cNvCxnSpPr/>
          <p:nvPr/>
        </p:nvCxnSpPr>
        <p:spPr>
          <a:xfrm>
            <a:off x="2447764" y="573667"/>
            <a:ext cx="64087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51520" y="1916832"/>
            <a:ext cx="8336292" cy="1200329"/>
          </a:xfrm>
          <a:prstGeom prst="rect">
            <a:avLst/>
          </a:prstGeom>
          <a:noFill/>
        </p:spPr>
        <p:txBody>
          <a:bodyPr wrap="square" rtlCol="0">
            <a:spAutoFit/>
          </a:bodyPr>
          <a:lstStyle/>
          <a:p>
            <a:r>
              <a:rPr lang="en-GB" b="1" dirty="0"/>
              <a:t>Genre</a:t>
            </a:r>
            <a:r>
              <a:rPr lang="en-GB" dirty="0"/>
              <a:t> is the term for any TV of film media product that has a chosen style that follows certain codes and conventions e.g. Comedy.   Genres can change and there is increasingly a fashion to combine genres e.g. Romance and Comedy becomes a ‘</a:t>
            </a:r>
            <a:r>
              <a:rPr lang="en-GB" dirty="0" err="1"/>
              <a:t>RomCom</a:t>
            </a:r>
            <a:r>
              <a:rPr lang="en-GB" dirty="0"/>
              <a:t>’.  What genre are the following TV series?</a:t>
            </a:r>
            <a:endParaRPr lang="en-GB" sz="2000" b="1" dirty="0"/>
          </a:p>
        </p:txBody>
      </p:sp>
      <p:sp>
        <p:nvSpPr>
          <p:cNvPr id="5" name="TextBox 4"/>
          <p:cNvSpPr txBox="1"/>
          <p:nvPr/>
        </p:nvSpPr>
        <p:spPr>
          <a:xfrm>
            <a:off x="1420284" y="5746030"/>
            <a:ext cx="7328180" cy="923330"/>
          </a:xfrm>
          <a:prstGeom prst="rect">
            <a:avLst/>
          </a:prstGeom>
          <a:noFill/>
        </p:spPr>
        <p:txBody>
          <a:bodyPr wrap="square" rtlCol="0">
            <a:spAutoFit/>
          </a:bodyPr>
          <a:lstStyle/>
          <a:p>
            <a:r>
              <a:rPr lang="en-GB" dirty="0"/>
              <a:t>In your books, and in your own words:</a:t>
            </a:r>
          </a:p>
          <a:p>
            <a:pPr marL="285750" indent="-285750">
              <a:buFont typeface="Arial" panose="020B0604020202020204" pitchFamily="34" charset="0"/>
              <a:buChar char="•"/>
            </a:pPr>
            <a:r>
              <a:rPr lang="en-GB" dirty="0"/>
              <a:t>Write down a definition of genre.</a:t>
            </a:r>
          </a:p>
          <a:p>
            <a:pPr marL="285750" indent="-285750">
              <a:buFont typeface="Arial" panose="020B0604020202020204" pitchFamily="34" charset="0"/>
              <a:buChar char="•"/>
            </a:pPr>
            <a:r>
              <a:rPr lang="en-GB" dirty="0"/>
              <a:t>For each of the above – list the genre you think it is.</a:t>
            </a:r>
          </a:p>
        </p:txBody>
      </p:sp>
      <p:pic>
        <p:nvPicPr>
          <p:cNvPr id="3074" name="Picture 2" descr="Write, Writing, Pencil, Paper, Handwriting, Messag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68156" y="5571298"/>
            <a:ext cx="1027480" cy="102605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292080" y="620688"/>
            <a:ext cx="3600400" cy="369332"/>
          </a:xfrm>
          <a:prstGeom prst="rect">
            <a:avLst/>
          </a:prstGeom>
          <a:solidFill>
            <a:schemeClr val="tx1"/>
          </a:solidFill>
        </p:spPr>
        <p:txBody>
          <a:bodyPr wrap="square" rtlCol="0">
            <a:spAutoFit/>
          </a:bodyPr>
          <a:lstStyle/>
          <a:p>
            <a:r>
              <a:rPr lang="en-GB" dirty="0">
                <a:solidFill>
                  <a:schemeClr val="bg1"/>
                </a:solidFill>
              </a:rPr>
              <a:t>Lesson 1: </a:t>
            </a:r>
            <a:r>
              <a:rPr lang="en-GB" b="1" dirty="0">
                <a:solidFill>
                  <a:schemeClr val="bg1"/>
                </a:solidFill>
              </a:rPr>
              <a:t>Media Language</a:t>
            </a:r>
            <a:endParaRPr lang="en-GB" dirty="0">
              <a:solidFill>
                <a:schemeClr val="bg1"/>
              </a:solidFill>
            </a:endParaRPr>
          </a:p>
        </p:txBody>
      </p:sp>
      <p:pic>
        <p:nvPicPr>
          <p:cNvPr id="7" name="Picture 2" descr="Monitor, Tv, Television, Flat Panel Display"/>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9512" y="116632"/>
            <a:ext cx="1440160" cy="125534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sherlock tv"/>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8700" y="3330468"/>
            <a:ext cx="1247175" cy="103191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07504" y="4365104"/>
            <a:ext cx="1392460" cy="369332"/>
          </a:xfrm>
          <a:prstGeom prst="rect">
            <a:avLst/>
          </a:prstGeom>
          <a:noFill/>
        </p:spPr>
        <p:txBody>
          <a:bodyPr wrap="square" rtlCol="0">
            <a:spAutoFit/>
          </a:bodyPr>
          <a:lstStyle/>
          <a:p>
            <a:pPr algn="ctr"/>
            <a:r>
              <a:rPr lang="en-GB" dirty="0"/>
              <a:t>Sherlock</a:t>
            </a:r>
          </a:p>
        </p:txBody>
      </p:sp>
      <p:pic>
        <p:nvPicPr>
          <p:cNvPr id="2052" name="Picture 4" descr="https://c1.staticflickr.com/6/5558/14963735632_192c215ca0_b.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887386" y="3330467"/>
            <a:ext cx="1273847" cy="103191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1811388" y="4361924"/>
            <a:ext cx="1392460" cy="369332"/>
          </a:xfrm>
          <a:prstGeom prst="rect">
            <a:avLst/>
          </a:prstGeom>
          <a:noFill/>
        </p:spPr>
        <p:txBody>
          <a:bodyPr wrap="square" rtlCol="0">
            <a:spAutoFit/>
          </a:bodyPr>
          <a:lstStyle/>
          <a:p>
            <a:pPr algn="ctr"/>
            <a:r>
              <a:rPr lang="en-GB" dirty="0"/>
              <a:t>Doctor Who</a:t>
            </a:r>
          </a:p>
        </p:txBody>
      </p:sp>
      <p:pic>
        <p:nvPicPr>
          <p:cNvPr id="2054" name="Picture 6" descr="https://c1.staticflickr.com/1/316/18679295525_f39cc1bc70_z.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707904" y="3347963"/>
            <a:ext cx="1017141" cy="1017141"/>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3300164" y="4365104"/>
            <a:ext cx="1847900" cy="369332"/>
          </a:xfrm>
          <a:prstGeom prst="rect">
            <a:avLst/>
          </a:prstGeom>
          <a:noFill/>
        </p:spPr>
        <p:txBody>
          <a:bodyPr wrap="square" rtlCol="0">
            <a:spAutoFit/>
          </a:bodyPr>
          <a:lstStyle/>
          <a:p>
            <a:pPr algn="ctr"/>
            <a:r>
              <a:rPr lang="en-GB" dirty="0"/>
              <a:t>Game of Thrones</a:t>
            </a:r>
          </a:p>
        </p:txBody>
      </p:sp>
      <p:pic>
        <p:nvPicPr>
          <p:cNvPr id="2056" name="Picture 8" descr="https://c1.staticflickr.com/3/2897/14237996824_6f399336fb_b.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338573" y="3347964"/>
            <a:ext cx="1753707" cy="98646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5316388" y="4365104"/>
            <a:ext cx="1847900" cy="369332"/>
          </a:xfrm>
          <a:prstGeom prst="rect">
            <a:avLst/>
          </a:prstGeom>
          <a:noFill/>
        </p:spPr>
        <p:txBody>
          <a:bodyPr wrap="square" rtlCol="0">
            <a:spAutoFit/>
          </a:bodyPr>
          <a:lstStyle/>
          <a:p>
            <a:pPr algn="ctr"/>
            <a:r>
              <a:rPr lang="en-GB" dirty="0"/>
              <a:t>Big Bang Theory</a:t>
            </a:r>
          </a:p>
        </p:txBody>
      </p:sp>
      <p:pic>
        <p:nvPicPr>
          <p:cNvPr id="2058" name="Picture 10" descr="https://upload.wikimedia.org/wikipedia/commons/6/67/Peaky_Blinders.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380312" y="3356993"/>
            <a:ext cx="1599730" cy="977432"/>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7260604" y="4365104"/>
            <a:ext cx="1847900" cy="369332"/>
          </a:xfrm>
          <a:prstGeom prst="rect">
            <a:avLst/>
          </a:prstGeom>
          <a:noFill/>
        </p:spPr>
        <p:txBody>
          <a:bodyPr wrap="square" rtlCol="0">
            <a:spAutoFit/>
          </a:bodyPr>
          <a:lstStyle/>
          <a:p>
            <a:pPr algn="ctr"/>
            <a:r>
              <a:rPr lang="en-GB" dirty="0"/>
              <a:t>Peaky Blinders</a:t>
            </a:r>
          </a:p>
        </p:txBody>
      </p:sp>
    </p:spTree>
    <p:extLst>
      <p:ext uri="{BB962C8B-B14F-4D97-AF65-F5344CB8AC3E}">
        <p14:creationId xmlns:p14="http://schemas.microsoft.com/office/powerpoint/2010/main" val="6574009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39752" y="188640"/>
            <a:ext cx="6624736" cy="369332"/>
          </a:xfrm>
          <a:prstGeom prst="rect">
            <a:avLst/>
          </a:prstGeom>
          <a:noFill/>
        </p:spPr>
        <p:txBody>
          <a:bodyPr wrap="square" rtlCol="0">
            <a:spAutoFit/>
          </a:bodyPr>
          <a:lstStyle/>
          <a:p>
            <a:pPr algn="ctr"/>
            <a:r>
              <a:rPr lang="en-GB" b="1" spc="240" dirty="0"/>
              <a:t>R</a:t>
            </a:r>
            <a:r>
              <a:rPr lang="en-GB" spc="240" dirty="0"/>
              <a:t>epresentation │ </a:t>
            </a:r>
            <a:r>
              <a:rPr lang="en-GB" b="1" spc="240" dirty="0"/>
              <a:t>A</a:t>
            </a:r>
            <a:r>
              <a:rPr lang="en-GB" spc="240" dirty="0"/>
              <a:t>udiences │ </a:t>
            </a:r>
            <a:r>
              <a:rPr lang="en-GB" b="1" spc="240" dirty="0"/>
              <a:t>I</a:t>
            </a:r>
            <a:r>
              <a:rPr lang="en-GB" spc="240" dirty="0"/>
              <a:t>ndustries │ </a:t>
            </a:r>
            <a:r>
              <a:rPr lang="en-GB" b="1" spc="240" dirty="0"/>
              <a:t>L</a:t>
            </a:r>
            <a:r>
              <a:rPr lang="en-GB" spc="240" dirty="0"/>
              <a:t>anguage</a:t>
            </a:r>
          </a:p>
        </p:txBody>
      </p:sp>
      <p:cxnSp>
        <p:nvCxnSpPr>
          <p:cNvPr id="6" name="Straight Connector 5"/>
          <p:cNvCxnSpPr/>
          <p:nvPr/>
        </p:nvCxnSpPr>
        <p:spPr>
          <a:xfrm>
            <a:off x="2447764" y="573667"/>
            <a:ext cx="64087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716016" y="620688"/>
            <a:ext cx="4176464" cy="369332"/>
          </a:xfrm>
          <a:prstGeom prst="rect">
            <a:avLst/>
          </a:prstGeom>
          <a:solidFill>
            <a:schemeClr val="tx1"/>
          </a:solidFill>
        </p:spPr>
        <p:txBody>
          <a:bodyPr wrap="square" rtlCol="0">
            <a:spAutoFit/>
          </a:bodyPr>
          <a:lstStyle/>
          <a:p>
            <a:pPr algn="ctr"/>
            <a:r>
              <a:rPr lang="en-GB" dirty="0">
                <a:solidFill>
                  <a:schemeClr val="bg1"/>
                </a:solidFill>
              </a:rPr>
              <a:t>Lesson 8: </a:t>
            </a:r>
            <a:r>
              <a:rPr lang="en-GB" b="1" dirty="0">
                <a:solidFill>
                  <a:schemeClr val="bg1"/>
                </a:solidFill>
              </a:rPr>
              <a:t>An Unearthly Child Analysis</a:t>
            </a:r>
            <a:endParaRPr lang="en-GB" dirty="0">
              <a:solidFill>
                <a:schemeClr val="bg1"/>
              </a:solidFill>
            </a:endParaRPr>
          </a:p>
        </p:txBody>
      </p:sp>
      <p:pic>
        <p:nvPicPr>
          <p:cNvPr id="7" name="Picture 2" descr="Monitor, Tv, Television, Flat Panel Display"/>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512" y="116632"/>
            <a:ext cx="1440160" cy="1255346"/>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txBox="1">
            <a:spLocks/>
          </p:cNvSpPr>
          <p:nvPr/>
        </p:nvSpPr>
        <p:spPr>
          <a:xfrm>
            <a:off x="107504" y="980728"/>
            <a:ext cx="8909116" cy="80697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400" b="1" dirty="0"/>
              <a:t>Representations of stereotypes</a:t>
            </a:r>
          </a:p>
        </p:txBody>
      </p:sp>
      <p:pic>
        <p:nvPicPr>
          <p:cNvPr id="23" name="Picture 2" descr="Write, Writing, Pencil, Paper, Handwriting, Messag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7635" y="6183169"/>
            <a:ext cx="485933" cy="486191"/>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755576" y="5982379"/>
            <a:ext cx="8261044" cy="830997"/>
          </a:xfrm>
          <a:prstGeom prst="rect">
            <a:avLst/>
          </a:prstGeom>
          <a:noFill/>
        </p:spPr>
        <p:txBody>
          <a:bodyPr wrap="square" rtlCol="0">
            <a:spAutoFit/>
          </a:bodyPr>
          <a:lstStyle/>
          <a:p>
            <a:r>
              <a:rPr lang="en-GB" sz="1600" dirty="0"/>
              <a:t>In your books, and in your own words:</a:t>
            </a:r>
          </a:p>
          <a:p>
            <a:pPr marL="171450" indent="-171450">
              <a:buFont typeface="Arial" panose="020B0604020202020204" pitchFamily="34" charset="0"/>
              <a:buChar char="•"/>
            </a:pPr>
            <a:r>
              <a:rPr lang="en-GB" sz="1600" dirty="0"/>
              <a:t>Complete this table in your books.</a:t>
            </a:r>
          </a:p>
          <a:p>
            <a:pPr marL="171450" indent="-171450">
              <a:buFont typeface="Arial" panose="020B0604020202020204" pitchFamily="34" charset="0"/>
              <a:buChar char="•"/>
            </a:pPr>
            <a:r>
              <a:rPr lang="en-GB" sz="1600" dirty="0"/>
              <a:t>Why are other stereotypes not included?  Link to target audience.</a:t>
            </a:r>
          </a:p>
        </p:txBody>
      </p:sp>
      <p:sp>
        <p:nvSpPr>
          <p:cNvPr id="5" name="TextBox 4"/>
          <p:cNvSpPr txBox="1"/>
          <p:nvPr/>
        </p:nvSpPr>
        <p:spPr>
          <a:xfrm>
            <a:off x="107504" y="1484784"/>
            <a:ext cx="8856984" cy="584775"/>
          </a:xfrm>
          <a:prstGeom prst="rect">
            <a:avLst/>
          </a:prstGeom>
          <a:noFill/>
        </p:spPr>
        <p:txBody>
          <a:bodyPr wrap="square" rtlCol="0">
            <a:spAutoFit/>
          </a:bodyPr>
          <a:lstStyle/>
          <a:p>
            <a:r>
              <a:rPr lang="en-GB" sz="1600" dirty="0"/>
              <a:t>As we have seen in the advertising unit, stereotypes are used to quickly anchor certain representations of characters with the audience.  Which stereotypes are used in this episode?</a:t>
            </a:r>
          </a:p>
        </p:txBody>
      </p:sp>
      <p:graphicFrame>
        <p:nvGraphicFramePr>
          <p:cNvPr id="21" name="Table 20"/>
          <p:cNvGraphicFramePr>
            <a:graphicFrameLocks noGrp="1"/>
          </p:cNvGraphicFramePr>
          <p:nvPr>
            <p:extLst>
              <p:ext uri="{D42A27DB-BD31-4B8C-83A1-F6EECF244321}">
                <p14:modId xmlns:p14="http://schemas.microsoft.com/office/powerpoint/2010/main" val="4119515440"/>
              </p:ext>
            </p:extLst>
          </p:nvPr>
        </p:nvGraphicFramePr>
        <p:xfrm>
          <a:off x="233518" y="2204864"/>
          <a:ext cx="8676964" cy="3637680"/>
        </p:xfrm>
        <a:graphic>
          <a:graphicData uri="http://schemas.openxmlformats.org/drawingml/2006/table">
            <a:tbl>
              <a:tblPr firstRow="1" bandRow="1">
                <a:tableStyleId>{5C22544A-7EE6-4342-B048-85BDC9FD1C3A}</a:tableStyleId>
              </a:tblPr>
              <a:tblGrid>
                <a:gridCol w="1656184">
                  <a:extLst>
                    <a:ext uri="{9D8B030D-6E8A-4147-A177-3AD203B41FA5}">
                      <a16:colId xmlns:a16="http://schemas.microsoft.com/office/drawing/2014/main" val="20000"/>
                    </a:ext>
                  </a:extLst>
                </a:gridCol>
                <a:gridCol w="3510390">
                  <a:extLst>
                    <a:ext uri="{9D8B030D-6E8A-4147-A177-3AD203B41FA5}">
                      <a16:colId xmlns:a16="http://schemas.microsoft.com/office/drawing/2014/main" val="20001"/>
                    </a:ext>
                  </a:extLst>
                </a:gridCol>
                <a:gridCol w="3510390">
                  <a:extLst>
                    <a:ext uri="{9D8B030D-6E8A-4147-A177-3AD203B41FA5}">
                      <a16:colId xmlns:a16="http://schemas.microsoft.com/office/drawing/2014/main" val="20002"/>
                    </a:ext>
                  </a:extLst>
                </a:gridCol>
              </a:tblGrid>
              <a:tr h="432000">
                <a:tc>
                  <a:txBody>
                    <a:bodyPr/>
                    <a:lstStyle/>
                    <a:p>
                      <a:endParaRPr lang="en-GB" sz="16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600" dirty="0">
                          <a:solidFill>
                            <a:sysClr val="windowText" lastClr="000000"/>
                          </a:solidFill>
                        </a:rPr>
                        <a:t>How is it portrayed in the episode and why?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600" dirty="0">
                          <a:solidFill>
                            <a:sysClr val="windowText" lastClr="000000"/>
                          </a:solidFill>
                        </a:rPr>
                        <a:t>Give an example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432000">
                <a:tc>
                  <a:txBody>
                    <a:bodyPr/>
                    <a:lstStyle/>
                    <a:p>
                      <a:r>
                        <a:rPr lang="en-GB" sz="1600" b="1" dirty="0">
                          <a:solidFill>
                            <a:sysClr val="windowText" lastClr="000000"/>
                          </a:solidFill>
                        </a:rPr>
                        <a:t>Place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200" dirty="0" err="1">
                          <a:solidFill>
                            <a:sysClr val="windowText" lastClr="000000"/>
                          </a:solidFill>
                        </a:rPr>
                        <a:t>Eg</a:t>
                      </a:r>
                      <a:r>
                        <a:rPr lang="en-GB" sz="1200" dirty="0">
                          <a:solidFill>
                            <a:sysClr val="windowText" lastClr="000000"/>
                          </a:solidFill>
                        </a:rPr>
                        <a:t>: London is</a:t>
                      </a:r>
                      <a:r>
                        <a:rPr lang="en-GB" sz="1200" baseline="0" dirty="0">
                          <a:solidFill>
                            <a:sysClr val="windowText" lastClr="000000"/>
                          </a:solidFill>
                        </a:rPr>
                        <a:t> the location for the episode.  This would be instantly recognisable to the audience and is further reinforced with the Police Officer and the London fog.</a:t>
                      </a:r>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200" dirty="0">
                          <a:solidFill>
                            <a:sysClr val="windowText" lastClr="000000"/>
                          </a:solidFill>
                        </a:rPr>
                        <a:t>The scene where</a:t>
                      </a:r>
                      <a:r>
                        <a:rPr lang="en-GB" sz="1200" baseline="0" dirty="0">
                          <a:solidFill>
                            <a:sysClr val="windowText" lastClr="000000"/>
                          </a:solidFill>
                        </a:rPr>
                        <a:t> the police officer is outside the Doctor’s house.</a:t>
                      </a:r>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432000">
                <a:tc>
                  <a:txBody>
                    <a:bodyPr/>
                    <a:lstStyle/>
                    <a:p>
                      <a:r>
                        <a:rPr lang="en-GB" sz="1600" b="1" dirty="0">
                          <a:solidFill>
                            <a:sysClr val="windowText" lastClr="000000"/>
                          </a:solidFill>
                        </a:rPr>
                        <a:t>Education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200" dirty="0">
                          <a:solidFill>
                            <a:sysClr val="windowText" lastClr="000000"/>
                          </a:solidFill>
                        </a:rPr>
                        <a:t>Prompts: All well-educated?</a:t>
                      </a:r>
                      <a:r>
                        <a:rPr lang="en-GB" sz="1200" baseline="0" dirty="0">
                          <a:solidFill>
                            <a:sysClr val="windowText" lastClr="000000"/>
                          </a:solidFill>
                        </a:rPr>
                        <a:t>  Does this link with target audience?</a:t>
                      </a:r>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432000">
                <a:tc>
                  <a:txBody>
                    <a:bodyPr/>
                    <a:lstStyle/>
                    <a:p>
                      <a:r>
                        <a:rPr lang="en-GB" sz="1600" b="1" dirty="0">
                          <a:solidFill>
                            <a:sysClr val="windowText" lastClr="000000"/>
                          </a:solidFill>
                        </a:rPr>
                        <a:t>Masculinity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200" dirty="0">
                          <a:solidFill>
                            <a:sysClr val="windowText" lastClr="000000"/>
                          </a:solidFill>
                        </a:rPr>
                        <a:t>Prompts:</a:t>
                      </a:r>
                      <a:r>
                        <a:rPr lang="en-GB" sz="1200" baseline="0" dirty="0">
                          <a:solidFill>
                            <a:sysClr val="windowText" lastClr="000000"/>
                          </a:solidFill>
                        </a:rPr>
                        <a:t> Issues around control.</a:t>
                      </a:r>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432000">
                <a:tc>
                  <a:txBody>
                    <a:bodyPr/>
                    <a:lstStyle/>
                    <a:p>
                      <a:r>
                        <a:rPr lang="en-GB" sz="1600" b="1" dirty="0">
                          <a:solidFill>
                            <a:sysClr val="windowText" lastClr="000000"/>
                          </a:solidFill>
                        </a:rPr>
                        <a:t>Femininity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200" dirty="0">
                          <a:solidFill>
                            <a:sysClr val="windowText" lastClr="000000"/>
                          </a:solidFill>
                        </a:rPr>
                        <a:t>Prompts: caring, sensitive.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432000">
                <a:tc>
                  <a:txBody>
                    <a:bodyPr/>
                    <a:lstStyle/>
                    <a:p>
                      <a:r>
                        <a:rPr lang="en-GB" sz="1600" b="1" dirty="0">
                          <a:solidFill>
                            <a:sysClr val="windowText" lastClr="000000"/>
                          </a:solidFill>
                        </a:rPr>
                        <a:t>Class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200" dirty="0">
                          <a:solidFill>
                            <a:sysClr val="windowText" lastClr="000000"/>
                          </a:solidFill>
                        </a:rPr>
                        <a:t>Prompts: All</a:t>
                      </a:r>
                      <a:r>
                        <a:rPr lang="en-GB" sz="1200" baseline="0" dirty="0">
                          <a:solidFill>
                            <a:sysClr val="windowText" lastClr="000000"/>
                          </a:solidFill>
                        </a:rPr>
                        <a:t> ABCs. Does this link with target audience?</a:t>
                      </a:r>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432000">
                <a:tc>
                  <a:txBody>
                    <a:bodyPr/>
                    <a:lstStyle/>
                    <a:p>
                      <a:r>
                        <a:rPr lang="en-GB" sz="1600" b="1" dirty="0">
                          <a:solidFill>
                            <a:sysClr val="windowText" lastClr="000000"/>
                          </a:solidFill>
                        </a:rPr>
                        <a:t>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200" dirty="0">
                          <a:solidFill>
                            <a:sysClr val="windowText" lastClr="000000"/>
                          </a:solidFill>
                        </a:rPr>
                        <a:t>Prompts:</a:t>
                      </a:r>
                      <a:r>
                        <a:rPr lang="en-GB" sz="1200" baseline="0" dirty="0">
                          <a:solidFill>
                            <a:sysClr val="windowText" lastClr="000000"/>
                          </a:solidFill>
                        </a:rPr>
                        <a:t> Range of ages. Susan and Ian/Barbara may link to target audiences.  Why is the Doctor so old?</a:t>
                      </a:r>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941584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39752" y="188640"/>
            <a:ext cx="6624736" cy="369332"/>
          </a:xfrm>
          <a:prstGeom prst="rect">
            <a:avLst/>
          </a:prstGeom>
          <a:noFill/>
        </p:spPr>
        <p:txBody>
          <a:bodyPr wrap="square" rtlCol="0">
            <a:spAutoFit/>
          </a:bodyPr>
          <a:lstStyle/>
          <a:p>
            <a:pPr algn="ctr"/>
            <a:r>
              <a:rPr lang="en-GB" b="1" spc="240" dirty="0"/>
              <a:t>R</a:t>
            </a:r>
            <a:r>
              <a:rPr lang="en-GB" spc="240" dirty="0"/>
              <a:t>epresentation │ </a:t>
            </a:r>
            <a:r>
              <a:rPr lang="en-GB" b="1" spc="240" dirty="0"/>
              <a:t>A</a:t>
            </a:r>
            <a:r>
              <a:rPr lang="en-GB" spc="240" dirty="0"/>
              <a:t>udiences │ </a:t>
            </a:r>
            <a:r>
              <a:rPr lang="en-GB" b="1" spc="240" dirty="0"/>
              <a:t>I</a:t>
            </a:r>
            <a:r>
              <a:rPr lang="en-GB" spc="240" dirty="0"/>
              <a:t>ndustries │ </a:t>
            </a:r>
            <a:r>
              <a:rPr lang="en-GB" b="1" spc="240" dirty="0"/>
              <a:t>L</a:t>
            </a:r>
            <a:r>
              <a:rPr lang="en-GB" spc="240" dirty="0"/>
              <a:t>anguage</a:t>
            </a:r>
          </a:p>
        </p:txBody>
      </p:sp>
      <p:cxnSp>
        <p:nvCxnSpPr>
          <p:cNvPr id="6" name="Straight Connector 5"/>
          <p:cNvCxnSpPr/>
          <p:nvPr/>
        </p:nvCxnSpPr>
        <p:spPr>
          <a:xfrm>
            <a:off x="2447764" y="573667"/>
            <a:ext cx="64087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716016" y="620688"/>
            <a:ext cx="4176464" cy="369332"/>
          </a:xfrm>
          <a:prstGeom prst="rect">
            <a:avLst/>
          </a:prstGeom>
          <a:solidFill>
            <a:schemeClr val="tx1"/>
          </a:solidFill>
        </p:spPr>
        <p:txBody>
          <a:bodyPr wrap="square" rtlCol="0">
            <a:spAutoFit/>
          </a:bodyPr>
          <a:lstStyle/>
          <a:p>
            <a:pPr algn="ctr"/>
            <a:r>
              <a:rPr lang="en-GB" dirty="0">
                <a:solidFill>
                  <a:schemeClr val="bg1"/>
                </a:solidFill>
              </a:rPr>
              <a:t>Lesson 8: </a:t>
            </a:r>
            <a:r>
              <a:rPr lang="en-GB" b="1" dirty="0">
                <a:solidFill>
                  <a:schemeClr val="bg1"/>
                </a:solidFill>
              </a:rPr>
              <a:t>An Unearthly Child Analysis</a:t>
            </a:r>
            <a:endParaRPr lang="en-GB" dirty="0">
              <a:solidFill>
                <a:schemeClr val="bg1"/>
              </a:solidFill>
            </a:endParaRPr>
          </a:p>
        </p:txBody>
      </p:sp>
      <p:pic>
        <p:nvPicPr>
          <p:cNvPr id="7" name="Picture 2" descr="Monitor, Tv, Television, Flat Panel Display"/>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512" y="116632"/>
            <a:ext cx="1440160" cy="1255346"/>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txBox="1">
            <a:spLocks/>
          </p:cNvSpPr>
          <p:nvPr/>
        </p:nvSpPr>
        <p:spPr>
          <a:xfrm>
            <a:off x="107504" y="980728"/>
            <a:ext cx="8909116" cy="80697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400" b="1" dirty="0"/>
              <a:t>The Audience for Unearthly Child</a:t>
            </a:r>
          </a:p>
        </p:txBody>
      </p:sp>
      <p:pic>
        <p:nvPicPr>
          <p:cNvPr id="23" name="Picture 2" descr="Write, Writing, Pencil, Paper, Handwriting, Messag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301" y="2062907"/>
            <a:ext cx="485933" cy="486191"/>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618242" y="1862117"/>
            <a:ext cx="8261044" cy="830997"/>
          </a:xfrm>
          <a:prstGeom prst="rect">
            <a:avLst/>
          </a:prstGeom>
          <a:noFill/>
        </p:spPr>
        <p:txBody>
          <a:bodyPr wrap="square" rtlCol="0">
            <a:spAutoFit/>
          </a:bodyPr>
          <a:lstStyle/>
          <a:p>
            <a:r>
              <a:rPr lang="en-GB" sz="1600" dirty="0"/>
              <a:t>In your books, and in your own words:</a:t>
            </a:r>
          </a:p>
          <a:p>
            <a:pPr marL="171450" indent="-171450">
              <a:buFont typeface="Arial" panose="020B0604020202020204" pitchFamily="34" charset="0"/>
              <a:buChar char="•"/>
            </a:pPr>
            <a:r>
              <a:rPr lang="en-GB" sz="1600" dirty="0"/>
              <a:t>Brainstorm a list of stereotypical audience members for this 1963 episode.</a:t>
            </a:r>
          </a:p>
          <a:p>
            <a:pPr marL="171450" indent="-171450">
              <a:buFont typeface="Arial" panose="020B0604020202020204" pitchFamily="34" charset="0"/>
              <a:buChar char="•"/>
            </a:pPr>
            <a:r>
              <a:rPr lang="en-GB" sz="1600" dirty="0"/>
              <a:t>Remember that it was shown at 5.15 on a Saturday evening and was Sci-Fi.</a:t>
            </a:r>
          </a:p>
        </p:txBody>
      </p:sp>
      <p:sp>
        <p:nvSpPr>
          <p:cNvPr id="5" name="TextBox 4"/>
          <p:cNvSpPr txBox="1"/>
          <p:nvPr/>
        </p:nvSpPr>
        <p:spPr>
          <a:xfrm>
            <a:off x="107504" y="1484784"/>
            <a:ext cx="8856984" cy="338554"/>
          </a:xfrm>
          <a:prstGeom prst="rect">
            <a:avLst/>
          </a:prstGeom>
          <a:noFill/>
        </p:spPr>
        <p:txBody>
          <a:bodyPr wrap="square" rtlCol="0">
            <a:spAutoFit/>
          </a:bodyPr>
          <a:lstStyle/>
          <a:p>
            <a:r>
              <a:rPr lang="en-GB" sz="1600" dirty="0"/>
              <a:t>Who is the audience for this episode?</a:t>
            </a:r>
          </a:p>
        </p:txBody>
      </p:sp>
      <p:sp>
        <p:nvSpPr>
          <p:cNvPr id="13" name="TextBox 12"/>
          <p:cNvSpPr txBox="1"/>
          <p:nvPr/>
        </p:nvSpPr>
        <p:spPr>
          <a:xfrm>
            <a:off x="35496" y="2636912"/>
            <a:ext cx="4608512" cy="584775"/>
          </a:xfrm>
          <a:prstGeom prst="rect">
            <a:avLst/>
          </a:prstGeom>
          <a:noFill/>
        </p:spPr>
        <p:txBody>
          <a:bodyPr wrap="square" rtlCol="0">
            <a:spAutoFit/>
          </a:bodyPr>
          <a:lstStyle/>
          <a:p>
            <a:r>
              <a:rPr lang="en-GB" sz="1600" b="1" dirty="0"/>
              <a:t>Learn your ABCs</a:t>
            </a:r>
            <a:r>
              <a:rPr lang="en-GB" sz="1600" dirty="0"/>
              <a:t> – the ABC of audience classifications.</a:t>
            </a:r>
          </a:p>
        </p:txBody>
      </p:sp>
      <p:graphicFrame>
        <p:nvGraphicFramePr>
          <p:cNvPr id="14" name="Table 13"/>
          <p:cNvGraphicFramePr>
            <a:graphicFrameLocks noGrp="1"/>
          </p:cNvGraphicFramePr>
          <p:nvPr>
            <p:extLst>
              <p:ext uri="{D42A27DB-BD31-4B8C-83A1-F6EECF244321}">
                <p14:modId xmlns:p14="http://schemas.microsoft.com/office/powerpoint/2010/main" val="3201639099"/>
              </p:ext>
            </p:extLst>
          </p:nvPr>
        </p:nvGraphicFramePr>
        <p:xfrm>
          <a:off x="144116" y="3212976"/>
          <a:ext cx="4283868" cy="3074400"/>
        </p:xfrm>
        <a:graphic>
          <a:graphicData uri="http://schemas.openxmlformats.org/drawingml/2006/table">
            <a:tbl>
              <a:tblPr firstRow="1" bandRow="1">
                <a:tableStyleId>{5C22544A-7EE6-4342-B048-85BDC9FD1C3A}</a:tableStyleId>
              </a:tblPr>
              <a:tblGrid>
                <a:gridCol w="467444">
                  <a:extLst>
                    <a:ext uri="{9D8B030D-6E8A-4147-A177-3AD203B41FA5}">
                      <a16:colId xmlns:a16="http://schemas.microsoft.com/office/drawing/2014/main" val="20000"/>
                    </a:ext>
                  </a:extLst>
                </a:gridCol>
                <a:gridCol w="1656184">
                  <a:extLst>
                    <a:ext uri="{9D8B030D-6E8A-4147-A177-3AD203B41FA5}">
                      <a16:colId xmlns:a16="http://schemas.microsoft.com/office/drawing/2014/main" val="20001"/>
                    </a:ext>
                  </a:extLst>
                </a:gridCol>
                <a:gridCol w="2160240">
                  <a:extLst>
                    <a:ext uri="{9D8B030D-6E8A-4147-A177-3AD203B41FA5}">
                      <a16:colId xmlns:a16="http://schemas.microsoft.com/office/drawing/2014/main" val="20002"/>
                    </a:ext>
                  </a:extLst>
                </a:gridCol>
              </a:tblGrid>
              <a:tr h="432000">
                <a:tc>
                  <a:txBody>
                    <a:bodyPr/>
                    <a:lstStyle/>
                    <a:p>
                      <a:endParaRPr lang="en-GB" sz="16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200" dirty="0">
                          <a:solidFill>
                            <a:sysClr val="windowText" lastClr="000000"/>
                          </a:solidFill>
                        </a:rPr>
                        <a:t>Who would this be?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200" dirty="0">
                          <a:solidFill>
                            <a:sysClr val="windowText" lastClr="000000"/>
                          </a:solidFill>
                        </a:rPr>
                        <a:t>Examples of careers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432000">
                <a:tc>
                  <a:txBody>
                    <a:bodyPr/>
                    <a:lstStyle/>
                    <a:p>
                      <a:r>
                        <a:rPr lang="en-GB" sz="1600" b="1" dirty="0">
                          <a:solidFill>
                            <a:sysClr val="windowText" lastClr="000000"/>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200" dirty="0">
                          <a:solidFill>
                            <a:sysClr val="windowText" lastClr="000000"/>
                          </a:solidFill>
                        </a:rPr>
                        <a:t>Upper</a:t>
                      </a:r>
                      <a:r>
                        <a:rPr lang="en-GB" sz="1200" baseline="0" dirty="0">
                          <a:solidFill>
                            <a:sysClr val="windowText" lastClr="000000"/>
                          </a:solidFill>
                        </a:rPr>
                        <a:t> middle class and higher</a:t>
                      </a:r>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200" dirty="0">
                          <a:solidFill>
                            <a:sysClr val="windowText" lastClr="000000"/>
                          </a:solidFill>
                        </a:rPr>
                        <a:t>Managerial</a:t>
                      </a:r>
                      <a:r>
                        <a:rPr lang="en-GB" sz="1200" baseline="0" dirty="0">
                          <a:solidFill>
                            <a:sysClr val="windowText" lastClr="000000"/>
                          </a:solidFill>
                        </a:rPr>
                        <a:t> / Executive</a:t>
                      </a:r>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432000">
                <a:tc>
                  <a:txBody>
                    <a:bodyPr/>
                    <a:lstStyle/>
                    <a:p>
                      <a:r>
                        <a:rPr lang="en-GB" sz="1600" b="1" dirty="0">
                          <a:solidFill>
                            <a:sysClr val="windowText" lastClr="000000"/>
                          </a:solidFill>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200" dirty="0">
                          <a:solidFill>
                            <a:sysClr val="windowText" lastClr="000000"/>
                          </a:solidFill>
                        </a:rPr>
                        <a:t>Middle class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200" dirty="0">
                          <a:solidFill>
                            <a:sysClr val="windowText" lastClr="000000"/>
                          </a:solidFill>
                        </a:rPr>
                        <a:t>Lower management.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432000">
                <a:tc>
                  <a:txBody>
                    <a:bodyPr/>
                    <a:lstStyle/>
                    <a:p>
                      <a:r>
                        <a:rPr lang="en-GB" sz="1600" b="1" dirty="0">
                          <a:solidFill>
                            <a:sysClr val="windowText" lastClr="000000"/>
                          </a:solidFill>
                        </a:rPr>
                        <a:t>C1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200" dirty="0">
                          <a:solidFill>
                            <a:sysClr val="windowText" lastClr="000000"/>
                          </a:solidFill>
                        </a:rPr>
                        <a:t>Lower middle class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200" dirty="0">
                          <a:solidFill>
                            <a:sysClr val="windowText" lastClr="000000"/>
                          </a:solidFill>
                        </a:rPr>
                        <a:t>Supervisory / Clerical work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432000">
                <a:tc>
                  <a:txBody>
                    <a:bodyPr/>
                    <a:lstStyle/>
                    <a:p>
                      <a:r>
                        <a:rPr lang="en-GB" sz="1600" b="1" dirty="0">
                          <a:solidFill>
                            <a:sysClr val="windowText" lastClr="000000"/>
                          </a:solidFill>
                        </a:rPr>
                        <a:t>C2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200" dirty="0">
                          <a:solidFill>
                            <a:sysClr val="windowText" lastClr="000000"/>
                          </a:solidFill>
                        </a:rPr>
                        <a:t>Skilled working</a:t>
                      </a:r>
                      <a:r>
                        <a:rPr lang="en-GB" sz="1200" baseline="0" dirty="0">
                          <a:solidFill>
                            <a:sysClr val="windowText" lastClr="000000"/>
                          </a:solidFill>
                        </a:rPr>
                        <a:t> class</a:t>
                      </a:r>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200" dirty="0">
                          <a:solidFill>
                            <a:sysClr val="windowText" lastClr="000000"/>
                          </a:solidFill>
                        </a:rPr>
                        <a:t>Skilled</a:t>
                      </a:r>
                      <a:r>
                        <a:rPr lang="en-GB" sz="1200" baseline="0" dirty="0">
                          <a:solidFill>
                            <a:sysClr val="windowText" lastClr="000000"/>
                          </a:solidFill>
                        </a:rPr>
                        <a:t> manual workers</a:t>
                      </a:r>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432000">
                <a:tc>
                  <a:txBody>
                    <a:bodyPr/>
                    <a:lstStyle/>
                    <a:p>
                      <a:r>
                        <a:rPr lang="en-GB" sz="1600" b="1" dirty="0">
                          <a:solidFill>
                            <a:sysClr val="windowText" lastClr="000000"/>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200" dirty="0">
                          <a:solidFill>
                            <a:sysClr val="windowText" lastClr="000000"/>
                          </a:solidFill>
                        </a:rPr>
                        <a:t>Working class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200" dirty="0">
                          <a:solidFill>
                            <a:sysClr val="windowText" lastClr="000000"/>
                          </a:solidFill>
                        </a:rPr>
                        <a:t>Semi</a:t>
                      </a:r>
                      <a:r>
                        <a:rPr lang="en-GB" sz="1200" baseline="0" dirty="0">
                          <a:solidFill>
                            <a:sysClr val="windowText" lastClr="000000"/>
                          </a:solidFill>
                        </a:rPr>
                        <a:t> or unskilled workers</a:t>
                      </a:r>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432000">
                <a:tc>
                  <a:txBody>
                    <a:bodyPr/>
                    <a:lstStyle/>
                    <a:p>
                      <a:r>
                        <a:rPr lang="en-GB" sz="1600" b="1" dirty="0">
                          <a:solidFill>
                            <a:sysClr val="windowText" lastClr="000000"/>
                          </a:solidFill>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200" dirty="0">
                          <a:solidFill>
                            <a:sysClr val="windowText" lastClr="000000"/>
                          </a:solidFill>
                        </a:rPr>
                        <a:t>Those</a:t>
                      </a:r>
                      <a:r>
                        <a:rPr lang="en-GB" sz="1200" baseline="0" dirty="0">
                          <a:solidFill>
                            <a:sysClr val="windowText" lastClr="000000"/>
                          </a:solidFill>
                        </a:rPr>
                        <a:t> at the lowest levels of subsistence</a:t>
                      </a:r>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200" dirty="0">
                          <a:solidFill>
                            <a:sysClr val="windowText" lastClr="000000"/>
                          </a:solidFill>
                        </a:rPr>
                        <a:t>Pensioners of low paid workers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bl>
          </a:graphicData>
        </a:graphic>
      </p:graphicFrame>
      <p:sp>
        <p:nvSpPr>
          <p:cNvPr id="15" name="TextBox 14"/>
          <p:cNvSpPr txBox="1"/>
          <p:nvPr/>
        </p:nvSpPr>
        <p:spPr>
          <a:xfrm>
            <a:off x="4644008" y="2670011"/>
            <a:ext cx="4372612" cy="830997"/>
          </a:xfrm>
          <a:prstGeom prst="rect">
            <a:avLst/>
          </a:prstGeom>
          <a:noFill/>
        </p:spPr>
        <p:txBody>
          <a:bodyPr wrap="square" rtlCol="0">
            <a:spAutoFit/>
          </a:bodyPr>
          <a:lstStyle/>
          <a:p>
            <a:r>
              <a:rPr lang="en-GB" sz="1600" dirty="0"/>
              <a:t>Look at who the studio audience was made up of at the original recording in 1963.  This will give you a clue about the target audience in 1963.</a:t>
            </a:r>
          </a:p>
        </p:txBody>
      </p:sp>
      <p:pic>
        <p:nvPicPr>
          <p:cNvPr id="1026"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562062" y="3501008"/>
            <a:ext cx="4454558" cy="145626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8" name="TextBox 17"/>
          <p:cNvSpPr txBox="1"/>
          <p:nvPr/>
        </p:nvSpPr>
        <p:spPr>
          <a:xfrm>
            <a:off x="4644008" y="5034662"/>
            <a:ext cx="4372612" cy="584775"/>
          </a:xfrm>
          <a:prstGeom prst="rect">
            <a:avLst/>
          </a:prstGeom>
          <a:noFill/>
        </p:spPr>
        <p:txBody>
          <a:bodyPr wrap="square" rtlCol="0">
            <a:spAutoFit/>
          </a:bodyPr>
          <a:lstStyle/>
          <a:p>
            <a:r>
              <a:rPr lang="en-GB" sz="1600" dirty="0"/>
              <a:t>Note: There are no Ds and </a:t>
            </a:r>
            <a:r>
              <a:rPr lang="en-GB" sz="1600" dirty="0" err="1"/>
              <a:t>Es</a:t>
            </a:r>
            <a:r>
              <a:rPr lang="en-GB" sz="1600" dirty="0"/>
              <a:t> in the audience.  Why not? </a:t>
            </a:r>
          </a:p>
        </p:txBody>
      </p:sp>
    </p:spTree>
    <p:extLst>
      <p:ext uri="{BB962C8B-B14F-4D97-AF65-F5344CB8AC3E}">
        <p14:creationId xmlns:p14="http://schemas.microsoft.com/office/powerpoint/2010/main" val="11190872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39752" y="188640"/>
            <a:ext cx="6624736" cy="369332"/>
          </a:xfrm>
          <a:prstGeom prst="rect">
            <a:avLst/>
          </a:prstGeom>
          <a:noFill/>
        </p:spPr>
        <p:txBody>
          <a:bodyPr wrap="square" rtlCol="0">
            <a:spAutoFit/>
          </a:bodyPr>
          <a:lstStyle/>
          <a:p>
            <a:pPr algn="ctr"/>
            <a:r>
              <a:rPr lang="en-GB" b="1" spc="240" dirty="0"/>
              <a:t>R</a:t>
            </a:r>
            <a:r>
              <a:rPr lang="en-GB" spc="240" dirty="0"/>
              <a:t>epresentation │ </a:t>
            </a:r>
            <a:r>
              <a:rPr lang="en-GB" b="1" spc="240" dirty="0"/>
              <a:t>A</a:t>
            </a:r>
            <a:r>
              <a:rPr lang="en-GB" spc="240" dirty="0"/>
              <a:t>udiences │ </a:t>
            </a:r>
            <a:r>
              <a:rPr lang="en-GB" b="1" spc="240" dirty="0"/>
              <a:t>I</a:t>
            </a:r>
            <a:r>
              <a:rPr lang="en-GB" spc="240" dirty="0"/>
              <a:t>ndustries │ </a:t>
            </a:r>
            <a:r>
              <a:rPr lang="en-GB" b="1" spc="240" dirty="0"/>
              <a:t>L</a:t>
            </a:r>
            <a:r>
              <a:rPr lang="en-GB" spc="240" dirty="0"/>
              <a:t>anguage</a:t>
            </a:r>
          </a:p>
        </p:txBody>
      </p:sp>
      <p:cxnSp>
        <p:nvCxnSpPr>
          <p:cNvPr id="6" name="Straight Connector 5"/>
          <p:cNvCxnSpPr/>
          <p:nvPr/>
        </p:nvCxnSpPr>
        <p:spPr>
          <a:xfrm>
            <a:off x="2447764" y="573667"/>
            <a:ext cx="64087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716016" y="620688"/>
            <a:ext cx="4176464" cy="369332"/>
          </a:xfrm>
          <a:prstGeom prst="rect">
            <a:avLst/>
          </a:prstGeom>
          <a:solidFill>
            <a:schemeClr val="tx1"/>
          </a:solidFill>
        </p:spPr>
        <p:txBody>
          <a:bodyPr wrap="square" rtlCol="0">
            <a:spAutoFit/>
          </a:bodyPr>
          <a:lstStyle/>
          <a:p>
            <a:pPr algn="ctr"/>
            <a:r>
              <a:rPr lang="en-GB" dirty="0">
                <a:solidFill>
                  <a:schemeClr val="bg1"/>
                </a:solidFill>
              </a:rPr>
              <a:t>Lesson 8: </a:t>
            </a:r>
            <a:r>
              <a:rPr lang="en-GB" b="1" dirty="0">
                <a:solidFill>
                  <a:schemeClr val="bg1"/>
                </a:solidFill>
              </a:rPr>
              <a:t>An Unearthly Child Analysis</a:t>
            </a:r>
            <a:endParaRPr lang="en-GB" dirty="0">
              <a:solidFill>
                <a:schemeClr val="bg1"/>
              </a:solidFill>
            </a:endParaRPr>
          </a:p>
        </p:txBody>
      </p:sp>
      <p:pic>
        <p:nvPicPr>
          <p:cNvPr id="7" name="Picture 2" descr="Monitor, Tv, Television, Flat Panel Display"/>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512" y="116632"/>
            <a:ext cx="1440160" cy="1255346"/>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txBox="1">
            <a:spLocks/>
          </p:cNvSpPr>
          <p:nvPr/>
        </p:nvSpPr>
        <p:spPr>
          <a:xfrm>
            <a:off x="107504" y="980728"/>
            <a:ext cx="8909116" cy="80697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400" b="1" dirty="0"/>
              <a:t>The Audience for Unearthly Child</a:t>
            </a:r>
          </a:p>
        </p:txBody>
      </p:sp>
      <p:pic>
        <p:nvPicPr>
          <p:cNvPr id="23" name="Picture 2" descr="Write, Writing, Pencil, Paper, Handwriting, Messag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5503" y="6021288"/>
            <a:ext cx="485933" cy="486191"/>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703444" y="5664150"/>
            <a:ext cx="8261044" cy="1077218"/>
          </a:xfrm>
          <a:prstGeom prst="rect">
            <a:avLst/>
          </a:prstGeom>
          <a:noFill/>
        </p:spPr>
        <p:txBody>
          <a:bodyPr wrap="square" rtlCol="0">
            <a:spAutoFit/>
          </a:bodyPr>
          <a:lstStyle/>
          <a:p>
            <a:r>
              <a:rPr lang="en-GB" sz="1600" dirty="0"/>
              <a:t>In your books, and in your own words:</a:t>
            </a:r>
          </a:p>
          <a:p>
            <a:pPr marL="171450" indent="-171450">
              <a:buFont typeface="Arial" panose="020B0604020202020204" pitchFamily="34" charset="0"/>
              <a:buChar char="•"/>
            </a:pPr>
            <a:r>
              <a:rPr lang="en-GB" sz="1600" dirty="0"/>
              <a:t>Describe Uses and Gratification Theory.</a:t>
            </a:r>
          </a:p>
          <a:p>
            <a:pPr marL="171450" indent="-171450">
              <a:buFont typeface="Arial" panose="020B0604020202020204" pitchFamily="34" charset="0"/>
              <a:buChar char="•"/>
            </a:pPr>
            <a:r>
              <a:rPr lang="en-GB" sz="1600" dirty="0"/>
              <a:t>What Uses and Gratification would this episode provide to a </a:t>
            </a:r>
            <a:r>
              <a:rPr lang="en-GB" sz="1600" b="1" dirty="0"/>
              <a:t>1963</a:t>
            </a:r>
            <a:r>
              <a:rPr lang="en-GB" sz="1600" dirty="0"/>
              <a:t> audience?</a:t>
            </a:r>
          </a:p>
          <a:p>
            <a:pPr marL="171450" indent="-171450">
              <a:buFont typeface="Arial" panose="020B0604020202020204" pitchFamily="34" charset="0"/>
              <a:buChar char="•"/>
            </a:pPr>
            <a:r>
              <a:rPr lang="en-GB" sz="1600" dirty="0"/>
              <a:t>What Uses and Gratification would this episode provide to a </a:t>
            </a:r>
            <a:r>
              <a:rPr lang="en-GB" sz="1600" b="1" dirty="0"/>
              <a:t>2018</a:t>
            </a:r>
            <a:r>
              <a:rPr lang="en-GB" sz="1600" dirty="0"/>
              <a:t> audience?</a:t>
            </a:r>
          </a:p>
        </p:txBody>
      </p:sp>
      <p:sp>
        <p:nvSpPr>
          <p:cNvPr id="5" name="TextBox 4"/>
          <p:cNvSpPr txBox="1"/>
          <p:nvPr/>
        </p:nvSpPr>
        <p:spPr>
          <a:xfrm>
            <a:off x="0" y="1484784"/>
            <a:ext cx="9144000" cy="1077218"/>
          </a:xfrm>
          <a:prstGeom prst="rect">
            <a:avLst/>
          </a:prstGeom>
          <a:noFill/>
        </p:spPr>
        <p:txBody>
          <a:bodyPr wrap="square" rtlCol="0">
            <a:spAutoFit/>
          </a:bodyPr>
          <a:lstStyle/>
          <a:p>
            <a:r>
              <a:rPr lang="en-GB" sz="1600" dirty="0"/>
              <a:t>Why do we watch any media products?  Find out about </a:t>
            </a:r>
            <a:r>
              <a:rPr lang="en-GB" sz="1600" b="1" dirty="0"/>
              <a:t>Uses and Gratification Theory.</a:t>
            </a:r>
          </a:p>
          <a:p>
            <a:endParaRPr lang="en-GB" sz="1600" b="1" dirty="0"/>
          </a:p>
          <a:p>
            <a:r>
              <a:rPr lang="en-GB" sz="1600" dirty="0"/>
              <a:t>In 1974, </a:t>
            </a:r>
            <a:r>
              <a:rPr lang="en-GB" sz="1600" dirty="0" err="1"/>
              <a:t>Blumler</a:t>
            </a:r>
            <a:r>
              <a:rPr lang="en-GB" sz="1600" dirty="0"/>
              <a:t> and Katz suggested that media audiences make active choices about what media to consume in order to meet certain needs.  They were:</a:t>
            </a:r>
            <a:r>
              <a:rPr lang="en-GB" sz="1600" b="1" dirty="0"/>
              <a:t> </a:t>
            </a:r>
          </a:p>
        </p:txBody>
      </p:sp>
      <p:sp>
        <p:nvSpPr>
          <p:cNvPr id="16" name="TextBox 15"/>
          <p:cNvSpPr txBox="1"/>
          <p:nvPr/>
        </p:nvSpPr>
        <p:spPr>
          <a:xfrm>
            <a:off x="0" y="2746663"/>
            <a:ext cx="4562062" cy="2554545"/>
          </a:xfrm>
          <a:prstGeom prst="rect">
            <a:avLst/>
          </a:prstGeom>
          <a:noFill/>
        </p:spPr>
        <p:txBody>
          <a:bodyPr wrap="square" rtlCol="0">
            <a:spAutoFit/>
          </a:bodyPr>
          <a:lstStyle/>
          <a:p>
            <a:pPr marL="285750" indent="-285750">
              <a:buFont typeface="Arial" panose="020B0604020202020204" pitchFamily="34" charset="0"/>
              <a:buChar char="•"/>
            </a:pPr>
            <a:r>
              <a:rPr lang="en-GB" sz="1600" dirty="0"/>
              <a:t>The need to be </a:t>
            </a:r>
            <a:r>
              <a:rPr lang="en-GB" sz="1600" b="1" dirty="0"/>
              <a:t>INFORMED</a:t>
            </a:r>
            <a:r>
              <a:rPr lang="en-GB" sz="1600" dirty="0"/>
              <a:t> and </a:t>
            </a:r>
            <a:r>
              <a:rPr lang="en-GB" sz="1600" b="1" dirty="0"/>
              <a:t>EDUCATED</a:t>
            </a:r>
            <a:r>
              <a:rPr lang="en-GB" sz="1600" dirty="0"/>
              <a:t> about the world in which we live.</a:t>
            </a:r>
          </a:p>
          <a:p>
            <a:pPr marL="285750" indent="-285750">
              <a:buFont typeface="Arial" panose="020B0604020202020204" pitchFamily="34" charset="0"/>
              <a:buChar char="•"/>
            </a:pPr>
            <a:r>
              <a:rPr lang="en-GB" sz="1600" dirty="0"/>
              <a:t>The need to </a:t>
            </a:r>
            <a:r>
              <a:rPr lang="en-GB" sz="1600" b="1" dirty="0"/>
              <a:t>IDENTIFY</a:t>
            </a:r>
            <a:r>
              <a:rPr lang="en-GB" sz="1600" dirty="0"/>
              <a:t> personally with characters and situations in order to learn more about themselves.</a:t>
            </a:r>
          </a:p>
          <a:p>
            <a:pPr marL="285750" indent="-285750">
              <a:buFont typeface="Arial" panose="020B0604020202020204" pitchFamily="34" charset="0"/>
              <a:buChar char="•"/>
            </a:pPr>
            <a:r>
              <a:rPr lang="en-GB" sz="1600" dirty="0"/>
              <a:t>The needs to be </a:t>
            </a:r>
            <a:r>
              <a:rPr lang="en-GB" sz="1600" b="1" dirty="0"/>
              <a:t>ENTERTAINED</a:t>
            </a:r>
          </a:p>
          <a:p>
            <a:pPr marL="285750" indent="-285750">
              <a:buFont typeface="Arial" panose="020B0604020202020204" pitchFamily="34" charset="0"/>
              <a:buChar char="•"/>
            </a:pPr>
            <a:r>
              <a:rPr lang="en-GB" sz="1600" dirty="0"/>
              <a:t>The need to use the media as a talking point for </a:t>
            </a:r>
            <a:r>
              <a:rPr lang="en-GB" sz="1600" b="1" dirty="0"/>
              <a:t>SOCIAL INTERACTION</a:t>
            </a:r>
          </a:p>
          <a:p>
            <a:pPr marL="285750" indent="-285750">
              <a:buFont typeface="Arial" panose="020B0604020202020204" pitchFamily="34" charset="0"/>
              <a:buChar char="•"/>
            </a:pPr>
            <a:r>
              <a:rPr lang="en-GB" sz="1600" dirty="0"/>
              <a:t>The need to </a:t>
            </a:r>
            <a:r>
              <a:rPr lang="en-GB" sz="1600" b="1" dirty="0"/>
              <a:t>ESCAPE</a:t>
            </a:r>
            <a:r>
              <a:rPr lang="en-GB" sz="1600" dirty="0"/>
              <a:t> from their daily grind into other worlds and situations.</a:t>
            </a:r>
          </a:p>
        </p:txBody>
      </p:sp>
      <p:pic>
        <p:nvPicPr>
          <p:cNvPr id="2050"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562062" y="2348880"/>
            <a:ext cx="2376264" cy="1702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858000" y="2348880"/>
            <a:ext cx="2286000" cy="1754326"/>
          </a:xfrm>
          <a:prstGeom prst="rect">
            <a:avLst/>
          </a:prstGeom>
          <a:noFill/>
        </p:spPr>
        <p:txBody>
          <a:bodyPr wrap="square" rtlCol="0">
            <a:spAutoFit/>
          </a:bodyPr>
          <a:lstStyle/>
          <a:p>
            <a:r>
              <a:rPr lang="en-GB" sz="1200" dirty="0"/>
              <a:t>Background notes from the original series proposal. Note that Head of Drama says </a:t>
            </a:r>
            <a:r>
              <a:rPr lang="en-GB" sz="1200" i="1" dirty="0"/>
              <a:t>“It doesn't get across the basis of teaching of educational experience - drama based upon and stemming from factual material and scientific phenomena and actual social history of past and future.”</a:t>
            </a:r>
          </a:p>
        </p:txBody>
      </p:sp>
      <p:sp>
        <p:nvSpPr>
          <p:cNvPr id="3" name="TextBox 2"/>
          <p:cNvSpPr txBox="1"/>
          <p:nvPr/>
        </p:nvSpPr>
        <p:spPr>
          <a:xfrm>
            <a:off x="4572000" y="4077072"/>
            <a:ext cx="4572000" cy="400110"/>
          </a:xfrm>
          <a:prstGeom prst="rect">
            <a:avLst/>
          </a:prstGeom>
          <a:noFill/>
        </p:spPr>
        <p:txBody>
          <a:bodyPr wrap="square" rtlCol="0">
            <a:spAutoFit/>
          </a:bodyPr>
          <a:lstStyle/>
          <a:p>
            <a:r>
              <a:rPr lang="en-GB" sz="1000" dirty="0"/>
              <a:t>Available at: </a:t>
            </a:r>
            <a:r>
              <a:rPr lang="en-GB" sz="1000" dirty="0">
                <a:hlinkClick r:id="rId5"/>
              </a:rPr>
              <a:t>http://www.bbc.co.uk/archive/doctorwho/6403.shtml?page=4</a:t>
            </a:r>
            <a:endParaRPr lang="en-GB" sz="1000" dirty="0"/>
          </a:p>
          <a:p>
            <a:endParaRPr lang="en-GB" sz="1000" dirty="0"/>
          </a:p>
        </p:txBody>
      </p:sp>
      <p:sp>
        <p:nvSpPr>
          <p:cNvPr id="9" name="TextBox 8"/>
          <p:cNvSpPr txBox="1"/>
          <p:nvPr/>
        </p:nvSpPr>
        <p:spPr>
          <a:xfrm>
            <a:off x="4644008" y="4477182"/>
            <a:ext cx="4320480" cy="830997"/>
          </a:xfrm>
          <a:prstGeom prst="rect">
            <a:avLst/>
          </a:prstGeom>
          <a:noFill/>
        </p:spPr>
        <p:txBody>
          <a:bodyPr wrap="square" rtlCol="0">
            <a:spAutoFit/>
          </a:bodyPr>
          <a:lstStyle/>
          <a:p>
            <a:r>
              <a:rPr lang="en-GB" sz="1600" dirty="0"/>
              <a:t>Clearly, it has been designed to educate.  What other parts of Uses and Gratification Theory did it hit?  Would it be the same today?</a:t>
            </a:r>
          </a:p>
        </p:txBody>
      </p:sp>
    </p:spTree>
    <p:extLst>
      <p:ext uri="{BB962C8B-B14F-4D97-AF65-F5344CB8AC3E}">
        <p14:creationId xmlns:p14="http://schemas.microsoft.com/office/powerpoint/2010/main" val="23956226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39752" y="188640"/>
            <a:ext cx="6624736" cy="369332"/>
          </a:xfrm>
          <a:prstGeom prst="rect">
            <a:avLst/>
          </a:prstGeom>
          <a:noFill/>
        </p:spPr>
        <p:txBody>
          <a:bodyPr wrap="square" rtlCol="0">
            <a:spAutoFit/>
          </a:bodyPr>
          <a:lstStyle/>
          <a:p>
            <a:pPr algn="ctr"/>
            <a:r>
              <a:rPr lang="en-GB" b="1" spc="240" dirty="0"/>
              <a:t>R</a:t>
            </a:r>
            <a:r>
              <a:rPr lang="en-GB" spc="240" dirty="0"/>
              <a:t>epresentation │ </a:t>
            </a:r>
            <a:r>
              <a:rPr lang="en-GB" b="1" spc="240" dirty="0"/>
              <a:t>A</a:t>
            </a:r>
            <a:r>
              <a:rPr lang="en-GB" spc="240" dirty="0"/>
              <a:t>udiences │ </a:t>
            </a:r>
            <a:r>
              <a:rPr lang="en-GB" b="1" spc="240" dirty="0"/>
              <a:t>I</a:t>
            </a:r>
            <a:r>
              <a:rPr lang="en-GB" spc="240" dirty="0"/>
              <a:t>ndustries │ </a:t>
            </a:r>
            <a:r>
              <a:rPr lang="en-GB" b="1" spc="240" dirty="0"/>
              <a:t>L</a:t>
            </a:r>
            <a:r>
              <a:rPr lang="en-GB" spc="240" dirty="0"/>
              <a:t>anguage</a:t>
            </a:r>
          </a:p>
        </p:txBody>
      </p:sp>
      <p:cxnSp>
        <p:nvCxnSpPr>
          <p:cNvPr id="6" name="Straight Connector 5"/>
          <p:cNvCxnSpPr/>
          <p:nvPr/>
        </p:nvCxnSpPr>
        <p:spPr>
          <a:xfrm>
            <a:off x="2447764" y="573667"/>
            <a:ext cx="64087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716016" y="620688"/>
            <a:ext cx="4176464" cy="369332"/>
          </a:xfrm>
          <a:prstGeom prst="rect">
            <a:avLst/>
          </a:prstGeom>
          <a:solidFill>
            <a:schemeClr val="tx1"/>
          </a:solidFill>
        </p:spPr>
        <p:txBody>
          <a:bodyPr wrap="square" rtlCol="0">
            <a:spAutoFit/>
          </a:bodyPr>
          <a:lstStyle/>
          <a:p>
            <a:pPr algn="ctr"/>
            <a:r>
              <a:rPr lang="en-GB" dirty="0">
                <a:solidFill>
                  <a:schemeClr val="bg1"/>
                </a:solidFill>
              </a:rPr>
              <a:t>Lesson 8: </a:t>
            </a:r>
            <a:r>
              <a:rPr lang="en-GB" b="1" dirty="0">
                <a:solidFill>
                  <a:schemeClr val="bg1"/>
                </a:solidFill>
              </a:rPr>
              <a:t>An Unearthly Child Analysis</a:t>
            </a:r>
            <a:endParaRPr lang="en-GB" dirty="0">
              <a:solidFill>
                <a:schemeClr val="bg1"/>
              </a:solidFill>
            </a:endParaRPr>
          </a:p>
        </p:txBody>
      </p:sp>
      <p:pic>
        <p:nvPicPr>
          <p:cNvPr id="7" name="Picture 2" descr="Monitor, Tv, Television, Flat Panel Display"/>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512" y="116632"/>
            <a:ext cx="1440160" cy="1255346"/>
          </a:xfrm>
          <a:prstGeom prst="rect">
            <a:avLst/>
          </a:prstGeom>
          <a:noFill/>
          <a:extLst>
            <a:ext uri="{909E8E84-426E-40DD-AFC4-6F175D3DCCD1}">
              <a14:hiddenFill xmlns:a14="http://schemas.microsoft.com/office/drawing/2010/main">
                <a:solidFill>
                  <a:srgbClr val="FFFFFF"/>
                </a:solidFill>
              </a14:hiddenFill>
            </a:ext>
          </a:extLst>
        </p:spPr>
      </p:pic>
      <p:sp>
        <p:nvSpPr>
          <p:cNvPr id="15" name="Title 1"/>
          <p:cNvSpPr txBox="1">
            <a:spLocks/>
          </p:cNvSpPr>
          <p:nvPr/>
        </p:nvSpPr>
        <p:spPr>
          <a:xfrm>
            <a:off x="467544" y="1916832"/>
            <a:ext cx="8073813" cy="1671071"/>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400" b="1" dirty="0"/>
              <a:t>This concludes the Unearthly Child Close Study Product.</a:t>
            </a:r>
            <a:br>
              <a:rPr lang="en-GB" sz="2400" b="1" dirty="0"/>
            </a:br>
            <a:endParaRPr lang="en-GB" sz="2400" b="1" dirty="0"/>
          </a:p>
          <a:p>
            <a:r>
              <a:rPr lang="en-GB" sz="2400" b="1" dirty="0"/>
              <a:t>You will be required to use some comparison skills when you have completed the next CSP on a Doctor Who spin-off series </a:t>
            </a:r>
          </a:p>
          <a:p>
            <a:r>
              <a:rPr lang="en-GB" sz="2400" b="1" dirty="0"/>
              <a:t>Class: Co-owner of </a:t>
            </a:r>
            <a:r>
              <a:rPr lang="en-GB" sz="2400" b="1"/>
              <a:t>a lonely heart</a:t>
            </a:r>
            <a:endParaRPr lang="en-GB" sz="2400" b="1" dirty="0"/>
          </a:p>
        </p:txBody>
      </p:sp>
    </p:spTree>
    <p:extLst>
      <p:ext uri="{BB962C8B-B14F-4D97-AF65-F5344CB8AC3E}">
        <p14:creationId xmlns:p14="http://schemas.microsoft.com/office/powerpoint/2010/main" val="4133120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1469897"/>
            <a:ext cx="8073813" cy="806975"/>
          </a:xfrm>
        </p:spPr>
        <p:txBody>
          <a:bodyPr>
            <a:normAutofit fontScale="90000"/>
          </a:bodyPr>
          <a:lstStyle/>
          <a:p>
            <a:pPr algn="l"/>
            <a:r>
              <a:rPr lang="en-GB" sz="2400" b="1" dirty="0"/>
              <a:t>TV Series – What different genre of series exist?</a:t>
            </a:r>
            <a:r>
              <a:rPr lang="en-GB" sz="2400" dirty="0"/>
              <a:t>	</a:t>
            </a:r>
            <a:br>
              <a:rPr lang="en-GB" sz="2400" dirty="0"/>
            </a:br>
            <a:endParaRPr lang="en-GB" sz="2400" b="1" dirty="0"/>
          </a:p>
        </p:txBody>
      </p:sp>
      <p:sp>
        <p:nvSpPr>
          <p:cNvPr id="4" name="TextBox 3"/>
          <p:cNvSpPr txBox="1"/>
          <p:nvPr/>
        </p:nvSpPr>
        <p:spPr>
          <a:xfrm>
            <a:off x="2339752" y="188640"/>
            <a:ext cx="6624736" cy="369332"/>
          </a:xfrm>
          <a:prstGeom prst="rect">
            <a:avLst/>
          </a:prstGeom>
          <a:noFill/>
        </p:spPr>
        <p:txBody>
          <a:bodyPr wrap="square" rtlCol="0">
            <a:spAutoFit/>
          </a:bodyPr>
          <a:lstStyle/>
          <a:p>
            <a:pPr algn="ctr"/>
            <a:r>
              <a:rPr lang="en-GB" b="1" spc="240" dirty="0"/>
              <a:t>R</a:t>
            </a:r>
            <a:r>
              <a:rPr lang="en-GB" spc="240" dirty="0"/>
              <a:t>epresentation │ </a:t>
            </a:r>
            <a:r>
              <a:rPr lang="en-GB" b="1" spc="240" dirty="0"/>
              <a:t>A</a:t>
            </a:r>
            <a:r>
              <a:rPr lang="en-GB" spc="240" dirty="0"/>
              <a:t>udiences │ </a:t>
            </a:r>
            <a:r>
              <a:rPr lang="en-GB" b="1" spc="240" dirty="0"/>
              <a:t>I</a:t>
            </a:r>
            <a:r>
              <a:rPr lang="en-GB" spc="240" dirty="0"/>
              <a:t>ndustries │ </a:t>
            </a:r>
            <a:r>
              <a:rPr lang="en-GB" b="1" spc="240" dirty="0"/>
              <a:t>L</a:t>
            </a:r>
            <a:r>
              <a:rPr lang="en-GB" spc="240" dirty="0"/>
              <a:t>anguage</a:t>
            </a:r>
          </a:p>
        </p:txBody>
      </p:sp>
      <p:cxnSp>
        <p:nvCxnSpPr>
          <p:cNvPr id="6" name="Straight Connector 5"/>
          <p:cNvCxnSpPr/>
          <p:nvPr/>
        </p:nvCxnSpPr>
        <p:spPr>
          <a:xfrm>
            <a:off x="2447764" y="573667"/>
            <a:ext cx="64087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51520" y="1916832"/>
            <a:ext cx="8336292" cy="1200329"/>
          </a:xfrm>
          <a:prstGeom prst="rect">
            <a:avLst/>
          </a:prstGeom>
          <a:noFill/>
        </p:spPr>
        <p:txBody>
          <a:bodyPr wrap="square" rtlCol="0">
            <a:spAutoFit/>
          </a:bodyPr>
          <a:lstStyle/>
          <a:p>
            <a:r>
              <a:rPr lang="en-GB" b="1" dirty="0"/>
              <a:t>Genre</a:t>
            </a:r>
            <a:r>
              <a:rPr lang="en-GB" dirty="0"/>
              <a:t> is the term for any TV of film media product that has a chosen style that follows certain codes and conventions e.g. Comedy.   Genres can change and there is increasingly a fashion to combine genres e.g. Romance and Comedy becomes a ‘</a:t>
            </a:r>
            <a:r>
              <a:rPr lang="en-GB" dirty="0" err="1"/>
              <a:t>RomCom</a:t>
            </a:r>
            <a:r>
              <a:rPr lang="en-GB" dirty="0"/>
              <a:t>’.  What genre are the following TV series?</a:t>
            </a:r>
            <a:endParaRPr lang="en-GB" sz="2000" b="1" dirty="0"/>
          </a:p>
        </p:txBody>
      </p:sp>
      <p:sp>
        <p:nvSpPr>
          <p:cNvPr id="10" name="TextBox 9"/>
          <p:cNvSpPr txBox="1"/>
          <p:nvPr/>
        </p:nvSpPr>
        <p:spPr>
          <a:xfrm>
            <a:off x="5292080" y="620688"/>
            <a:ext cx="3600400" cy="369332"/>
          </a:xfrm>
          <a:prstGeom prst="rect">
            <a:avLst/>
          </a:prstGeom>
          <a:solidFill>
            <a:schemeClr val="tx1"/>
          </a:solidFill>
        </p:spPr>
        <p:txBody>
          <a:bodyPr wrap="square" rtlCol="0">
            <a:spAutoFit/>
          </a:bodyPr>
          <a:lstStyle/>
          <a:p>
            <a:r>
              <a:rPr lang="en-GB" dirty="0">
                <a:solidFill>
                  <a:schemeClr val="bg1"/>
                </a:solidFill>
              </a:rPr>
              <a:t>Lesson 1: </a:t>
            </a:r>
            <a:r>
              <a:rPr lang="en-GB" b="1" dirty="0">
                <a:solidFill>
                  <a:schemeClr val="bg1"/>
                </a:solidFill>
              </a:rPr>
              <a:t>Media Language</a:t>
            </a:r>
            <a:endParaRPr lang="en-GB" dirty="0">
              <a:solidFill>
                <a:schemeClr val="bg1"/>
              </a:solidFill>
            </a:endParaRPr>
          </a:p>
        </p:txBody>
      </p:sp>
      <p:pic>
        <p:nvPicPr>
          <p:cNvPr id="7" name="Picture 2" descr="Monitor, Tv, Television, Flat Panel Display"/>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512" y="116632"/>
            <a:ext cx="1440160" cy="125534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sherlock tv"/>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8700" y="3330468"/>
            <a:ext cx="1247175" cy="103191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07504" y="4365104"/>
            <a:ext cx="1392460" cy="646331"/>
          </a:xfrm>
          <a:prstGeom prst="rect">
            <a:avLst/>
          </a:prstGeom>
          <a:noFill/>
        </p:spPr>
        <p:txBody>
          <a:bodyPr wrap="square" rtlCol="0">
            <a:spAutoFit/>
          </a:bodyPr>
          <a:lstStyle/>
          <a:p>
            <a:pPr algn="ctr"/>
            <a:r>
              <a:rPr lang="en-GB" dirty="0"/>
              <a:t>Sherlock</a:t>
            </a:r>
          </a:p>
          <a:p>
            <a:pPr algn="ctr"/>
            <a:r>
              <a:rPr lang="en-GB" b="1" dirty="0"/>
              <a:t>Crime</a:t>
            </a:r>
          </a:p>
        </p:txBody>
      </p:sp>
      <p:pic>
        <p:nvPicPr>
          <p:cNvPr id="2052" name="Picture 4" descr="https://c1.staticflickr.com/6/5558/14963735632_192c215ca0_b.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887386" y="3330467"/>
            <a:ext cx="1273847" cy="103191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1811388" y="4361924"/>
            <a:ext cx="1392460" cy="923330"/>
          </a:xfrm>
          <a:prstGeom prst="rect">
            <a:avLst/>
          </a:prstGeom>
          <a:noFill/>
        </p:spPr>
        <p:txBody>
          <a:bodyPr wrap="square" rtlCol="0">
            <a:spAutoFit/>
          </a:bodyPr>
          <a:lstStyle/>
          <a:p>
            <a:pPr algn="ctr"/>
            <a:r>
              <a:rPr lang="en-GB" dirty="0"/>
              <a:t>Doctor Who</a:t>
            </a:r>
          </a:p>
          <a:p>
            <a:pPr algn="ctr"/>
            <a:r>
              <a:rPr lang="en-GB" b="1" dirty="0"/>
              <a:t>Science Fiction</a:t>
            </a:r>
          </a:p>
        </p:txBody>
      </p:sp>
      <p:pic>
        <p:nvPicPr>
          <p:cNvPr id="2054" name="Picture 6" descr="https://c1.staticflickr.com/1/316/18679295525_f39cc1bc70_z.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707904" y="3347963"/>
            <a:ext cx="1017141" cy="1017141"/>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3300164" y="4365104"/>
            <a:ext cx="1847900" cy="646331"/>
          </a:xfrm>
          <a:prstGeom prst="rect">
            <a:avLst/>
          </a:prstGeom>
          <a:noFill/>
        </p:spPr>
        <p:txBody>
          <a:bodyPr wrap="square" rtlCol="0">
            <a:spAutoFit/>
          </a:bodyPr>
          <a:lstStyle/>
          <a:p>
            <a:pPr algn="ctr"/>
            <a:r>
              <a:rPr lang="en-GB" dirty="0"/>
              <a:t>Game of Thrones</a:t>
            </a:r>
          </a:p>
          <a:p>
            <a:pPr algn="ctr"/>
            <a:r>
              <a:rPr lang="en-GB" b="1" dirty="0"/>
              <a:t>Fantasy</a:t>
            </a:r>
          </a:p>
        </p:txBody>
      </p:sp>
      <p:pic>
        <p:nvPicPr>
          <p:cNvPr id="2056" name="Picture 8" descr="https://c1.staticflickr.com/3/2897/14237996824_6f399336fb_b.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338573" y="3347964"/>
            <a:ext cx="1753707" cy="98646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5316388" y="4365104"/>
            <a:ext cx="1847900" cy="646331"/>
          </a:xfrm>
          <a:prstGeom prst="rect">
            <a:avLst/>
          </a:prstGeom>
          <a:noFill/>
        </p:spPr>
        <p:txBody>
          <a:bodyPr wrap="square" rtlCol="0">
            <a:spAutoFit/>
          </a:bodyPr>
          <a:lstStyle/>
          <a:p>
            <a:pPr algn="ctr"/>
            <a:r>
              <a:rPr lang="en-GB" dirty="0"/>
              <a:t>Big Bang Theory</a:t>
            </a:r>
          </a:p>
          <a:p>
            <a:pPr algn="ctr"/>
            <a:r>
              <a:rPr lang="en-GB" b="1" dirty="0"/>
              <a:t>Comedy</a:t>
            </a:r>
          </a:p>
        </p:txBody>
      </p:sp>
      <p:pic>
        <p:nvPicPr>
          <p:cNvPr id="2058" name="Picture 10" descr="https://upload.wikimedia.org/wikipedia/commons/6/67/Peaky_Blinders.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380312" y="3356993"/>
            <a:ext cx="1599730" cy="977432"/>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7260604" y="4365104"/>
            <a:ext cx="1847900" cy="646331"/>
          </a:xfrm>
          <a:prstGeom prst="rect">
            <a:avLst/>
          </a:prstGeom>
          <a:noFill/>
        </p:spPr>
        <p:txBody>
          <a:bodyPr wrap="square" rtlCol="0">
            <a:spAutoFit/>
          </a:bodyPr>
          <a:lstStyle/>
          <a:p>
            <a:pPr algn="ctr"/>
            <a:r>
              <a:rPr lang="en-GB" dirty="0"/>
              <a:t>Peaky Blinders</a:t>
            </a:r>
          </a:p>
          <a:p>
            <a:pPr algn="ctr"/>
            <a:r>
              <a:rPr lang="en-GB" b="1" dirty="0"/>
              <a:t>Gangster</a:t>
            </a:r>
          </a:p>
        </p:txBody>
      </p:sp>
      <p:sp>
        <p:nvSpPr>
          <p:cNvPr id="20" name="TextBox 19"/>
          <p:cNvSpPr txBox="1"/>
          <p:nvPr/>
        </p:nvSpPr>
        <p:spPr>
          <a:xfrm>
            <a:off x="251520" y="5302949"/>
            <a:ext cx="8336292" cy="646331"/>
          </a:xfrm>
          <a:prstGeom prst="rect">
            <a:avLst/>
          </a:prstGeom>
          <a:noFill/>
        </p:spPr>
        <p:txBody>
          <a:bodyPr wrap="square" rtlCol="0">
            <a:spAutoFit/>
          </a:bodyPr>
          <a:lstStyle/>
          <a:p>
            <a:pPr algn="ctr"/>
            <a:r>
              <a:rPr lang="en-GB" b="1" dirty="0"/>
              <a:t>Whilst all of these will have elements of multi-genre </a:t>
            </a:r>
            <a:r>
              <a:rPr lang="en-GB" b="1" dirty="0" err="1"/>
              <a:t>eg</a:t>
            </a:r>
            <a:r>
              <a:rPr lang="en-GB" b="1" dirty="0"/>
              <a:t>. Sherlock has elements of comedy written in it; the overriding genres are highlighted.</a:t>
            </a:r>
            <a:endParaRPr lang="en-GB" sz="2000" b="1" dirty="0"/>
          </a:p>
        </p:txBody>
      </p:sp>
    </p:spTree>
    <p:extLst>
      <p:ext uri="{BB962C8B-B14F-4D97-AF65-F5344CB8AC3E}">
        <p14:creationId xmlns:p14="http://schemas.microsoft.com/office/powerpoint/2010/main" val="3016241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1469897"/>
            <a:ext cx="8073813" cy="806975"/>
          </a:xfrm>
        </p:spPr>
        <p:txBody>
          <a:bodyPr>
            <a:normAutofit fontScale="90000"/>
          </a:bodyPr>
          <a:lstStyle/>
          <a:p>
            <a:pPr algn="l"/>
            <a:r>
              <a:rPr lang="en-GB" sz="2400" b="1" dirty="0"/>
              <a:t>What genre is this and why?</a:t>
            </a:r>
            <a:r>
              <a:rPr lang="en-GB" sz="2400" dirty="0"/>
              <a:t>	</a:t>
            </a:r>
            <a:br>
              <a:rPr lang="en-GB" sz="2400" dirty="0"/>
            </a:br>
            <a:endParaRPr lang="en-GB" sz="2400" b="1" dirty="0"/>
          </a:p>
        </p:txBody>
      </p:sp>
      <p:sp>
        <p:nvSpPr>
          <p:cNvPr id="4" name="TextBox 3"/>
          <p:cNvSpPr txBox="1"/>
          <p:nvPr/>
        </p:nvSpPr>
        <p:spPr>
          <a:xfrm>
            <a:off x="2339752" y="188640"/>
            <a:ext cx="6624736" cy="369332"/>
          </a:xfrm>
          <a:prstGeom prst="rect">
            <a:avLst/>
          </a:prstGeom>
          <a:noFill/>
        </p:spPr>
        <p:txBody>
          <a:bodyPr wrap="square" rtlCol="0">
            <a:spAutoFit/>
          </a:bodyPr>
          <a:lstStyle/>
          <a:p>
            <a:pPr algn="ctr"/>
            <a:r>
              <a:rPr lang="en-GB" b="1" spc="240" dirty="0"/>
              <a:t>R</a:t>
            </a:r>
            <a:r>
              <a:rPr lang="en-GB" spc="240" dirty="0"/>
              <a:t>epresentation │ </a:t>
            </a:r>
            <a:r>
              <a:rPr lang="en-GB" b="1" spc="240" dirty="0"/>
              <a:t>A</a:t>
            </a:r>
            <a:r>
              <a:rPr lang="en-GB" spc="240" dirty="0"/>
              <a:t>udiences │ </a:t>
            </a:r>
            <a:r>
              <a:rPr lang="en-GB" b="1" spc="240" dirty="0"/>
              <a:t>I</a:t>
            </a:r>
            <a:r>
              <a:rPr lang="en-GB" spc="240" dirty="0"/>
              <a:t>ndustries │ </a:t>
            </a:r>
            <a:r>
              <a:rPr lang="en-GB" b="1" spc="240" dirty="0"/>
              <a:t>L</a:t>
            </a:r>
            <a:r>
              <a:rPr lang="en-GB" spc="240" dirty="0"/>
              <a:t>anguage</a:t>
            </a:r>
          </a:p>
        </p:txBody>
      </p:sp>
      <p:cxnSp>
        <p:nvCxnSpPr>
          <p:cNvPr id="6" name="Straight Connector 5"/>
          <p:cNvCxnSpPr/>
          <p:nvPr/>
        </p:nvCxnSpPr>
        <p:spPr>
          <a:xfrm>
            <a:off x="2447764" y="573667"/>
            <a:ext cx="64087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292080" y="620688"/>
            <a:ext cx="3600400" cy="369332"/>
          </a:xfrm>
          <a:prstGeom prst="rect">
            <a:avLst/>
          </a:prstGeom>
          <a:solidFill>
            <a:schemeClr val="tx1"/>
          </a:solidFill>
        </p:spPr>
        <p:txBody>
          <a:bodyPr wrap="square" rtlCol="0">
            <a:spAutoFit/>
          </a:bodyPr>
          <a:lstStyle/>
          <a:p>
            <a:r>
              <a:rPr lang="en-GB" dirty="0">
                <a:solidFill>
                  <a:schemeClr val="bg1"/>
                </a:solidFill>
              </a:rPr>
              <a:t>Lesson 1: </a:t>
            </a:r>
            <a:r>
              <a:rPr lang="en-GB" b="1" dirty="0">
                <a:solidFill>
                  <a:schemeClr val="bg1"/>
                </a:solidFill>
              </a:rPr>
              <a:t>Media Language</a:t>
            </a:r>
            <a:endParaRPr lang="en-GB" dirty="0">
              <a:solidFill>
                <a:schemeClr val="bg1"/>
              </a:solidFill>
            </a:endParaRPr>
          </a:p>
        </p:txBody>
      </p:sp>
      <p:pic>
        <p:nvPicPr>
          <p:cNvPr id="7" name="Picture 2" descr="Monitor, Tv, Television, Flat Panel Display"/>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512" y="116632"/>
            <a:ext cx="1440160" cy="1255346"/>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www.themindrobber.co.uk/dalek-models/death-to-the-daleks-scene.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79512" y="2060848"/>
            <a:ext cx="5608944" cy="398529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940152" y="3460821"/>
            <a:ext cx="2736304" cy="2585323"/>
          </a:xfrm>
          <a:prstGeom prst="rect">
            <a:avLst/>
          </a:prstGeom>
          <a:noFill/>
        </p:spPr>
        <p:txBody>
          <a:bodyPr wrap="square" rtlCol="0">
            <a:spAutoFit/>
          </a:bodyPr>
          <a:lstStyle/>
          <a:p>
            <a:r>
              <a:rPr lang="en-GB" dirty="0"/>
              <a:t>What is the denotation?</a:t>
            </a:r>
          </a:p>
          <a:p>
            <a:endParaRPr lang="en-GB" dirty="0"/>
          </a:p>
          <a:p>
            <a:r>
              <a:rPr lang="en-GB" dirty="0"/>
              <a:t>What is the connotation?</a:t>
            </a:r>
          </a:p>
          <a:p>
            <a:endParaRPr lang="en-GB" dirty="0"/>
          </a:p>
          <a:p>
            <a:r>
              <a:rPr lang="en-GB" dirty="0"/>
              <a:t>What genre is it and why?</a:t>
            </a:r>
          </a:p>
          <a:p>
            <a:endParaRPr lang="en-GB" dirty="0"/>
          </a:p>
          <a:p>
            <a:r>
              <a:rPr lang="en-GB" dirty="0"/>
              <a:t>What other information might you need to know what genre it is?</a:t>
            </a:r>
          </a:p>
        </p:txBody>
      </p:sp>
      <p:pic>
        <p:nvPicPr>
          <p:cNvPr id="21" name="Picture 2" descr="Write, Writing, Pencil, Paper, Handwriting, Messag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944808" y="2348880"/>
            <a:ext cx="1027480" cy="102605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7006002" y="2420888"/>
            <a:ext cx="1886478" cy="923330"/>
          </a:xfrm>
          <a:prstGeom prst="rect">
            <a:avLst/>
          </a:prstGeom>
        </p:spPr>
        <p:txBody>
          <a:bodyPr wrap="square">
            <a:spAutoFit/>
          </a:bodyPr>
          <a:lstStyle/>
          <a:p>
            <a:r>
              <a:rPr lang="en-GB" dirty="0"/>
              <a:t>In your books, and in your own words:</a:t>
            </a:r>
          </a:p>
        </p:txBody>
      </p:sp>
      <p:sp>
        <p:nvSpPr>
          <p:cNvPr id="11" name="TextBox 10"/>
          <p:cNvSpPr txBox="1"/>
          <p:nvPr/>
        </p:nvSpPr>
        <p:spPr>
          <a:xfrm>
            <a:off x="6012160" y="6093296"/>
            <a:ext cx="2592288" cy="369332"/>
          </a:xfrm>
          <a:prstGeom prst="rect">
            <a:avLst/>
          </a:prstGeom>
          <a:noFill/>
        </p:spPr>
        <p:txBody>
          <a:bodyPr wrap="square" rtlCol="0">
            <a:spAutoFit/>
          </a:bodyPr>
          <a:lstStyle/>
          <a:p>
            <a:r>
              <a:rPr lang="en-GB" b="1" dirty="0"/>
              <a:t>Answer: N.I.C.S.</a:t>
            </a:r>
          </a:p>
        </p:txBody>
      </p:sp>
    </p:spTree>
    <p:extLst>
      <p:ext uri="{BB962C8B-B14F-4D97-AF65-F5344CB8AC3E}">
        <p14:creationId xmlns:p14="http://schemas.microsoft.com/office/powerpoint/2010/main" val="522837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1469897"/>
            <a:ext cx="8073813" cy="806975"/>
          </a:xfrm>
        </p:spPr>
        <p:txBody>
          <a:bodyPr>
            <a:normAutofit fontScale="90000"/>
          </a:bodyPr>
          <a:lstStyle/>
          <a:p>
            <a:pPr algn="l"/>
            <a:r>
              <a:rPr lang="en-GB" sz="2400" b="1" dirty="0"/>
              <a:t>Defining Genre: Find out the NICS in Science Fiction</a:t>
            </a:r>
            <a:r>
              <a:rPr lang="en-GB" sz="2400" dirty="0"/>
              <a:t>	</a:t>
            </a:r>
            <a:br>
              <a:rPr lang="en-GB" sz="2400" dirty="0"/>
            </a:br>
            <a:endParaRPr lang="en-GB" sz="2400" b="1" dirty="0"/>
          </a:p>
        </p:txBody>
      </p:sp>
      <p:sp>
        <p:nvSpPr>
          <p:cNvPr id="4" name="TextBox 3"/>
          <p:cNvSpPr txBox="1"/>
          <p:nvPr/>
        </p:nvSpPr>
        <p:spPr>
          <a:xfrm>
            <a:off x="2339752" y="188640"/>
            <a:ext cx="6624736" cy="369332"/>
          </a:xfrm>
          <a:prstGeom prst="rect">
            <a:avLst/>
          </a:prstGeom>
          <a:noFill/>
        </p:spPr>
        <p:txBody>
          <a:bodyPr wrap="square" rtlCol="0">
            <a:spAutoFit/>
          </a:bodyPr>
          <a:lstStyle/>
          <a:p>
            <a:pPr algn="ctr"/>
            <a:r>
              <a:rPr lang="en-GB" b="1" spc="240" dirty="0"/>
              <a:t>R</a:t>
            </a:r>
            <a:r>
              <a:rPr lang="en-GB" spc="240" dirty="0"/>
              <a:t>epresentation │ </a:t>
            </a:r>
            <a:r>
              <a:rPr lang="en-GB" b="1" spc="240" dirty="0"/>
              <a:t>A</a:t>
            </a:r>
            <a:r>
              <a:rPr lang="en-GB" spc="240" dirty="0"/>
              <a:t>udiences │ </a:t>
            </a:r>
            <a:r>
              <a:rPr lang="en-GB" b="1" spc="240" dirty="0"/>
              <a:t>I</a:t>
            </a:r>
            <a:r>
              <a:rPr lang="en-GB" spc="240" dirty="0"/>
              <a:t>ndustries │ </a:t>
            </a:r>
            <a:r>
              <a:rPr lang="en-GB" b="1" spc="240" dirty="0"/>
              <a:t>L</a:t>
            </a:r>
            <a:r>
              <a:rPr lang="en-GB" spc="240" dirty="0"/>
              <a:t>anguage</a:t>
            </a:r>
          </a:p>
        </p:txBody>
      </p:sp>
      <p:cxnSp>
        <p:nvCxnSpPr>
          <p:cNvPr id="6" name="Straight Connector 5"/>
          <p:cNvCxnSpPr/>
          <p:nvPr/>
        </p:nvCxnSpPr>
        <p:spPr>
          <a:xfrm>
            <a:off x="2447764" y="573667"/>
            <a:ext cx="64087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292080" y="620688"/>
            <a:ext cx="3600400" cy="369332"/>
          </a:xfrm>
          <a:prstGeom prst="rect">
            <a:avLst/>
          </a:prstGeom>
          <a:solidFill>
            <a:schemeClr val="tx1"/>
          </a:solidFill>
        </p:spPr>
        <p:txBody>
          <a:bodyPr wrap="square" rtlCol="0">
            <a:spAutoFit/>
          </a:bodyPr>
          <a:lstStyle/>
          <a:p>
            <a:r>
              <a:rPr lang="en-GB" dirty="0">
                <a:solidFill>
                  <a:schemeClr val="bg1"/>
                </a:solidFill>
              </a:rPr>
              <a:t>Lesson 1: </a:t>
            </a:r>
            <a:r>
              <a:rPr lang="en-GB" b="1" dirty="0">
                <a:solidFill>
                  <a:schemeClr val="bg1"/>
                </a:solidFill>
              </a:rPr>
              <a:t>Media Language</a:t>
            </a:r>
            <a:endParaRPr lang="en-GB" dirty="0">
              <a:solidFill>
                <a:schemeClr val="bg1"/>
              </a:solidFill>
            </a:endParaRPr>
          </a:p>
        </p:txBody>
      </p:sp>
      <p:pic>
        <p:nvPicPr>
          <p:cNvPr id="7" name="Picture 2" descr="Monitor, Tv, Television, Flat Panel Display"/>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512" y="116632"/>
            <a:ext cx="1440160" cy="125534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hlinkClick r:id="rId3"/>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2051720" y="2132856"/>
            <a:ext cx="4674870" cy="345186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3131840" y="5661248"/>
            <a:ext cx="2736304" cy="307777"/>
          </a:xfrm>
          <a:prstGeom prst="rect">
            <a:avLst/>
          </a:prstGeom>
          <a:noFill/>
        </p:spPr>
        <p:txBody>
          <a:bodyPr wrap="square" rtlCol="0">
            <a:spAutoFit/>
          </a:bodyPr>
          <a:lstStyle/>
          <a:p>
            <a:pPr algn="ctr"/>
            <a:r>
              <a:rPr lang="en-GB" sz="1400" b="1" dirty="0">
                <a:solidFill>
                  <a:srgbClr val="FF0000"/>
                </a:solidFill>
              </a:rPr>
              <a:t>Click image to view</a:t>
            </a:r>
          </a:p>
        </p:txBody>
      </p:sp>
    </p:spTree>
    <p:extLst>
      <p:ext uri="{BB962C8B-B14F-4D97-AF65-F5344CB8AC3E}">
        <p14:creationId xmlns:p14="http://schemas.microsoft.com/office/powerpoint/2010/main" val="2370178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1469897"/>
            <a:ext cx="8073813" cy="806975"/>
          </a:xfrm>
        </p:spPr>
        <p:txBody>
          <a:bodyPr>
            <a:normAutofit fontScale="90000"/>
          </a:bodyPr>
          <a:lstStyle/>
          <a:p>
            <a:pPr algn="l"/>
            <a:r>
              <a:rPr lang="en-GB" sz="2400" b="1" dirty="0"/>
              <a:t>Defining Genre: Find out the NICS</a:t>
            </a:r>
            <a:r>
              <a:rPr lang="en-GB" sz="2400" dirty="0"/>
              <a:t>	</a:t>
            </a:r>
            <a:br>
              <a:rPr lang="en-GB" sz="2400" dirty="0"/>
            </a:br>
            <a:endParaRPr lang="en-GB" sz="2400" b="1" dirty="0"/>
          </a:p>
        </p:txBody>
      </p:sp>
      <p:sp>
        <p:nvSpPr>
          <p:cNvPr id="4" name="TextBox 3"/>
          <p:cNvSpPr txBox="1"/>
          <p:nvPr/>
        </p:nvSpPr>
        <p:spPr>
          <a:xfrm>
            <a:off x="2339752" y="188640"/>
            <a:ext cx="6624736" cy="369332"/>
          </a:xfrm>
          <a:prstGeom prst="rect">
            <a:avLst/>
          </a:prstGeom>
          <a:noFill/>
        </p:spPr>
        <p:txBody>
          <a:bodyPr wrap="square" rtlCol="0">
            <a:spAutoFit/>
          </a:bodyPr>
          <a:lstStyle/>
          <a:p>
            <a:pPr algn="ctr"/>
            <a:r>
              <a:rPr lang="en-GB" b="1" spc="240" dirty="0"/>
              <a:t>R</a:t>
            </a:r>
            <a:r>
              <a:rPr lang="en-GB" spc="240" dirty="0"/>
              <a:t>epresentation │ </a:t>
            </a:r>
            <a:r>
              <a:rPr lang="en-GB" b="1" spc="240" dirty="0"/>
              <a:t>A</a:t>
            </a:r>
            <a:r>
              <a:rPr lang="en-GB" spc="240" dirty="0"/>
              <a:t>udiences │ </a:t>
            </a:r>
            <a:r>
              <a:rPr lang="en-GB" b="1" spc="240" dirty="0"/>
              <a:t>I</a:t>
            </a:r>
            <a:r>
              <a:rPr lang="en-GB" spc="240" dirty="0"/>
              <a:t>ndustries │ </a:t>
            </a:r>
            <a:r>
              <a:rPr lang="en-GB" b="1" spc="240" dirty="0"/>
              <a:t>L</a:t>
            </a:r>
            <a:r>
              <a:rPr lang="en-GB" spc="240" dirty="0"/>
              <a:t>anguage</a:t>
            </a:r>
          </a:p>
        </p:txBody>
      </p:sp>
      <p:cxnSp>
        <p:nvCxnSpPr>
          <p:cNvPr id="6" name="Straight Connector 5"/>
          <p:cNvCxnSpPr/>
          <p:nvPr/>
        </p:nvCxnSpPr>
        <p:spPr>
          <a:xfrm>
            <a:off x="2447764" y="573667"/>
            <a:ext cx="64087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292080" y="620688"/>
            <a:ext cx="3600400" cy="369332"/>
          </a:xfrm>
          <a:prstGeom prst="rect">
            <a:avLst/>
          </a:prstGeom>
          <a:solidFill>
            <a:schemeClr val="tx1"/>
          </a:solidFill>
        </p:spPr>
        <p:txBody>
          <a:bodyPr wrap="square" rtlCol="0">
            <a:spAutoFit/>
          </a:bodyPr>
          <a:lstStyle/>
          <a:p>
            <a:r>
              <a:rPr lang="en-GB" dirty="0">
                <a:solidFill>
                  <a:schemeClr val="bg1"/>
                </a:solidFill>
              </a:rPr>
              <a:t>Lesson 1: </a:t>
            </a:r>
            <a:r>
              <a:rPr lang="en-GB" b="1" dirty="0">
                <a:solidFill>
                  <a:schemeClr val="bg1"/>
                </a:solidFill>
              </a:rPr>
              <a:t>Media Language</a:t>
            </a:r>
            <a:endParaRPr lang="en-GB" dirty="0">
              <a:solidFill>
                <a:schemeClr val="bg1"/>
              </a:solidFill>
            </a:endParaRPr>
          </a:p>
        </p:txBody>
      </p:sp>
      <p:pic>
        <p:nvPicPr>
          <p:cNvPr id="7" name="Picture 2" descr="Monitor, Tv, Television, Flat Panel Display"/>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512" y="116632"/>
            <a:ext cx="1440160" cy="125534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Write, Writing, Pencil, Paper, Handwriting, Messag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9512" y="5533117"/>
            <a:ext cx="1027480" cy="102605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187624" y="5635841"/>
            <a:ext cx="1440160" cy="1200329"/>
          </a:xfrm>
          <a:prstGeom prst="rect">
            <a:avLst/>
          </a:prstGeom>
        </p:spPr>
        <p:txBody>
          <a:bodyPr wrap="square">
            <a:spAutoFit/>
          </a:bodyPr>
          <a:lstStyle/>
          <a:p>
            <a:r>
              <a:rPr lang="en-GB" dirty="0"/>
              <a:t>In your books, and in your own words:</a:t>
            </a:r>
          </a:p>
        </p:txBody>
      </p:sp>
      <p:sp>
        <p:nvSpPr>
          <p:cNvPr id="13" name="TextBox 12"/>
          <p:cNvSpPr txBox="1"/>
          <p:nvPr/>
        </p:nvSpPr>
        <p:spPr>
          <a:xfrm>
            <a:off x="251520" y="1916832"/>
            <a:ext cx="8336292" cy="3508653"/>
          </a:xfrm>
          <a:prstGeom prst="rect">
            <a:avLst/>
          </a:prstGeom>
          <a:noFill/>
        </p:spPr>
        <p:txBody>
          <a:bodyPr wrap="square" rtlCol="0">
            <a:spAutoFit/>
          </a:bodyPr>
          <a:lstStyle/>
          <a:p>
            <a:r>
              <a:rPr lang="en-GB" dirty="0"/>
              <a:t>To get clarity of a particular genre, being clear about the NICS will give you an accurate answer:</a:t>
            </a:r>
          </a:p>
          <a:p>
            <a:r>
              <a:rPr lang="en-GB" sz="2400" b="1" dirty="0"/>
              <a:t>N</a:t>
            </a:r>
            <a:r>
              <a:rPr lang="en-GB" b="1" dirty="0"/>
              <a:t>arrative </a:t>
            </a:r>
            <a:r>
              <a:rPr lang="en-GB" dirty="0"/>
              <a:t>– is the typical stereotypes used.  If it an action film, you will may expect to see </a:t>
            </a:r>
            <a:r>
              <a:rPr lang="en-GB" dirty="0" err="1"/>
              <a:t>Todorov</a:t>
            </a:r>
            <a:r>
              <a:rPr lang="en-GB" dirty="0"/>
              <a:t> style narrative structures [studied in Advertising unit] </a:t>
            </a:r>
          </a:p>
          <a:p>
            <a:r>
              <a:rPr lang="en-GB" sz="2400" b="1" dirty="0"/>
              <a:t>I</a:t>
            </a:r>
            <a:r>
              <a:rPr lang="en-GB" b="1" dirty="0"/>
              <a:t>conography</a:t>
            </a:r>
            <a:r>
              <a:rPr lang="en-GB" dirty="0"/>
              <a:t> – the </a:t>
            </a:r>
            <a:r>
              <a:rPr lang="en-GB" dirty="0" err="1"/>
              <a:t>mise</a:t>
            </a:r>
            <a:r>
              <a:rPr lang="en-GB" dirty="0"/>
              <a:t>-</a:t>
            </a:r>
            <a:r>
              <a:rPr lang="en-GB" dirty="0" err="1"/>
              <a:t>en</a:t>
            </a:r>
            <a:r>
              <a:rPr lang="en-GB" dirty="0"/>
              <a:t>-scene (the arrangement of the props, costumes, lighting, </a:t>
            </a:r>
            <a:r>
              <a:rPr lang="en-GB" dirty="0" err="1"/>
              <a:t>etc</a:t>
            </a:r>
            <a:r>
              <a:rPr lang="en-GB" dirty="0"/>
              <a:t>] to create a particular look.  A horror movie may be particularly dark, bloody, bare props, etc.</a:t>
            </a:r>
          </a:p>
          <a:p>
            <a:r>
              <a:rPr lang="en-GB" sz="2400" b="1" dirty="0"/>
              <a:t>C</a:t>
            </a:r>
            <a:r>
              <a:rPr lang="en-GB" b="1" dirty="0"/>
              <a:t>haracters </a:t>
            </a:r>
            <a:r>
              <a:rPr lang="en-GB" dirty="0"/>
              <a:t>– the people who drive the story.  Here you may see certain type of </a:t>
            </a:r>
            <a:r>
              <a:rPr lang="en-GB" dirty="0" err="1"/>
              <a:t>Propp</a:t>
            </a:r>
            <a:r>
              <a:rPr lang="en-GB" dirty="0"/>
              <a:t> roles in certain genres.  In Fantasy there is often a hero, princess, helper, villain etc.</a:t>
            </a:r>
          </a:p>
          <a:p>
            <a:r>
              <a:rPr lang="en-GB" sz="2400" b="1" dirty="0"/>
              <a:t>S</a:t>
            </a:r>
            <a:r>
              <a:rPr lang="en-GB" b="1" dirty="0"/>
              <a:t>etting</a:t>
            </a:r>
            <a:r>
              <a:rPr lang="en-GB" dirty="0"/>
              <a:t> – the locations or timescale  used.  In Western movies, you will often see it located in American or Mexican deserts around 1860s, for example.</a:t>
            </a:r>
          </a:p>
        </p:txBody>
      </p:sp>
      <p:sp>
        <p:nvSpPr>
          <p:cNvPr id="8" name="TextBox 7"/>
          <p:cNvSpPr txBox="1"/>
          <p:nvPr/>
        </p:nvSpPr>
        <p:spPr>
          <a:xfrm>
            <a:off x="2627784" y="5397023"/>
            <a:ext cx="6336704" cy="1477328"/>
          </a:xfrm>
          <a:prstGeom prst="rect">
            <a:avLst/>
          </a:prstGeom>
          <a:noFill/>
        </p:spPr>
        <p:txBody>
          <a:bodyPr wrap="square" rtlCol="0">
            <a:spAutoFit/>
          </a:bodyPr>
          <a:lstStyle/>
          <a:p>
            <a:pPr marL="285750" indent="-285750">
              <a:buFont typeface="Arial" panose="020B0604020202020204" pitchFamily="34" charset="0"/>
              <a:buChar char="•"/>
            </a:pPr>
            <a:r>
              <a:rPr lang="en-GB" dirty="0"/>
              <a:t>Write a definition of NICS and how they help you identify a genre.</a:t>
            </a:r>
          </a:p>
          <a:p>
            <a:pPr marL="285750" indent="-285750">
              <a:buFont typeface="Arial" panose="020B0604020202020204" pitchFamily="34" charset="0"/>
              <a:buChar char="•"/>
            </a:pPr>
            <a:r>
              <a:rPr lang="en-GB" dirty="0"/>
              <a:t>Define </a:t>
            </a:r>
            <a:r>
              <a:rPr lang="en-GB" dirty="0" err="1"/>
              <a:t>mise</a:t>
            </a:r>
            <a:r>
              <a:rPr lang="en-GB" dirty="0"/>
              <a:t>-</a:t>
            </a:r>
            <a:r>
              <a:rPr lang="en-GB" dirty="0" err="1"/>
              <a:t>en</a:t>
            </a:r>
            <a:r>
              <a:rPr lang="en-GB" dirty="0"/>
              <a:t>-scene [Keyword]</a:t>
            </a:r>
          </a:p>
          <a:p>
            <a:pPr marL="285750" indent="-285750">
              <a:buFont typeface="Arial" panose="020B0604020202020204" pitchFamily="34" charset="0"/>
              <a:buChar char="•"/>
            </a:pPr>
            <a:r>
              <a:rPr lang="en-GB" dirty="0"/>
              <a:t>For Star Wars, state the NICS that tell you it is a Science Fiction movie.</a:t>
            </a:r>
          </a:p>
        </p:txBody>
      </p:sp>
    </p:spTree>
    <p:extLst>
      <p:ext uri="{BB962C8B-B14F-4D97-AF65-F5344CB8AC3E}">
        <p14:creationId xmlns:p14="http://schemas.microsoft.com/office/powerpoint/2010/main" val="1527390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1469897"/>
            <a:ext cx="8073813" cy="806975"/>
          </a:xfrm>
        </p:spPr>
        <p:txBody>
          <a:bodyPr>
            <a:normAutofit fontScale="90000"/>
          </a:bodyPr>
          <a:lstStyle/>
          <a:p>
            <a:pPr algn="l"/>
            <a:r>
              <a:rPr lang="en-GB" sz="2400" b="1" dirty="0"/>
              <a:t>Defining Genre: Science Fiction NICS</a:t>
            </a:r>
            <a:r>
              <a:rPr lang="en-GB" sz="2400" dirty="0"/>
              <a:t>	</a:t>
            </a:r>
            <a:br>
              <a:rPr lang="en-GB" sz="2400" dirty="0"/>
            </a:br>
            <a:endParaRPr lang="en-GB" sz="2400" b="1" dirty="0"/>
          </a:p>
        </p:txBody>
      </p:sp>
      <p:sp>
        <p:nvSpPr>
          <p:cNvPr id="4" name="TextBox 3"/>
          <p:cNvSpPr txBox="1"/>
          <p:nvPr/>
        </p:nvSpPr>
        <p:spPr>
          <a:xfrm>
            <a:off x="2339752" y="188640"/>
            <a:ext cx="6624736" cy="369332"/>
          </a:xfrm>
          <a:prstGeom prst="rect">
            <a:avLst/>
          </a:prstGeom>
          <a:noFill/>
        </p:spPr>
        <p:txBody>
          <a:bodyPr wrap="square" rtlCol="0">
            <a:spAutoFit/>
          </a:bodyPr>
          <a:lstStyle/>
          <a:p>
            <a:pPr algn="ctr"/>
            <a:r>
              <a:rPr lang="en-GB" b="1" spc="240" dirty="0"/>
              <a:t>R</a:t>
            </a:r>
            <a:r>
              <a:rPr lang="en-GB" spc="240" dirty="0"/>
              <a:t>epresentation │ </a:t>
            </a:r>
            <a:r>
              <a:rPr lang="en-GB" b="1" spc="240" dirty="0"/>
              <a:t>A</a:t>
            </a:r>
            <a:r>
              <a:rPr lang="en-GB" spc="240" dirty="0"/>
              <a:t>udiences │ </a:t>
            </a:r>
            <a:r>
              <a:rPr lang="en-GB" b="1" spc="240" dirty="0"/>
              <a:t>I</a:t>
            </a:r>
            <a:r>
              <a:rPr lang="en-GB" spc="240" dirty="0"/>
              <a:t>ndustries │ </a:t>
            </a:r>
            <a:r>
              <a:rPr lang="en-GB" b="1" spc="240" dirty="0"/>
              <a:t>L</a:t>
            </a:r>
            <a:r>
              <a:rPr lang="en-GB" spc="240" dirty="0"/>
              <a:t>anguage</a:t>
            </a:r>
          </a:p>
        </p:txBody>
      </p:sp>
      <p:cxnSp>
        <p:nvCxnSpPr>
          <p:cNvPr id="6" name="Straight Connector 5"/>
          <p:cNvCxnSpPr/>
          <p:nvPr/>
        </p:nvCxnSpPr>
        <p:spPr>
          <a:xfrm>
            <a:off x="2447764" y="573667"/>
            <a:ext cx="64087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292080" y="620688"/>
            <a:ext cx="3600400" cy="369332"/>
          </a:xfrm>
          <a:prstGeom prst="rect">
            <a:avLst/>
          </a:prstGeom>
          <a:solidFill>
            <a:schemeClr val="tx1"/>
          </a:solidFill>
        </p:spPr>
        <p:txBody>
          <a:bodyPr wrap="square" rtlCol="0">
            <a:spAutoFit/>
          </a:bodyPr>
          <a:lstStyle/>
          <a:p>
            <a:r>
              <a:rPr lang="en-GB" dirty="0">
                <a:solidFill>
                  <a:schemeClr val="bg1"/>
                </a:solidFill>
              </a:rPr>
              <a:t>Lesson 1: </a:t>
            </a:r>
            <a:r>
              <a:rPr lang="en-GB" b="1" dirty="0">
                <a:solidFill>
                  <a:schemeClr val="bg1"/>
                </a:solidFill>
              </a:rPr>
              <a:t>Media Language</a:t>
            </a:r>
            <a:endParaRPr lang="en-GB" dirty="0">
              <a:solidFill>
                <a:schemeClr val="bg1"/>
              </a:solidFill>
            </a:endParaRPr>
          </a:p>
        </p:txBody>
      </p:sp>
      <p:pic>
        <p:nvPicPr>
          <p:cNvPr id="7" name="Picture 2" descr="Monitor, Tv, Television, Flat Panel Display"/>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512" y="116632"/>
            <a:ext cx="1440160" cy="125534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Write, Writing, Pencil, Paper, Handwriting, Messag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9512" y="5533117"/>
            <a:ext cx="1027480" cy="102605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187624" y="5635841"/>
            <a:ext cx="1440160" cy="1200329"/>
          </a:xfrm>
          <a:prstGeom prst="rect">
            <a:avLst/>
          </a:prstGeom>
        </p:spPr>
        <p:txBody>
          <a:bodyPr wrap="square">
            <a:spAutoFit/>
          </a:bodyPr>
          <a:lstStyle/>
          <a:p>
            <a:r>
              <a:rPr lang="en-GB" dirty="0"/>
              <a:t>In your books, and in your own words:</a:t>
            </a:r>
          </a:p>
        </p:txBody>
      </p:sp>
      <p:sp>
        <p:nvSpPr>
          <p:cNvPr id="8" name="TextBox 7"/>
          <p:cNvSpPr txBox="1"/>
          <p:nvPr/>
        </p:nvSpPr>
        <p:spPr>
          <a:xfrm>
            <a:off x="2627784" y="5674022"/>
            <a:ext cx="6336704" cy="923330"/>
          </a:xfrm>
          <a:prstGeom prst="rect">
            <a:avLst/>
          </a:prstGeom>
          <a:noFill/>
        </p:spPr>
        <p:txBody>
          <a:bodyPr wrap="square" rtlCol="0">
            <a:spAutoFit/>
          </a:bodyPr>
          <a:lstStyle/>
          <a:p>
            <a:pPr marL="285750" indent="-285750">
              <a:buFont typeface="Arial" panose="020B0604020202020204" pitchFamily="34" charset="0"/>
              <a:buChar char="•"/>
            </a:pPr>
            <a:r>
              <a:rPr lang="en-GB" dirty="0"/>
              <a:t>Write a definition of NICS and how they help you identify the science fiction genre.</a:t>
            </a:r>
          </a:p>
          <a:p>
            <a:pPr marL="285750" indent="-285750">
              <a:buFont typeface="Arial" panose="020B0604020202020204" pitchFamily="34" charset="0"/>
              <a:buChar char="•"/>
            </a:pPr>
            <a:r>
              <a:rPr lang="en-GB" dirty="0"/>
              <a:t>Define </a:t>
            </a:r>
            <a:r>
              <a:rPr lang="en-GB" dirty="0" err="1"/>
              <a:t>mise</a:t>
            </a:r>
            <a:r>
              <a:rPr lang="en-GB" dirty="0"/>
              <a:t>-</a:t>
            </a:r>
            <a:r>
              <a:rPr lang="en-GB" dirty="0" err="1"/>
              <a:t>en</a:t>
            </a:r>
            <a:r>
              <a:rPr lang="en-GB" dirty="0"/>
              <a:t>-scene [Keyword]</a:t>
            </a:r>
          </a:p>
        </p:txBody>
      </p:sp>
      <p:graphicFrame>
        <p:nvGraphicFramePr>
          <p:cNvPr id="3" name="Table 2"/>
          <p:cNvGraphicFramePr>
            <a:graphicFrameLocks noGrp="1"/>
          </p:cNvGraphicFramePr>
          <p:nvPr>
            <p:extLst>
              <p:ext uri="{D42A27DB-BD31-4B8C-83A1-F6EECF244321}">
                <p14:modId xmlns:p14="http://schemas.microsoft.com/office/powerpoint/2010/main" val="3089806148"/>
              </p:ext>
            </p:extLst>
          </p:nvPr>
        </p:nvGraphicFramePr>
        <p:xfrm>
          <a:off x="251520" y="1953016"/>
          <a:ext cx="8712968" cy="3348190"/>
        </p:xfrm>
        <a:graphic>
          <a:graphicData uri="http://schemas.openxmlformats.org/drawingml/2006/table">
            <a:tbl>
              <a:tblPr firstRow="1" bandRow="1">
                <a:tableStyleId>{5C22544A-7EE6-4342-B048-85BDC9FD1C3A}</a:tableStyleId>
              </a:tblPr>
              <a:tblGrid>
                <a:gridCol w="1340457">
                  <a:extLst>
                    <a:ext uri="{9D8B030D-6E8A-4147-A177-3AD203B41FA5}">
                      <a16:colId xmlns:a16="http://schemas.microsoft.com/office/drawing/2014/main" val="20000"/>
                    </a:ext>
                  </a:extLst>
                </a:gridCol>
                <a:gridCol w="4766068">
                  <a:extLst>
                    <a:ext uri="{9D8B030D-6E8A-4147-A177-3AD203B41FA5}">
                      <a16:colId xmlns:a16="http://schemas.microsoft.com/office/drawing/2014/main" val="20001"/>
                    </a:ext>
                  </a:extLst>
                </a:gridCol>
                <a:gridCol w="2606443">
                  <a:extLst>
                    <a:ext uri="{9D8B030D-6E8A-4147-A177-3AD203B41FA5}">
                      <a16:colId xmlns:a16="http://schemas.microsoft.com/office/drawing/2014/main" val="20002"/>
                    </a:ext>
                  </a:extLst>
                </a:gridCol>
              </a:tblGrid>
              <a:tr h="669638">
                <a:tc>
                  <a:txBody>
                    <a:bodyPr/>
                    <a:lstStyle/>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400" dirty="0">
                          <a:solidFill>
                            <a:schemeClr val="tx1"/>
                          </a:solidFill>
                        </a:rPr>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400" dirty="0">
                          <a:solidFill>
                            <a:schemeClr val="tx1"/>
                          </a:solidFill>
                        </a:rPr>
                        <a:t>Example from TV / Film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669638">
                <a:tc>
                  <a:txBody>
                    <a:bodyPr/>
                    <a:lstStyle/>
                    <a:p>
                      <a:r>
                        <a:rPr lang="en-GB" sz="1400" b="1" dirty="0"/>
                        <a:t>Narrative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69638">
                <a:tc>
                  <a:txBody>
                    <a:bodyPr/>
                    <a:lstStyle/>
                    <a:p>
                      <a:r>
                        <a:rPr lang="en-GB" sz="1400" b="1" dirty="0"/>
                        <a:t>Iconography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669638">
                <a:tc>
                  <a:txBody>
                    <a:bodyPr/>
                    <a:lstStyle/>
                    <a:p>
                      <a:r>
                        <a:rPr lang="en-GB" sz="1400" b="1" dirty="0"/>
                        <a:t>Characters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669638">
                <a:tc>
                  <a:txBody>
                    <a:bodyPr/>
                    <a:lstStyle/>
                    <a:p>
                      <a:r>
                        <a:rPr lang="en-GB" sz="1400" b="1" dirty="0"/>
                        <a:t>Setting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832649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1268760"/>
            <a:ext cx="8073813" cy="806975"/>
          </a:xfrm>
        </p:spPr>
        <p:txBody>
          <a:bodyPr>
            <a:normAutofit fontScale="90000"/>
          </a:bodyPr>
          <a:lstStyle/>
          <a:p>
            <a:pPr algn="l"/>
            <a:r>
              <a:rPr lang="en-GB" sz="2400" b="1" dirty="0"/>
              <a:t>Defining Genre: Science Fiction NICS</a:t>
            </a:r>
            <a:r>
              <a:rPr lang="en-GB" sz="2400" dirty="0"/>
              <a:t>	</a:t>
            </a:r>
            <a:br>
              <a:rPr lang="en-GB" sz="2400" dirty="0"/>
            </a:br>
            <a:endParaRPr lang="en-GB" sz="2400" b="1" dirty="0"/>
          </a:p>
        </p:txBody>
      </p:sp>
      <p:sp>
        <p:nvSpPr>
          <p:cNvPr id="4" name="TextBox 3"/>
          <p:cNvSpPr txBox="1"/>
          <p:nvPr/>
        </p:nvSpPr>
        <p:spPr>
          <a:xfrm>
            <a:off x="2339752" y="188640"/>
            <a:ext cx="6624736" cy="369332"/>
          </a:xfrm>
          <a:prstGeom prst="rect">
            <a:avLst/>
          </a:prstGeom>
          <a:noFill/>
        </p:spPr>
        <p:txBody>
          <a:bodyPr wrap="square" rtlCol="0">
            <a:spAutoFit/>
          </a:bodyPr>
          <a:lstStyle/>
          <a:p>
            <a:pPr algn="ctr"/>
            <a:r>
              <a:rPr lang="en-GB" b="1" spc="240" dirty="0"/>
              <a:t>R</a:t>
            </a:r>
            <a:r>
              <a:rPr lang="en-GB" spc="240" dirty="0"/>
              <a:t>epresentation │ </a:t>
            </a:r>
            <a:r>
              <a:rPr lang="en-GB" b="1" spc="240" dirty="0"/>
              <a:t>A</a:t>
            </a:r>
            <a:r>
              <a:rPr lang="en-GB" spc="240" dirty="0"/>
              <a:t>udiences │ </a:t>
            </a:r>
            <a:r>
              <a:rPr lang="en-GB" b="1" spc="240" dirty="0"/>
              <a:t>I</a:t>
            </a:r>
            <a:r>
              <a:rPr lang="en-GB" spc="240" dirty="0"/>
              <a:t>ndustries │ </a:t>
            </a:r>
            <a:r>
              <a:rPr lang="en-GB" b="1" spc="240" dirty="0"/>
              <a:t>L</a:t>
            </a:r>
            <a:r>
              <a:rPr lang="en-GB" spc="240" dirty="0"/>
              <a:t>anguage</a:t>
            </a:r>
          </a:p>
        </p:txBody>
      </p:sp>
      <p:cxnSp>
        <p:nvCxnSpPr>
          <p:cNvPr id="6" name="Straight Connector 5"/>
          <p:cNvCxnSpPr/>
          <p:nvPr/>
        </p:nvCxnSpPr>
        <p:spPr>
          <a:xfrm>
            <a:off x="2447764" y="573667"/>
            <a:ext cx="64087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292080" y="620688"/>
            <a:ext cx="3600400" cy="369332"/>
          </a:xfrm>
          <a:prstGeom prst="rect">
            <a:avLst/>
          </a:prstGeom>
          <a:solidFill>
            <a:schemeClr val="tx1"/>
          </a:solidFill>
        </p:spPr>
        <p:txBody>
          <a:bodyPr wrap="square" rtlCol="0">
            <a:spAutoFit/>
          </a:bodyPr>
          <a:lstStyle/>
          <a:p>
            <a:r>
              <a:rPr lang="en-GB" dirty="0">
                <a:solidFill>
                  <a:schemeClr val="bg1"/>
                </a:solidFill>
              </a:rPr>
              <a:t>Lesson 1: </a:t>
            </a:r>
            <a:r>
              <a:rPr lang="en-GB" b="1" dirty="0">
                <a:solidFill>
                  <a:schemeClr val="bg1"/>
                </a:solidFill>
              </a:rPr>
              <a:t>Media Language</a:t>
            </a:r>
            <a:endParaRPr lang="en-GB" dirty="0">
              <a:solidFill>
                <a:schemeClr val="bg1"/>
              </a:solidFill>
            </a:endParaRPr>
          </a:p>
        </p:txBody>
      </p:sp>
      <p:pic>
        <p:nvPicPr>
          <p:cNvPr id="7" name="Picture 2" descr="Monitor, Tv, Television, Flat Panel Display"/>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512" y="116632"/>
            <a:ext cx="1440160" cy="125534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2"/>
          <p:cNvGraphicFramePr>
            <a:graphicFrameLocks noGrp="1"/>
          </p:cNvGraphicFramePr>
          <p:nvPr>
            <p:extLst>
              <p:ext uri="{D42A27DB-BD31-4B8C-83A1-F6EECF244321}">
                <p14:modId xmlns:p14="http://schemas.microsoft.com/office/powerpoint/2010/main" val="3704601963"/>
              </p:ext>
            </p:extLst>
          </p:nvPr>
        </p:nvGraphicFramePr>
        <p:xfrm>
          <a:off x="251520" y="1700808"/>
          <a:ext cx="8640960" cy="5028824"/>
        </p:xfrm>
        <a:graphic>
          <a:graphicData uri="http://schemas.openxmlformats.org/drawingml/2006/table">
            <a:tbl>
              <a:tblPr firstRow="1" bandRow="1">
                <a:tableStyleId>{5C22544A-7EE6-4342-B048-85BDC9FD1C3A}</a:tableStyleId>
              </a:tblPr>
              <a:tblGrid>
                <a:gridCol w="1224136">
                  <a:extLst>
                    <a:ext uri="{9D8B030D-6E8A-4147-A177-3AD203B41FA5}">
                      <a16:colId xmlns:a16="http://schemas.microsoft.com/office/drawing/2014/main" val="20000"/>
                    </a:ext>
                  </a:extLst>
                </a:gridCol>
                <a:gridCol w="3708412">
                  <a:extLst>
                    <a:ext uri="{9D8B030D-6E8A-4147-A177-3AD203B41FA5}">
                      <a16:colId xmlns:a16="http://schemas.microsoft.com/office/drawing/2014/main" val="20001"/>
                    </a:ext>
                  </a:extLst>
                </a:gridCol>
                <a:gridCol w="3708412">
                  <a:extLst>
                    <a:ext uri="{9D8B030D-6E8A-4147-A177-3AD203B41FA5}">
                      <a16:colId xmlns:a16="http://schemas.microsoft.com/office/drawing/2014/main" val="20002"/>
                    </a:ext>
                  </a:extLst>
                </a:gridCol>
              </a:tblGrid>
              <a:tr h="395864">
                <a:tc>
                  <a:txBody>
                    <a:bodyPr/>
                    <a:lstStyle/>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en-GB" sz="1400" dirty="0">
                          <a:solidFill>
                            <a:schemeClr val="tx1"/>
                          </a:solidFill>
                        </a:rPr>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GB"/>
                    </a:p>
                  </a:txBody>
                  <a:tcPr/>
                </a:tc>
                <a:extLst>
                  <a:ext uri="{0D108BD9-81ED-4DB2-BD59-A6C34878D82A}">
                    <a16:rowId xmlns:a16="http://schemas.microsoft.com/office/drawing/2014/main" val="10000"/>
                  </a:ext>
                </a:extLst>
              </a:tr>
              <a:tr h="669638">
                <a:tc>
                  <a:txBody>
                    <a:bodyPr/>
                    <a:lstStyle/>
                    <a:p>
                      <a:r>
                        <a:rPr lang="en-GB" sz="1400" b="1" dirty="0"/>
                        <a:t>Narrative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2">
                  <a:txBody>
                    <a:bodyPr/>
                    <a:lstStyle/>
                    <a:p>
                      <a:pPr marL="285750" indent="-285750">
                        <a:buFont typeface="Arial" panose="020B0604020202020204" pitchFamily="34" charset="0"/>
                        <a:buChar char="•"/>
                      </a:pPr>
                      <a:r>
                        <a:rPr lang="en-GB" sz="1400" dirty="0"/>
                        <a:t>Alien invasion leading to taking over the Earth.</a:t>
                      </a:r>
                    </a:p>
                    <a:p>
                      <a:pPr marL="285750" indent="-285750">
                        <a:buFont typeface="Arial" panose="020B0604020202020204" pitchFamily="34" charset="0"/>
                        <a:buChar char="•"/>
                      </a:pPr>
                      <a:r>
                        <a:rPr lang="en-GB" sz="1400" dirty="0"/>
                        <a:t>Survivors battle to survive their dangerous worlds.</a:t>
                      </a:r>
                    </a:p>
                    <a:p>
                      <a:pPr marL="285750" indent="-285750">
                        <a:buFont typeface="Arial" panose="020B0604020202020204" pitchFamily="34" charset="0"/>
                        <a:buChar char="•"/>
                      </a:pPr>
                      <a:r>
                        <a:rPr lang="en-GB" sz="1400" dirty="0"/>
                        <a:t>Time-travel stories (Dr Who) involve travelling</a:t>
                      </a:r>
                      <a:r>
                        <a:rPr lang="en-GB" sz="1400" baseline="0" dirty="0"/>
                        <a:t> to past or future to change history.</a:t>
                      </a:r>
                    </a:p>
                    <a:p>
                      <a:pPr marL="285750" indent="-285750">
                        <a:buFont typeface="Arial" panose="020B0604020202020204" pitchFamily="34" charset="0"/>
                        <a:buChar char="•"/>
                      </a:pPr>
                      <a:r>
                        <a:rPr lang="en-GB" sz="1400" dirty="0"/>
                        <a:t>Development of new technology or species and the consequences of it.</a:t>
                      </a:r>
                    </a:p>
                    <a:p>
                      <a:pPr marL="285750" indent="-285750">
                        <a:buFont typeface="Arial" panose="020B0604020202020204" pitchFamily="34" charset="0"/>
                        <a:buChar char="•"/>
                      </a:pPr>
                      <a:r>
                        <a:rPr lang="en-GB" sz="1400" dirty="0"/>
                        <a:t>Psychological or biological changes brought onto characters due to scientific changes and over experimentation.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extLst>
                  <a:ext uri="{0D108BD9-81ED-4DB2-BD59-A6C34878D82A}">
                    <a16:rowId xmlns:a16="http://schemas.microsoft.com/office/drawing/2014/main" val="10001"/>
                  </a:ext>
                </a:extLst>
              </a:tr>
              <a:tr h="669638">
                <a:tc>
                  <a:txBody>
                    <a:bodyPr/>
                    <a:lstStyle/>
                    <a:p>
                      <a:r>
                        <a:rPr lang="en-GB" sz="1400" b="1" dirty="0"/>
                        <a:t>Iconography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285750" indent="-285750">
                        <a:buFont typeface="Arial" panose="020B0604020202020204" pitchFamily="34" charset="0"/>
                        <a:buChar char="•"/>
                      </a:pPr>
                      <a:r>
                        <a:rPr lang="en-GB" sz="1400" b="0" dirty="0">
                          <a:solidFill>
                            <a:schemeClr val="tx1"/>
                          </a:solidFill>
                        </a:rPr>
                        <a:t>High-tech gadgets (e.g. light </a:t>
                      </a:r>
                      <a:r>
                        <a:rPr lang="en-GB" sz="1400" b="0" dirty="0" err="1">
                          <a:solidFill>
                            <a:schemeClr val="tx1"/>
                          </a:solidFill>
                        </a:rPr>
                        <a:t>saber</a:t>
                      </a:r>
                      <a:r>
                        <a:rPr lang="en-GB" sz="1400" b="0" dirty="0">
                          <a:solidFill>
                            <a:schemeClr val="tx1"/>
                          </a:solidFill>
                        </a:rPr>
                        <a:t>)</a:t>
                      </a:r>
                    </a:p>
                    <a:p>
                      <a:pPr marL="285750" indent="-285750">
                        <a:buFont typeface="Arial" panose="020B0604020202020204" pitchFamily="34" charset="0"/>
                        <a:buChar char="•"/>
                      </a:pPr>
                      <a:r>
                        <a:rPr lang="en-GB" sz="1400" b="0" dirty="0">
                          <a:solidFill>
                            <a:schemeClr val="tx1"/>
                          </a:solidFill>
                        </a:rPr>
                        <a:t>Holographic images</a:t>
                      </a:r>
                    </a:p>
                    <a:p>
                      <a:pPr marL="285750" indent="-285750">
                        <a:buFont typeface="Arial" panose="020B0604020202020204" pitchFamily="34" charset="0"/>
                        <a:buChar char="•"/>
                      </a:pPr>
                      <a:r>
                        <a:rPr lang="en-GB" sz="1400" b="0" dirty="0">
                          <a:solidFill>
                            <a:schemeClr val="tx1"/>
                          </a:solidFill>
                        </a:rPr>
                        <a:t>Use of CGI/special effect/makeup</a:t>
                      </a:r>
                    </a:p>
                    <a:p>
                      <a:pPr marL="285750" indent="-285750">
                        <a:buFont typeface="Arial" panose="020B0604020202020204" pitchFamily="34" charset="0"/>
                        <a:buChar char="•"/>
                      </a:pPr>
                      <a:r>
                        <a:rPr lang="en-GB" sz="1400" b="0" dirty="0">
                          <a:solidFill>
                            <a:schemeClr val="tx1"/>
                          </a:solidFill>
                        </a:rPr>
                        <a:t>Weapons of mass destruction </a:t>
                      </a:r>
                    </a:p>
                    <a:p>
                      <a:pPr marL="285750" indent="-285750">
                        <a:buFont typeface="Arial" panose="020B0604020202020204" pitchFamily="34" charset="0"/>
                        <a:buChar char="•"/>
                      </a:pPr>
                      <a:r>
                        <a:rPr lang="en-GB" sz="1400" b="0" dirty="0">
                          <a:solidFill>
                            <a:schemeClr val="tx1"/>
                          </a:solidFill>
                        </a:rPr>
                        <a:t>Spaceships </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Arial" panose="020B0604020202020204" pitchFamily="34" charset="0"/>
                        <a:buChar char="•"/>
                      </a:pPr>
                      <a:r>
                        <a:rPr lang="en-GB" sz="1400" b="0" dirty="0">
                          <a:solidFill>
                            <a:schemeClr val="tx1"/>
                          </a:solidFill>
                        </a:rPr>
                        <a:t>Teleportation machines</a:t>
                      </a:r>
                    </a:p>
                    <a:p>
                      <a:pPr marL="285750" indent="-285750">
                        <a:buFont typeface="Arial" panose="020B0604020202020204" pitchFamily="34" charset="0"/>
                        <a:buChar char="•"/>
                      </a:pPr>
                      <a:r>
                        <a:rPr lang="en-GB" sz="1400" b="0" dirty="0">
                          <a:solidFill>
                            <a:schemeClr val="tx1"/>
                          </a:solidFill>
                        </a:rPr>
                        <a:t>Laboratory</a:t>
                      </a:r>
                    </a:p>
                    <a:p>
                      <a:pPr marL="285750" indent="-285750">
                        <a:buFont typeface="Arial" panose="020B0604020202020204" pitchFamily="34" charset="0"/>
                        <a:buChar char="•"/>
                      </a:pPr>
                      <a:r>
                        <a:rPr lang="en-GB" sz="1400" b="0" dirty="0">
                          <a:solidFill>
                            <a:schemeClr val="tx1"/>
                          </a:solidFill>
                        </a:rPr>
                        <a:t>Lab coats</a:t>
                      </a:r>
                    </a:p>
                    <a:p>
                      <a:pPr marL="285750" indent="-285750">
                        <a:buFont typeface="Arial" panose="020B0604020202020204" pitchFamily="34" charset="0"/>
                        <a:buChar char="•"/>
                      </a:pPr>
                      <a:r>
                        <a:rPr lang="en-GB" sz="1400" b="0" dirty="0">
                          <a:solidFill>
                            <a:schemeClr val="tx1"/>
                          </a:solidFill>
                        </a:rPr>
                        <a:t>Robots</a:t>
                      </a:r>
                    </a:p>
                    <a:p>
                      <a:pPr marL="285750" indent="-285750">
                        <a:buFont typeface="Arial" panose="020B0604020202020204" pitchFamily="34" charset="0"/>
                        <a:buChar char="•"/>
                      </a:pPr>
                      <a:r>
                        <a:rPr lang="en-GB" sz="1400" b="0" dirty="0">
                          <a:solidFill>
                            <a:schemeClr val="tx1"/>
                          </a:solidFill>
                        </a:rPr>
                        <a:t>High-tech/unique costumes (usually metal, shiny with unique design)</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669638">
                <a:tc>
                  <a:txBody>
                    <a:bodyPr/>
                    <a:lstStyle/>
                    <a:p>
                      <a:r>
                        <a:rPr lang="en-GB" sz="1400" b="1" dirty="0"/>
                        <a:t>Characters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2">
                  <a:txBody>
                    <a:bodyPr/>
                    <a:lstStyle/>
                    <a:p>
                      <a:pPr marL="285750" indent="-285750">
                        <a:buFont typeface="Arial" panose="020B0604020202020204" pitchFamily="34" charset="0"/>
                        <a:buChar char="•"/>
                      </a:pPr>
                      <a:r>
                        <a:rPr lang="en-GB" sz="1400" b="0" i="0" u="none" strike="noStrike" kern="1200" baseline="0" dirty="0">
                          <a:solidFill>
                            <a:schemeClr val="dk1"/>
                          </a:solidFill>
                          <a:latin typeface="+mn-lt"/>
                          <a:ea typeface="+mn-ea"/>
                          <a:cs typeface="+mn-cs"/>
                        </a:rPr>
                        <a:t>Maverick space adventurers (Han Solo)</a:t>
                      </a:r>
                    </a:p>
                    <a:p>
                      <a:pPr marL="285750" indent="-285750">
                        <a:buFont typeface="Arial" panose="020B0604020202020204" pitchFamily="34" charset="0"/>
                        <a:buChar char="•"/>
                      </a:pPr>
                      <a:r>
                        <a:rPr lang="en-GB" sz="1400" b="0" i="0" u="none" strike="noStrike" kern="1200" baseline="0" dirty="0">
                          <a:solidFill>
                            <a:schemeClr val="dk1"/>
                          </a:solidFill>
                          <a:latin typeface="+mn-lt"/>
                          <a:ea typeface="+mn-ea"/>
                          <a:cs typeface="+mn-cs"/>
                        </a:rPr>
                        <a:t>Heroes or heroines, forced by circumstance to fight for humanity’s survival (Luke Skywalker)</a:t>
                      </a:r>
                    </a:p>
                    <a:p>
                      <a:pPr marL="285750" indent="-285750">
                        <a:buFont typeface="Arial" panose="020B0604020202020204" pitchFamily="34" charset="0"/>
                        <a:buChar char="•"/>
                      </a:pPr>
                      <a:r>
                        <a:rPr lang="en-GB" sz="1400" b="0" i="0" u="none" strike="noStrike" kern="1200" baseline="0" dirty="0">
                          <a:solidFill>
                            <a:schemeClr val="dk1"/>
                          </a:solidFill>
                          <a:latin typeface="+mn-lt"/>
                          <a:ea typeface="+mn-ea"/>
                          <a:cs typeface="+mn-cs"/>
                        </a:rPr>
                        <a:t>Tyrannical rulers (Darth </a:t>
                      </a:r>
                      <a:r>
                        <a:rPr lang="en-GB" sz="1400" b="0" i="0" u="none" strike="noStrike" kern="1200" baseline="0" dirty="0" err="1">
                          <a:solidFill>
                            <a:schemeClr val="dk1"/>
                          </a:solidFill>
                          <a:latin typeface="+mn-lt"/>
                          <a:ea typeface="+mn-ea"/>
                          <a:cs typeface="+mn-cs"/>
                        </a:rPr>
                        <a:t>Vadar</a:t>
                      </a:r>
                      <a:r>
                        <a:rPr lang="en-GB" sz="1400" b="0" i="0" u="none" strike="noStrike" kern="1200" baseline="0" dirty="0">
                          <a:solidFill>
                            <a:schemeClr val="dk1"/>
                          </a:solidFill>
                          <a:latin typeface="+mn-lt"/>
                          <a:ea typeface="+mn-ea"/>
                          <a:cs typeface="+mn-cs"/>
                        </a:rPr>
                        <a:t>)</a:t>
                      </a:r>
                    </a:p>
                    <a:p>
                      <a:pPr marL="285750" indent="-285750">
                        <a:buFont typeface="Arial" panose="020B0604020202020204" pitchFamily="34" charset="0"/>
                        <a:buChar char="•"/>
                      </a:pPr>
                      <a:r>
                        <a:rPr lang="en-GB" sz="1400" b="0" i="0" u="none" strike="noStrike" kern="1200" baseline="0" dirty="0">
                          <a:solidFill>
                            <a:schemeClr val="dk1"/>
                          </a:solidFill>
                          <a:latin typeface="+mn-lt"/>
                          <a:ea typeface="+mn-ea"/>
                          <a:cs typeface="+mn-cs"/>
                        </a:rPr>
                        <a:t>Machines, Robots, Humanoids, Aliens, Mutants.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extLst>
                  <a:ext uri="{0D108BD9-81ED-4DB2-BD59-A6C34878D82A}">
                    <a16:rowId xmlns:a16="http://schemas.microsoft.com/office/drawing/2014/main" val="10003"/>
                  </a:ext>
                </a:extLst>
              </a:tr>
              <a:tr h="669638">
                <a:tc>
                  <a:txBody>
                    <a:bodyPr/>
                    <a:lstStyle/>
                    <a:p>
                      <a:r>
                        <a:rPr lang="en-GB" sz="1400" b="1" dirty="0"/>
                        <a:t>Setting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285750" indent="-285750">
                        <a:buFont typeface="Arial" panose="020B0604020202020204" pitchFamily="34" charset="0"/>
                        <a:buChar char="•"/>
                      </a:pPr>
                      <a:r>
                        <a:rPr lang="en-GB" sz="1400" dirty="0"/>
                        <a:t>Earth or Alternative versions of the earth</a:t>
                      </a:r>
                    </a:p>
                    <a:p>
                      <a:pPr marL="285750" indent="-285750">
                        <a:buFont typeface="Arial" panose="020B0604020202020204" pitchFamily="34" charset="0"/>
                        <a:buChar char="•"/>
                      </a:pPr>
                      <a:r>
                        <a:rPr lang="en-GB" sz="1400" dirty="0"/>
                        <a:t>Futuristic setting </a:t>
                      </a:r>
                    </a:p>
                    <a:p>
                      <a:pPr marL="285750" indent="-285750">
                        <a:buFont typeface="Arial" panose="020B0604020202020204" pitchFamily="34" charset="0"/>
                        <a:buChar char="•"/>
                      </a:pPr>
                      <a:r>
                        <a:rPr lang="en-GB" sz="1400" dirty="0"/>
                        <a:t>Parallel universe</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buFont typeface="Arial" panose="020B0604020202020204" pitchFamily="34" charset="0"/>
                        <a:buChar char="•"/>
                      </a:pPr>
                      <a:r>
                        <a:rPr lang="en-GB" sz="1400" dirty="0"/>
                        <a:t>Space/planets – often barren wastelands</a:t>
                      </a:r>
                      <a:r>
                        <a:rPr lang="en-GB" sz="1400" baseline="0" dirty="0"/>
                        <a:t> [dystopian]</a:t>
                      </a:r>
                      <a:endParaRPr lang="en-GB" sz="1400" dirty="0"/>
                    </a:p>
                    <a:p>
                      <a:pPr marL="285750" indent="-285750">
                        <a:buFont typeface="Arial" panose="020B0604020202020204" pitchFamily="34" charset="0"/>
                        <a:buChar char="•"/>
                      </a:pPr>
                      <a:r>
                        <a:rPr lang="en-GB" sz="1400" dirty="0"/>
                        <a:t>Different dimension</a:t>
                      </a:r>
                    </a:p>
                    <a:p>
                      <a:pPr marL="285750" indent="-285750">
                        <a:buFont typeface="Arial" panose="020B0604020202020204" pitchFamily="34" charset="0"/>
                        <a:buChar char="•"/>
                      </a:pPr>
                      <a:r>
                        <a:rPr lang="en-GB" sz="1400" dirty="0"/>
                        <a:t>Spaceships</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1243373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5796</Words>
  <Application>Microsoft Office PowerPoint</Application>
  <PresentationFormat>On-screen Show (4:3)</PresentationFormat>
  <Paragraphs>449</Paragraphs>
  <Slides>33</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33</vt:i4>
      </vt:variant>
    </vt:vector>
  </HeadingPairs>
  <TitlesOfParts>
    <vt:vector size="36" baseType="lpstr">
      <vt:lpstr>Arial</vt:lpstr>
      <vt:lpstr>Calibri</vt:lpstr>
      <vt:lpstr>Office Theme</vt:lpstr>
      <vt:lpstr>PowerPoint Presentation</vt:lpstr>
      <vt:lpstr>TV Series – What is it?  </vt:lpstr>
      <vt:lpstr>TV Series – What different genre of series exist?  </vt:lpstr>
      <vt:lpstr>TV Series – What different genre of series exist?  </vt:lpstr>
      <vt:lpstr>What genre is this and why?  </vt:lpstr>
      <vt:lpstr>Defining Genre: Find out the NICS in Science Fiction  </vt:lpstr>
      <vt:lpstr>Defining Genre: Find out the NICS  </vt:lpstr>
      <vt:lpstr>Defining Genre: Science Fiction NICS  </vt:lpstr>
      <vt:lpstr>Defining Genre: Science Fiction NICS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2017-12-12T16:37:32Z</dcterms:created>
  <dcterms:modified xsi:type="dcterms:W3CDTF">2021-02-20T14:16:47Z</dcterms:modified>
</cp:coreProperties>
</file>