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56" r:id="rId2"/>
    <p:sldId id="278" r:id="rId3"/>
    <p:sldId id="257" r:id="rId4"/>
    <p:sldId id="262" r:id="rId5"/>
    <p:sldId id="258" r:id="rId6"/>
    <p:sldId id="260" r:id="rId7"/>
    <p:sldId id="261" r:id="rId8"/>
    <p:sldId id="264" r:id="rId9"/>
    <p:sldId id="259" r:id="rId10"/>
    <p:sldId id="265" r:id="rId11"/>
    <p:sldId id="266" r:id="rId12"/>
    <p:sldId id="267" r:id="rId13"/>
    <p:sldId id="275" r:id="rId14"/>
    <p:sldId id="269" r:id="rId15"/>
    <p:sldId id="263" r:id="rId16"/>
    <p:sldId id="273" r:id="rId17"/>
    <p:sldId id="274" r:id="rId18"/>
    <p:sldId id="272" r:id="rId19"/>
    <p:sldId id="268" r:id="rId20"/>
    <p:sldId id="270" r:id="rId21"/>
    <p:sldId id="271"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B1EFF-5464-4317-9504-45B2B986F717}" type="datetimeFigureOut">
              <a:rPr lang="en-GB" smtClean="0"/>
              <a:t>20/02/2021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34D08-1236-45B4-A843-37C6DA722E07}" type="slidenum">
              <a:rPr lang="en-GB" smtClean="0"/>
              <a:t>‹#›</a:t>
            </a:fld>
            <a:endParaRPr lang="en-GB"/>
          </a:p>
        </p:txBody>
      </p:sp>
    </p:spTree>
    <p:extLst>
      <p:ext uri="{BB962C8B-B14F-4D97-AF65-F5344CB8AC3E}">
        <p14:creationId xmlns:p14="http://schemas.microsoft.com/office/powerpoint/2010/main" val="178308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3</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12</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13</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14</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15</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16</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17</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18</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https://www.tapsmart.com/news/insight-square-enix-on-why-it-wont-be-ditching-premium-mobile-titles-any-time-soon/</a:t>
            </a:r>
          </a:p>
          <a:p>
            <a:r>
              <a:rPr lang="en-GB" dirty="0"/>
              <a:t>https://sensortower.com/blog/super-mario-run-25-million-downloads</a:t>
            </a:r>
          </a:p>
        </p:txBody>
      </p:sp>
      <p:sp>
        <p:nvSpPr>
          <p:cNvPr id="4" name="Slide Number Placeholder 3"/>
          <p:cNvSpPr>
            <a:spLocks noGrp="1"/>
          </p:cNvSpPr>
          <p:nvPr>
            <p:ph type="sldNum" sz="quarter" idx="10"/>
          </p:nvPr>
        </p:nvSpPr>
        <p:spPr/>
        <p:txBody>
          <a:bodyPr/>
          <a:lstStyle/>
          <a:p>
            <a:fld id="{7BF34D08-1236-45B4-A843-37C6DA722E07}" type="slidenum">
              <a:rPr lang="en-GB" smtClean="0"/>
              <a:t>19</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https://www.iwu.edu/economics/PPE18/5Sacranie.pdf</a:t>
            </a:r>
          </a:p>
        </p:txBody>
      </p:sp>
      <p:sp>
        <p:nvSpPr>
          <p:cNvPr id="4" name="Slide Number Placeholder 3"/>
          <p:cNvSpPr>
            <a:spLocks noGrp="1"/>
          </p:cNvSpPr>
          <p:nvPr>
            <p:ph type="sldNum" sz="quarter" idx="10"/>
          </p:nvPr>
        </p:nvSpPr>
        <p:spPr/>
        <p:txBody>
          <a:bodyPr/>
          <a:lstStyle/>
          <a:p>
            <a:fld id="{7BF34D08-1236-45B4-A843-37C6DA722E07}" type="slidenum">
              <a:rPr lang="en-GB" smtClean="0"/>
              <a:t>20</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4</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5</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6</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7</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8</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9</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10</a:t>
            </a:fld>
            <a:endParaRPr lang="en-GB"/>
          </a:p>
        </p:txBody>
      </p:sp>
    </p:spTree>
    <p:extLst>
      <p:ext uri="{BB962C8B-B14F-4D97-AF65-F5344CB8AC3E}">
        <p14:creationId xmlns:p14="http://schemas.microsoft.com/office/powerpoint/2010/main" val="67352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34D08-1236-45B4-A843-37C6DA722E07}" type="slidenum">
              <a:rPr lang="en-GB" smtClean="0"/>
              <a:t>11</a:t>
            </a:fld>
            <a:endParaRPr lang="en-GB"/>
          </a:p>
        </p:txBody>
      </p:sp>
    </p:spTree>
    <p:extLst>
      <p:ext uri="{BB962C8B-B14F-4D97-AF65-F5344CB8AC3E}">
        <p14:creationId xmlns:p14="http://schemas.microsoft.com/office/powerpoint/2010/main" val="673525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47511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186413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30602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87386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58835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2991E4-2CD5-48FA-A93D-051E14DC7BA6}"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2445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2991E4-2CD5-48FA-A93D-051E14DC7BA6}" type="datetimeFigureOut">
              <a:rPr lang="en-GB" smtClean="0"/>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142787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2991E4-2CD5-48FA-A93D-051E14DC7BA6}" type="datetimeFigureOut">
              <a:rPr lang="en-GB" smtClean="0"/>
              <a:t>20/02/2021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13520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991E4-2CD5-48FA-A93D-051E14DC7BA6}" type="datetimeFigureOut">
              <a:rPr lang="en-GB" smtClean="0"/>
              <a:t>20/02/2021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36877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991E4-2CD5-48FA-A93D-051E14DC7BA6}"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296509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991E4-2CD5-48FA-A93D-051E14DC7BA6}"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85125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991E4-2CD5-48FA-A93D-051E14DC7BA6}" type="datetimeFigureOut">
              <a:rPr lang="en-GB" smtClean="0"/>
              <a:t>20/02/2021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9CE38-C6D1-466A-96D6-129AB1CC3B3A}" type="slidenum">
              <a:rPr lang="en-GB" smtClean="0"/>
              <a:t>‹#›</a:t>
            </a:fld>
            <a:endParaRPr lang="en-GB"/>
          </a:p>
        </p:txBody>
      </p:sp>
    </p:spTree>
    <p:extLst>
      <p:ext uri="{BB962C8B-B14F-4D97-AF65-F5344CB8AC3E}">
        <p14:creationId xmlns:p14="http://schemas.microsoft.com/office/powerpoint/2010/main" val="2348451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youtu.be/EMZNFCwMbP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youtu.be/vsP3TLStjrk"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hyperlink" Target="https://youtu.be/sjJQfiUHHu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jpeg"/><Relationship Id="rId4" Type="http://schemas.openxmlformats.org/officeDocument/2006/relationships/image" Target="../media/image6.pn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tvtropes.org/pmwiki/pmwiki.php/Franchise/TombRaider" TargetMode="External"/><Relationship Id="rId5" Type="http://schemas.openxmlformats.org/officeDocument/2006/relationships/hyperlink" Target="https://en.wikipedia.org/wiki/Tomb_Raider"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6.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youtu.be/kol_QkA-HJ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youtu.be/R8ZVZRsy8N8"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bbc.co.uk/news/uk-england-derbyshire-37619114" TargetMode="External"/><Relationship Id="rId5" Type="http://schemas.openxmlformats.org/officeDocument/2006/relationships/image" Target="../media/image8.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youtu.be/8ICm-Mq7p5E"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990177"/>
            <a:ext cx="7772400" cy="806975"/>
          </a:xfrm>
        </p:spPr>
        <p:txBody>
          <a:bodyPr>
            <a:normAutofit fontScale="90000"/>
          </a:bodyPr>
          <a:lstStyle/>
          <a:p>
            <a:r>
              <a:rPr lang="en-GB" sz="2400" b="1" dirty="0"/>
              <a:t>Online, Social and Participatory Media</a:t>
            </a:r>
            <a:br>
              <a:rPr lang="en-GB" sz="2400" b="1" dirty="0"/>
            </a:br>
            <a:r>
              <a:rPr lang="en-GB" sz="2400" b="1" dirty="0"/>
              <a:t>Close Study Product: Video Game - Lara Croft Go</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pic>
        <p:nvPicPr>
          <p:cNvPr id="1026" name="Picture 2" descr="Image result for lara croft 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11760" y="1412776"/>
            <a:ext cx="4279460" cy="24071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99792" y="4927416"/>
            <a:ext cx="3744416" cy="1732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5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81492" y="1298543"/>
            <a:ext cx="7630867" cy="369332"/>
          </a:xfrm>
          <a:prstGeom prst="rect">
            <a:avLst/>
          </a:prstGeom>
          <a:noFill/>
        </p:spPr>
        <p:txBody>
          <a:bodyPr wrap="square" rtlCol="0">
            <a:spAutoFit/>
          </a:bodyPr>
          <a:lstStyle/>
          <a:p>
            <a:r>
              <a:rPr lang="en-GB" b="1" dirty="0"/>
              <a:t>Media Language:  NICs analysis of Lara Croft</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1520" y="5792216"/>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50160" y="5661248"/>
            <a:ext cx="7506316" cy="830997"/>
          </a:xfrm>
          <a:prstGeom prst="rect">
            <a:avLst/>
          </a:prstGeom>
          <a:noFill/>
        </p:spPr>
        <p:txBody>
          <a:bodyPr wrap="square" rtlCol="0">
            <a:spAutoFit/>
          </a:bodyPr>
          <a:lstStyle/>
          <a:p>
            <a:r>
              <a:rPr lang="en-GB" sz="1600" dirty="0"/>
              <a:t>In your books, and in your own words:</a:t>
            </a:r>
          </a:p>
          <a:p>
            <a:r>
              <a:rPr lang="en-GB" sz="1600" dirty="0"/>
              <a:t>After watching the video from the previous slide, you should be able to complete this NICs table to analyse the narrative devices used.</a:t>
            </a:r>
          </a:p>
        </p:txBody>
      </p:sp>
      <p:graphicFrame>
        <p:nvGraphicFramePr>
          <p:cNvPr id="16" name="Table 15"/>
          <p:cNvGraphicFramePr>
            <a:graphicFrameLocks noGrp="1"/>
          </p:cNvGraphicFramePr>
          <p:nvPr>
            <p:extLst>
              <p:ext uri="{D42A27DB-BD31-4B8C-83A1-F6EECF244321}">
                <p14:modId xmlns:p14="http://schemas.microsoft.com/office/powerpoint/2010/main" val="244967095"/>
              </p:ext>
            </p:extLst>
          </p:nvPr>
        </p:nvGraphicFramePr>
        <p:xfrm>
          <a:off x="251520" y="1953016"/>
          <a:ext cx="8604956" cy="3348190"/>
        </p:xfrm>
        <a:graphic>
          <a:graphicData uri="http://schemas.openxmlformats.org/drawingml/2006/table">
            <a:tbl>
              <a:tblPr firstRow="1" bandRow="1">
                <a:tableStyleId>{5C22544A-7EE6-4342-B048-85BDC9FD1C3A}</a:tableStyleId>
              </a:tblPr>
              <a:tblGrid>
                <a:gridCol w="1888893">
                  <a:extLst>
                    <a:ext uri="{9D8B030D-6E8A-4147-A177-3AD203B41FA5}">
                      <a16:colId xmlns:a16="http://schemas.microsoft.com/office/drawing/2014/main" val="20000"/>
                    </a:ext>
                  </a:extLst>
                </a:gridCol>
                <a:gridCol w="6716063">
                  <a:extLst>
                    <a:ext uri="{9D8B030D-6E8A-4147-A177-3AD203B41FA5}">
                      <a16:colId xmlns:a16="http://schemas.microsoft.com/office/drawing/2014/main" val="20001"/>
                    </a:ext>
                  </a:extLst>
                </a:gridCol>
              </a:tblGrid>
              <a:tr h="669638">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69638">
                <a:tc>
                  <a:txBody>
                    <a:bodyPr/>
                    <a:lstStyle/>
                    <a:p>
                      <a:r>
                        <a:rPr lang="en-GB" sz="1400" b="1" dirty="0"/>
                        <a:t>Narrative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9638">
                <a:tc>
                  <a:txBody>
                    <a:bodyPr/>
                    <a:lstStyle/>
                    <a:p>
                      <a:r>
                        <a:rPr lang="en-GB" sz="1400" b="1" dirty="0"/>
                        <a:t>Iconography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69638">
                <a:tc>
                  <a:txBody>
                    <a:bodyPr/>
                    <a:lstStyle/>
                    <a:p>
                      <a:r>
                        <a:rPr lang="en-GB" sz="1400" b="1" dirty="0"/>
                        <a:t>Characters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69638">
                <a:tc>
                  <a:txBody>
                    <a:bodyPr/>
                    <a:lstStyle/>
                    <a:p>
                      <a:r>
                        <a:rPr lang="en-GB" sz="1400" b="1" dirty="0"/>
                        <a:t>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8" name="Picture 2" descr="http://2.bp.blogspot.com/_nouprOuzjXU/TQSthNhQNdI/AAAAAAAAAgk/qy1yRmZxnh8/s400/Tomb+Raider+to+Legend.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44278" y="734945"/>
            <a:ext cx="1368152" cy="10261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12160" y="836712"/>
            <a:ext cx="3019346" cy="646331"/>
          </a:xfrm>
          <a:prstGeom prst="rect">
            <a:avLst/>
          </a:prstGeom>
          <a:solidFill>
            <a:schemeClr val="tx1"/>
          </a:solidFill>
        </p:spPr>
        <p:txBody>
          <a:bodyPr wrap="square" rtlCol="0">
            <a:spAutoFit/>
          </a:bodyPr>
          <a:lstStyle/>
          <a:p>
            <a:pPr algn="r"/>
            <a:r>
              <a:rPr lang="en-GB" dirty="0">
                <a:solidFill>
                  <a:schemeClr val="bg1"/>
                </a:solidFill>
              </a:rPr>
              <a:t>Lesson 3: Narrative structure and codes and conventions</a:t>
            </a:r>
          </a:p>
        </p:txBody>
      </p:sp>
    </p:spTree>
    <p:extLst>
      <p:ext uri="{BB962C8B-B14F-4D97-AF65-F5344CB8AC3E}">
        <p14:creationId xmlns:p14="http://schemas.microsoft.com/office/powerpoint/2010/main" val="117738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81492" y="1298543"/>
            <a:ext cx="7630867" cy="369332"/>
          </a:xfrm>
          <a:prstGeom prst="rect">
            <a:avLst/>
          </a:prstGeom>
          <a:noFill/>
        </p:spPr>
        <p:txBody>
          <a:bodyPr wrap="square" rtlCol="0">
            <a:spAutoFit/>
          </a:bodyPr>
          <a:lstStyle/>
          <a:p>
            <a:r>
              <a:rPr lang="en-GB" b="1" dirty="0"/>
              <a:t>Media Language:  NICs analysis of Lara Croft (possible response)</a:t>
            </a:r>
          </a:p>
        </p:txBody>
      </p:sp>
      <p:graphicFrame>
        <p:nvGraphicFramePr>
          <p:cNvPr id="16" name="Table 15"/>
          <p:cNvGraphicFramePr>
            <a:graphicFrameLocks noGrp="1"/>
          </p:cNvGraphicFramePr>
          <p:nvPr>
            <p:extLst>
              <p:ext uri="{D42A27DB-BD31-4B8C-83A1-F6EECF244321}">
                <p14:modId xmlns:p14="http://schemas.microsoft.com/office/powerpoint/2010/main" val="2322822991"/>
              </p:ext>
            </p:extLst>
          </p:nvPr>
        </p:nvGraphicFramePr>
        <p:xfrm>
          <a:off x="251520" y="1772816"/>
          <a:ext cx="8604956" cy="5028824"/>
        </p:xfrm>
        <a:graphic>
          <a:graphicData uri="http://schemas.openxmlformats.org/drawingml/2006/table">
            <a:tbl>
              <a:tblPr firstRow="1" bandRow="1">
                <a:tableStyleId>{5C22544A-7EE6-4342-B048-85BDC9FD1C3A}</a:tableStyleId>
              </a:tblPr>
              <a:tblGrid>
                <a:gridCol w="1888893">
                  <a:extLst>
                    <a:ext uri="{9D8B030D-6E8A-4147-A177-3AD203B41FA5}">
                      <a16:colId xmlns:a16="http://schemas.microsoft.com/office/drawing/2014/main" val="20000"/>
                    </a:ext>
                  </a:extLst>
                </a:gridCol>
                <a:gridCol w="6716063">
                  <a:extLst>
                    <a:ext uri="{9D8B030D-6E8A-4147-A177-3AD203B41FA5}">
                      <a16:colId xmlns:a16="http://schemas.microsoft.com/office/drawing/2014/main" val="20001"/>
                    </a:ext>
                  </a:extLst>
                </a:gridCol>
              </a:tblGrid>
              <a:tr h="395864">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69638">
                <a:tc>
                  <a:txBody>
                    <a:bodyPr/>
                    <a:lstStyle/>
                    <a:p>
                      <a:r>
                        <a:rPr lang="en-GB" sz="1400" b="1" dirty="0"/>
                        <a:t>Narrative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Lara</a:t>
                      </a:r>
                      <a:r>
                        <a:rPr lang="en-GB" sz="1400" baseline="0" dirty="0"/>
                        <a:t> is explorer / adventurer on mission to unearth ancient secret.  Narrative is built on explore model through ancient jungle landscape.  There are puzzles to solve to progress through each level.  Puzzles are based on timing certain moves, attacks and pressing switches to unlock doors and move objects.  Enemies in the form of snakes, spiders and salamanders are placed in the way. Each enemy type has a specific movement pattern. Single-use items, such as spears, can be collected on levels and then used to dispatch enemies from a distance. Other mechanics include obstacles such as boulders, saw blades, and traps to avoid. The player can activate levers, which shift walls and platforms to open paths through the level. There are a range of limited collectibles for Lara to find on the way.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9638">
                <a:tc>
                  <a:txBody>
                    <a:bodyPr/>
                    <a:lstStyle/>
                    <a:p>
                      <a:r>
                        <a:rPr lang="en-GB" sz="1400" b="1" dirty="0"/>
                        <a:t>Iconography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The iconography follows the template laid down in previous Lara games and movies</a:t>
                      </a:r>
                      <a:r>
                        <a:rPr lang="en-GB" sz="1400" baseline="0" dirty="0"/>
                        <a:t>.  The landscape is rainforest, the enemies are classically sinister/scary rainforest creatures, buildings are ancient.  Lara wears her classic attire and there is instant anchorage in that imagery for loyal Tomb Raider fans.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69638">
                <a:tc>
                  <a:txBody>
                    <a:bodyPr/>
                    <a:lstStyle/>
                    <a:p>
                      <a:r>
                        <a:rPr lang="en-GB" sz="1400" b="1" dirty="0"/>
                        <a:t>Characters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The characters</a:t>
                      </a:r>
                      <a:r>
                        <a:rPr lang="en-GB" sz="1400" baseline="0" dirty="0"/>
                        <a:t> are Lara as heroine.  Enemies are snakes, spiders and salamanders.  There is a Boss character at the end of the game (the Queen of Venom).  A boss character is a powerful end of game or level enemy that it is particularly difficult to beat.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69638">
                <a:tc>
                  <a:txBody>
                    <a:bodyPr/>
                    <a:lstStyle/>
                    <a:p>
                      <a:r>
                        <a:rPr lang="en-GB" sz="1400" b="1" dirty="0"/>
                        <a:t>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The setting is Rainforest</a:t>
                      </a:r>
                      <a:r>
                        <a:rPr lang="en-GB" sz="1400" baseline="0" dirty="0"/>
                        <a:t> – although not specific where.  This chimes with previous Tomb Raider outings and some of the established iconography in the Indiana Jones franchise.  These mysterious settings are a regular trope - ‘a recurrent theme’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0" name="Picture 2" descr="http://2.bp.blogspot.com/_nouprOuzjXU/TQSthNhQNdI/AAAAAAAAAgk/qy1yRmZxnh8/s400/Tomb+Raider+to+Legend.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48" y="611687"/>
            <a:ext cx="984109" cy="7380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21206" y="692696"/>
            <a:ext cx="2515290" cy="923330"/>
          </a:xfrm>
          <a:prstGeom prst="rect">
            <a:avLst/>
          </a:prstGeom>
          <a:solidFill>
            <a:schemeClr val="tx1"/>
          </a:solidFill>
        </p:spPr>
        <p:txBody>
          <a:bodyPr wrap="square" rtlCol="0">
            <a:spAutoFit/>
          </a:bodyPr>
          <a:lstStyle/>
          <a:p>
            <a:pPr algn="r"/>
            <a:r>
              <a:rPr lang="en-GB" dirty="0">
                <a:solidFill>
                  <a:schemeClr val="bg1"/>
                </a:solidFill>
              </a:rPr>
              <a:t>Lesson 3: Narrative structure and codes and conventions</a:t>
            </a:r>
          </a:p>
        </p:txBody>
      </p:sp>
    </p:spTree>
    <p:extLst>
      <p:ext uri="{BB962C8B-B14F-4D97-AF65-F5344CB8AC3E}">
        <p14:creationId xmlns:p14="http://schemas.microsoft.com/office/powerpoint/2010/main" val="1608276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81492" y="1475492"/>
            <a:ext cx="7630867" cy="369332"/>
          </a:xfrm>
          <a:prstGeom prst="rect">
            <a:avLst/>
          </a:prstGeom>
          <a:noFill/>
        </p:spPr>
        <p:txBody>
          <a:bodyPr wrap="square" rtlCol="0">
            <a:spAutoFit/>
          </a:bodyPr>
          <a:lstStyle/>
          <a:p>
            <a:r>
              <a:rPr lang="en-GB" b="1" dirty="0"/>
              <a:t>Media Language:  The thinking behind the game design of Lara Croft Go</a:t>
            </a:r>
          </a:p>
        </p:txBody>
      </p:sp>
      <p:sp>
        <p:nvSpPr>
          <p:cNvPr id="17" name="TextBox 16"/>
          <p:cNvSpPr txBox="1"/>
          <p:nvPr/>
        </p:nvSpPr>
        <p:spPr>
          <a:xfrm>
            <a:off x="3329788" y="6021288"/>
            <a:ext cx="2268252" cy="276999"/>
          </a:xfrm>
          <a:prstGeom prst="rect">
            <a:avLst/>
          </a:prstGeom>
          <a:noFill/>
        </p:spPr>
        <p:txBody>
          <a:bodyPr wrap="square" rtlCol="0">
            <a:spAutoFit/>
          </a:bodyPr>
          <a:lstStyle/>
          <a:p>
            <a:pPr algn="ctr"/>
            <a:r>
              <a:rPr lang="en-GB" sz="1200" b="1" dirty="0">
                <a:solidFill>
                  <a:srgbClr val="FF0000"/>
                </a:solidFill>
              </a:rPr>
              <a:t>Click image to view video</a:t>
            </a:r>
          </a:p>
        </p:txBody>
      </p:sp>
      <p:sp>
        <p:nvSpPr>
          <p:cNvPr id="2" name="TextBox 1"/>
          <p:cNvSpPr txBox="1"/>
          <p:nvPr/>
        </p:nvSpPr>
        <p:spPr>
          <a:xfrm>
            <a:off x="179512" y="1835532"/>
            <a:ext cx="8813172" cy="369332"/>
          </a:xfrm>
          <a:prstGeom prst="rect">
            <a:avLst/>
          </a:prstGeom>
          <a:noFill/>
        </p:spPr>
        <p:txBody>
          <a:bodyPr wrap="square" rtlCol="0">
            <a:spAutoFit/>
          </a:bodyPr>
          <a:lstStyle/>
          <a:p>
            <a:r>
              <a:rPr lang="en-GB" dirty="0"/>
              <a:t>Watch this 2 minute clip from Square </a:t>
            </a:r>
            <a:r>
              <a:rPr lang="en-GB" dirty="0" err="1"/>
              <a:t>Enix</a:t>
            </a:r>
            <a:r>
              <a:rPr lang="en-GB" dirty="0"/>
              <a:t> on the making of Lara Croft Go</a:t>
            </a:r>
          </a:p>
        </p:txBody>
      </p:sp>
      <p:pic>
        <p:nvPicPr>
          <p:cNvPr id="10244" name="Picture 4">
            <a:hlinkClick r:id="rId4"/>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691680" y="2296194"/>
            <a:ext cx="5313744" cy="35305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5652120" y="836712"/>
            <a:ext cx="3379386" cy="369332"/>
          </a:xfrm>
          <a:prstGeom prst="rect">
            <a:avLst/>
          </a:prstGeom>
          <a:solidFill>
            <a:schemeClr val="tx1"/>
          </a:solidFill>
        </p:spPr>
        <p:txBody>
          <a:bodyPr wrap="square" rtlCol="0">
            <a:spAutoFit/>
          </a:bodyPr>
          <a:lstStyle/>
          <a:p>
            <a:pPr algn="r"/>
            <a:r>
              <a:rPr lang="en-GB" dirty="0">
                <a:solidFill>
                  <a:schemeClr val="bg1"/>
                </a:solidFill>
              </a:rPr>
              <a:t>Lesson 4: Visual and Aural codes</a:t>
            </a:r>
          </a:p>
        </p:txBody>
      </p:sp>
    </p:spTree>
    <p:extLst>
      <p:ext uri="{BB962C8B-B14F-4D97-AF65-F5344CB8AC3E}">
        <p14:creationId xmlns:p14="http://schemas.microsoft.com/office/powerpoint/2010/main" val="1722893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81492" y="1681638"/>
            <a:ext cx="7630867" cy="369332"/>
          </a:xfrm>
          <a:prstGeom prst="rect">
            <a:avLst/>
          </a:prstGeom>
          <a:noFill/>
        </p:spPr>
        <p:txBody>
          <a:bodyPr wrap="square" rtlCol="0">
            <a:spAutoFit/>
          </a:bodyPr>
          <a:lstStyle/>
          <a:p>
            <a:r>
              <a:rPr lang="en-GB" b="1" dirty="0"/>
              <a:t>Media Language:  What is the visual appeal of the game</a:t>
            </a:r>
          </a:p>
        </p:txBody>
      </p:sp>
      <p:pic>
        <p:nvPicPr>
          <p:cNvPr id="14" name="Picture 2" descr="Write, Writing, Pencil, Paper, Handwriting, Mess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1316" y="6204948"/>
            <a:ext cx="576064" cy="5752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55576" y="6093296"/>
            <a:ext cx="8388424" cy="830997"/>
          </a:xfrm>
          <a:prstGeom prst="rect">
            <a:avLst/>
          </a:prstGeom>
          <a:noFill/>
        </p:spPr>
        <p:txBody>
          <a:bodyPr wrap="square" rtlCol="0">
            <a:spAutoFit/>
          </a:bodyPr>
          <a:lstStyle/>
          <a:p>
            <a:r>
              <a:rPr lang="en-GB" sz="1600" dirty="0"/>
              <a:t>In your books, and in your own words:</a:t>
            </a:r>
          </a:p>
          <a:p>
            <a:r>
              <a:rPr lang="en-GB" sz="1600" dirty="0"/>
              <a:t>Use the headings above (in bold) to describe and assess the visuals used in the game and why they have been designed like this.</a:t>
            </a:r>
          </a:p>
        </p:txBody>
      </p:sp>
      <p:sp>
        <p:nvSpPr>
          <p:cNvPr id="17" name="TextBox 16"/>
          <p:cNvSpPr txBox="1"/>
          <p:nvPr/>
        </p:nvSpPr>
        <p:spPr>
          <a:xfrm>
            <a:off x="5832140" y="4221088"/>
            <a:ext cx="2268252" cy="276999"/>
          </a:xfrm>
          <a:prstGeom prst="rect">
            <a:avLst/>
          </a:prstGeom>
          <a:noFill/>
        </p:spPr>
        <p:txBody>
          <a:bodyPr wrap="square" rtlCol="0">
            <a:spAutoFit/>
          </a:bodyPr>
          <a:lstStyle/>
          <a:p>
            <a:pPr algn="ctr"/>
            <a:r>
              <a:rPr lang="en-GB" sz="1200" b="1" dirty="0">
                <a:solidFill>
                  <a:srgbClr val="FF0000"/>
                </a:solidFill>
              </a:rPr>
              <a:t>Click image to view video</a:t>
            </a:r>
          </a:p>
        </p:txBody>
      </p:sp>
      <p:sp>
        <p:nvSpPr>
          <p:cNvPr id="2" name="TextBox 1"/>
          <p:cNvSpPr txBox="1"/>
          <p:nvPr/>
        </p:nvSpPr>
        <p:spPr>
          <a:xfrm>
            <a:off x="151316" y="2050970"/>
            <a:ext cx="4492691" cy="4247317"/>
          </a:xfrm>
          <a:prstGeom prst="rect">
            <a:avLst/>
          </a:prstGeom>
          <a:noFill/>
        </p:spPr>
        <p:txBody>
          <a:bodyPr wrap="square" rtlCol="0">
            <a:spAutoFit/>
          </a:bodyPr>
          <a:lstStyle/>
          <a:p>
            <a:r>
              <a:rPr lang="en-GB" i="1" dirty="0"/>
              <a:t>Watch this 2 minute analysis of the visual style of the game.</a:t>
            </a:r>
          </a:p>
          <a:p>
            <a:endParaRPr lang="en-GB" i="1" dirty="0"/>
          </a:p>
          <a:p>
            <a:r>
              <a:rPr lang="en-GB" b="1" dirty="0"/>
              <a:t>Use of isometric view</a:t>
            </a:r>
            <a:r>
              <a:rPr lang="en-GB" dirty="0"/>
              <a:t> – adds 3D mechanic to gameplay and puzzle solving.</a:t>
            </a:r>
          </a:p>
          <a:p>
            <a:r>
              <a:rPr lang="en-GB" b="1" dirty="0"/>
              <a:t>Use of dark and light</a:t>
            </a:r>
            <a:r>
              <a:rPr lang="en-GB" dirty="0"/>
              <a:t> – at key points in game provides focus on the key action (remember, this was initially a mobile game so screen size was small)</a:t>
            </a:r>
          </a:p>
          <a:p>
            <a:r>
              <a:rPr lang="en-GB" b="1" dirty="0"/>
              <a:t>Use of colour</a:t>
            </a:r>
            <a:r>
              <a:rPr lang="en-GB" dirty="0"/>
              <a:t> – to differentiate between levels and intensity of action.</a:t>
            </a:r>
          </a:p>
          <a:p>
            <a:r>
              <a:rPr lang="en-GB" b="1" dirty="0"/>
              <a:t>Quality of animation</a:t>
            </a:r>
            <a:r>
              <a:rPr lang="en-GB" dirty="0"/>
              <a:t> – whilst the background graphics seem ‘blocky’ the key characters are animated fluidly.</a:t>
            </a:r>
            <a:endParaRPr lang="en-GB" b="1" dirty="0"/>
          </a:p>
          <a:p>
            <a:endParaRPr lang="en-GB" i="1" dirty="0"/>
          </a:p>
        </p:txBody>
      </p:sp>
      <p:pic>
        <p:nvPicPr>
          <p:cNvPr id="10243" name="Picture 3">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198737" y="1988840"/>
            <a:ext cx="3642213" cy="22610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2362252" y="605399"/>
            <a:ext cx="6781748" cy="1169551"/>
          </a:xfrm>
          <a:prstGeom prst="rect">
            <a:avLst/>
          </a:prstGeom>
        </p:spPr>
        <p:txBody>
          <a:bodyPr wrap="square">
            <a:spAutoFit/>
          </a:bodyPr>
          <a:lstStyle/>
          <a:p>
            <a:r>
              <a:rPr lang="en-GB" sz="1400" i="1" dirty="0"/>
              <a:t>“Acrobatics and platforming are key features of a Tomb Raider adventure, and we quickly realized that Lara had to be fully animated. Our animator did an amazing job of quickly producing a first batch of short animations for Lara, and immediately everything felt better. Again, we looked back at Lara’s classic animations from the first Tomb Raider and they fit right in with our turn-based game.” – Square </a:t>
            </a:r>
            <a:r>
              <a:rPr lang="en-GB" sz="1400" i="1" dirty="0" err="1"/>
              <a:t>Enix</a:t>
            </a:r>
            <a:endParaRPr lang="en-GB" sz="1400" i="1" dirty="0"/>
          </a:p>
        </p:txBody>
      </p:sp>
      <p:sp>
        <p:nvSpPr>
          <p:cNvPr id="12" name="Rectangle 11"/>
          <p:cNvSpPr/>
          <p:nvPr/>
        </p:nvSpPr>
        <p:spPr>
          <a:xfrm>
            <a:off x="4572000" y="4509120"/>
            <a:ext cx="4572000" cy="1815882"/>
          </a:xfrm>
          <a:prstGeom prst="rect">
            <a:avLst/>
          </a:prstGeom>
        </p:spPr>
        <p:txBody>
          <a:bodyPr>
            <a:spAutoFit/>
          </a:bodyPr>
          <a:lstStyle/>
          <a:p>
            <a:r>
              <a:rPr lang="en-GB" sz="1400" i="1" dirty="0"/>
              <a:t>“We worked to define our own take on low-poly, finding the proper ratio between hard and soft edges, balancing flat surfaces versus geometric details, and establishing a framework for scene composition. The addition of foreground silhouettes and foggy backgrounds were key in crafting the final look of the game. Touch by touch, we honed in on an art direction that captured the essence of the old Tomb Raider but with a modern touch.” Square </a:t>
            </a:r>
            <a:r>
              <a:rPr lang="en-GB" sz="1400" i="1" dirty="0" err="1"/>
              <a:t>Enix</a:t>
            </a:r>
            <a:endParaRPr lang="en-GB" sz="1400" i="1" dirty="0"/>
          </a:p>
        </p:txBody>
      </p:sp>
      <p:sp>
        <p:nvSpPr>
          <p:cNvPr id="16" name="TextBox 15"/>
          <p:cNvSpPr txBox="1"/>
          <p:nvPr/>
        </p:nvSpPr>
        <p:spPr>
          <a:xfrm>
            <a:off x="6444208" y="1556792"/>
            <a:ext cx="2587298" cy="307777"/>
          </a:xfrm>
          <a:prstGeom prst="rect">
            <a:avLst/>
          </a:prstGeom>
          <a:solidFill>
            <a:schemeClr val="tx1"/>
          </a:solidFill>
        </p:spPr>
        <p:txBody>
          <a:bodyPr wrap="square" rtlCol="0">
            <a:spAutoFit/>
          </a:bodyPr>
          <a:lstStyle/>
          <a:p>
            <a:pPr algn="r"/>
            <a:r>
              <a:rPr lang="en-GB" sz="1400" dirty="0">
                <a:solidFill>
                  <a:schemeClr val="bg1"/>
                </a:solidFill>
              </a:rPr>
              <a:t>Lesson 4: Visual and Aural codes</a:t>
            </a:r>
          </a:p>
        </p:txBody>
      </p:sp>
    </p:spTree>
    <p:extLst>
      <p:ext uri="{BB962C8B-B14F-4D97-AF65-F5344CB8AC3E}">
        <p14:creationId xmlns:p14="http://schemas.microsoft.com/office/powerpoint/2010/main" val="172445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81492" y="1681638"/>
            <a:ext cx="7630867" cy="369332"/>
          </a:xfrm>
          <a:prstGeom prst="rect">
            <a:avLst/>
          </a:prstGeom>
          <a:noFill/>
        </p:spPr>
        <p:txBody>
          <a:bodyPr wrap="square" rtlCol="0">
            <a:spAutoFit/>
          </a:bodyPr>
          <a:lstStyle/>
          <a:p>
            <a:r>
              <a:rPr lang="en-GB" b="1" dirty="0"/>
              <a:t>Media Language:  How does the use of sound impact on the game experience?</a:t>
            </a:r>
          </a:p>
        </p:txBody>
      </p:sp>
      <p:pic>
        <p:nvPicPr>
          <p:cNvPr id="14" name="Picture 2" descr="Write, Writing, Pencil, Paper, Handwriting, Mess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1316" y="5988924"/>
            <a:ext cx="576064" cy="5752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55576" y="5877272"/>
            <a:ext cx="8388424" cy="584775"/>
          </a:xfrm>
          <a:prstGeom prst="rect">
            <a:avLst/>
          </a:prstGeom>
          <a:noFill/>
        </p:spPr>
        <p:txBody>
          <a:bodyPr wrap="square" rtlCol="0">
            <a:spAutoFit/>
          </a:bodyPr>
          <a:lstStyle/>
          <a:p>
            <a:r>
              <a:rPr lang="en-GB" sz="1600" dirty="0"/>
              <a:t>In your books, and in your own words:</a:t>
            </a:r>
          </a:p>
          <a:p>
            <a:r>
              <a:rPr lang="en-GB" sz="1600" dirty="0"/>
              <a:t>Lara Croft Go does not overwhelm the player with sound effects.  Why?</a:t>
            </a:r>
          </a:p>
        </p:txBody>
      </p:sp>
      <p:sp>
        <p:nvSpPr>
          <p:cNvPr id="2" name="TextBox 1"/>
          <p:cNvSpPr txBox="1"/>
          <p:nvPr/>
        </p:nvSpPr>
        <p:spPr>
          <a:xfrm>
            <a:off x="151316" y="2078846"/>
            <a:ext cx="8813172" cy="2862322"/>
          </a:xfrm>
          <a:prstGeom prst="rect">
            <a:avLst/>
          </a:prstGeom>
          <a:noFill/>
        </p:spPr>
        <p:txBody>
          <a:bodyPr wrap="square" rtlCol="0">
            <a:spAutoFit/>
          </a:bodyPr>
          <a:lstStyle/>
          <a:p>
            <a:r>
              <a:rPr lang="en-GB" i="1" dirty="0"/>
              <a:t>“We see Lara Croft GO as an experience. Visuals are important but audio is just as essential, and this was a great medium to give a different take on what you might expect from a Lara Croft game.</a:t>
            </a:r>
          </a:p>
          <a:p>
            <a:endParaRPr lang="en-GB" i="1" dirty="0"/>
          </a:p>
          <a:p>
            <a:r>
              <a:rPr lang="en-GB" i="1" dirty="0"/>
              <a:t>Also, because this is a puzzle game, we knew we wanted something more atmospheric that wouldn’t impede your capacity to think.</a:t>
            </a:r>
          </a:p>
          <a:p>
            <a:endParaRPr lang="en-GB" i="1" dirty="0"/>
          </a:p>
          <a:p>
            <a:r>
              <a:rPr lang="en-GB" i="1" dirty="0"/>
              <a:t>With all these constraints in mind, we worked hard with Pixel Audio, a small studio in Montréal… and I think we found a mix that works pretty well!”</a:t>
            </a:r>
          </a:p>
          <a:p>
            <a:pPr algn="r"/>
            <a:r>
              <a:rPr lang="en-GB" dirty="0"/>
              <a:t>- Antoine </a:t>
            </a:r>
            <a:r>
              <a:rPr lang="en-GB" dirty="0" err="1"/>
              <a:t>Routon</a:t>
            </a:r>
            <a:r>
              <a:rPr lang="en-GB" dirty="0"/>
              <a:t>, </a:t>
            </a:r>
            <a:r>
              <a:rPr lang="en-GB" i="1" dirty="0"/>
              <a:t>Lara Croft GO's</a:t>
            </a:r>
            <a:r>
              <a:rPr lang="en-GB" dirty="0"/>
              <a:t> lead engineer</a:t>
            </a:r>
          </a:p>
        </p:txBody>
      </p:sp>
      <p:sp>
        <p:nvSpPr>
          <p:cNvPr id="10" name="TextBox 9"/>
          <p:cNvSpPr txBox="1"/>
          <p:nvPr/>
        </p:nvSpPr>
        <p:spPr>
          <a:xfrm>
            <a:off x="5652120" y="836712"/>
            <a:ext cx="3379386" cy="369332"/>
          </a:xfrm>
          <a:prstGeom prst="rect">
            <a:avLst/>
          </a:prstGeom>
          <a:solidFill>
            <a:schemeClr val="tx1"/>
          </a:solidFill>
        </p:spPr>
        <p:txBody>
          <a:bodyPr wrap="square" rtlCol="0">
            <a:spAutoFit/>
          </a:bodyPr>
          <a:lstStyle/>
          <a:p>
            <a:pPr algn="r"/>
            <a:r>
              <a:rPr lang="en-GB" dirty="0">
                <a:solidFill>
                  <a:schemeClr val="bg1"/>
                </a:solidFill>
              </a:rPr>
              <a:t>Lesson 4: Visual and Aural codes</a:t>
            </a:r>
          </a:p>
        </p:txBody>
      </p:sp>
    </p:spTree>
    <p:extLst>
      <p:ext uri="{BB962C8B-B14F-4D97-AF65-F5344CB8AC3E}">
        <p14:creationId xmlns:p14="http://schemas.microsoft.com/office/powerpoint/2010/main" val="210579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36083" y="1403484"/>
            <a:ext cx="9009468" cy="369332"/>
          </a:xfrm>
          <a:prstGeom prst="rect">
            <a:avLst/>
          </a:prstGeom>
          <a:noFill/>
        </p:spPr>
        <p:txBody>
          <a:bodyPr wrap="square" rtlCol="0">
            <a:spAutoFit/>
          </a:bodyPr>
          <a:lstStyle/>
          <a:p>
            <a:r>
              <a:rPr lang="en-GB" b="1" dirty="0"/>
              <a:t>Media Audiences: Lara Croft Go target audience</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6083" y="5882692"/>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00179" y="5808166"/>
            <a:ext cx="8036317" cy="1077218"/>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Who is the target audience for Lara Croft Go and why?</a:t>
            </a:r>
          </a:p>
          <a:p>
            <a:pPr marL="285750" indent="-285750">
              <a:buFont typeface="Arial" panose="020B0604020202020204" pitchFamily="34" charset="0"/>
              <a:buChar char="•"/>
            </a:pPr>
            <a:r>
              <a:rPr lang="en-GB" sz="1600" dirty="0"/>
              <a:t>How is the target audience for Lara Croft different from Tomb Raider and why?</a:t>
            </a:r>
          </a:p>
          <a:p>
            <a:pPr marL="285750" indent="-285750">
              <a:buFont typeface="Arial" panose="020B0604020202020204" pitchFamily="34" charset="0"/>
              <a:buChar char="•"/>
            </a:pPr>
            <a:r>
              <a:rPr lang="en-GB" sz="1600" dirty="0"/>
              <a:t>What pleasures and uses does playing Lara Croft Go offer?</a:t>
            </a:r>
          </a:p>
        </p:txBody>
      </p:sp>
      <p:sp>
        <p:nvSpPr>
          <p:cNvPr id="2" name="TextBox 1"/>
          <p:cNvSpPr txBox="1"/>
          <p:nvPr/>
        </p:nvSpPr>
        <p:spPr>
          <a:xfrm>
            <a:off x="107504" y="1701383"/>
            <a:ext cx="9009468" cy="4031873"/>
          </a:xfrm>
          <a:prstGeom prst="rect">
            <a:avLst/>
          </a:prstGeom>
          <a:noFill/>
        </p:spPr>
        <p:txBody>
          <a:bodyPr wrap="square" rtlCol="0">
            <a:spAutoFit/>
          </a:bodyPr>
          <a:lstStyle/>
          <a:p>
            <a:r>
              <a:rPr lang="en-GB" sz="1600" dirty="0"/>
              <a:t>Who are the target audience for Tomb Raider / Lara Croft games?  They fall into various groups and may be a mixture of all three:</a:t>
            </a:r>
          </a:p>
          <a:p>
            <a:pPr marL="1076325" indent="-342900">
              <a:buFont typeface="+mj-lt"/>
              <a:buAutoNum type="arabicParenR"/>
            </a:pPr>
            <a:r>
              <a:rPr lang="en-GB" sz="1600" dirty="0"/>
              <a:t>Those interested in </a:t>
            </a:r>
            <a:r>
              <a:rPr lang="en-GB" sz="1600" b="1" dirty="0"/>
              <a:t>the quality of the innovative gameplay.</a:t>
            </a:r>
          </a:p>
          <a:p>
            <a:pPr marL="1076325" indent="-342900">
              <a:buFont typeface="+mj-lt"/>
              <a:buAutoNum type="arabicParenR"/>
            </a:pPr>
            <a:r>
              <a:rPr lang="en-GB" sz="1600" dirty="0"/>
              <a:t>Those with brand loyalty based on </a:t>
            </a:r>
            <a:r>
              <a:rPr lang="en-GB" sz="1600" b="1" dirty="0"/>
              <a:t>the feminine empowerment</a:t>
            </a:r>
            <a:r>
              <a:rPr lang="en-GB" sz="1600" dirty="0"/>
              <a:t> displayed.</a:t>
            </a:r>
          </a:p>
          <a:p>
            <a:pPr marL="1076325" indent="-342900">
              <a:buFont typeface="+mj-lt"/>
              <a:buAutoNum type="arabicParenR"/>
            </a:pPr>
            <a:r>
              <a:rPr lang="en-GB" sz="1600" dirty="0"/>
              <a:t>Those with brand loyalty based on </a:t>
            </a:r>
            <a:r>
              <a:rPr lang="en-GB" sz="1600" b="1" dirty="0"/>
              <a:t>sexualisation of Lara </a:t>
            </a:r>
            <a:r>
              <a:rPr lang="en-GB" sz="1600" dirty="0"/>
              <a:t>(especially if they played older Croft games when at a formative age)</a:t>
            </a:r>
          </a:p>
          <a:p>
            <a:r>
              <a:rPr lang="en-GB" sz="1600" b="1" i="1" dirty="0"/>
              <a:t>This may not be as significant with the graphics in Lara Croft Go.  Why?  Think about how the representation of Lara has changed and become less ‘sexualised’ over the decades.</a:t>
            </a:r>
          </a:p>
          <a:p>
            <a:r>
              <a:rPr lang="en-GB" sz="1600" dirty="0"/>
              <a:t>Remember that audiences consume media products for a variety of reasons (from </a:t>
            </a:r>
            <a:r>
              <a:rPr lang="en-GB" sz="1600" dirty="0" err="1"/>
              <a:t>Blumler</a:t>
            </a:r>
            <a:r>
              <a:rPr lang="en-GB" sz="1600" dirty="0"/>
              <a:t> and Katz Uses and Gratification Theory)</a:t>
            </a:r>
          </a:p>
          <a:p>
            <a:pPr marL="1076325" indent="-342900">
              <a:buFont typeface="+mj-lt"/>
              <a:buAutoNum type="arabicParenR"/>
            </a:pPr>
            <a:r>
              <a:rPr lang="en-GB" sz="1600" dirty="0"/>
              <a:t>The need to be </a:t>
            </a:r>
            <a:r>
              <a:rPr lang="en-GB" sz="1600" b="1" dirty="0"/>
              <a:t>INFORMED</a:t>
            </a:r>
            <a:r>
              <a:rPr lang="en-GB" sz="1600" dirty="0"/>
              <a:t> and </a:t>
            </a:r>
            <a:r>
              <a:rPr lang="en-GB" sz="1600" b="1" dirty="0"/>
              <a:t>EDUCATED</a:t>
            </a:r>
            <a:r>
              <a:rPr lang="en-GB" sz="1600" dirty="0"/>
              <a:t> about the world in which we live.</a:t>
            </a:r>
          </a:p>
          <a:p>
            <a:pPr marL="1076325" indent="-342900">
              <a:buFont typeface="+mj-lt"/>
              <a:buAutoNum type="arabicParenR"/>
            </a:pPr>
            <a:r>
              <a:rPr lang="en-GB" sz="1600" dirty="0"/>
              <a:t>The need to </a:t>
            </a:r>
            <a:r>
              <a:rPr lang="en-GB" sz="1600" b="1" dirty="0"/>
              <a:t>IDENTIFY</a:t>
            </a:r>
            <a:r>
              <a:rPr lang="en-GB" sz="1600" dirty="0"/>
              <a:t> personally with characters and situations in order to learn more about themselves.</a:t>
            </a:r>
          </a:p>
          <a:p>
            <a:pPr marL="1076325" indent="-342900">
              <a:buFont typeface="+mj-lt"/>
              <a:buAutoNum type="arabicParenR"/>
            </a:pPr>
            <a:r>
              <a:rPr lang="en-GB" sz="1600" dirty="0"/>
              <a:t>The needs to be </a:t>
            </a:r>
            <a:r>
              <a:rPr lang="en-GB" sz="1600" b="1" dirty="0"/>
              <a:t>ENTERTAINED</a:t>
            </a:r>
          </a:p>
          <a:p>
            <a:pPr marL="1076325" indent="-342900">
              <a:buFont typeface="+mj-lt"/>
              <a:buAutoNum type="arabicParenR"/>
            </a:pPr>
            <a:r>
              <a:rPr lang="en-GB" sz="1600" dirty="0"/>
              <a:t>The need to use the media as a talking point for </a:t>
            </a:r>
            <a:r>
              <a:rPr lang="en-GB" sz="1600" b="1" dirty="0"/>
              <a:t>SOCIAL INTERACTION</a:t>
            </a:r>
          </a:p>
          <a:p>
            <a:pPr marL="1076325" indent="-342900">
              <a:buFont typeface="+mj-lt"/>
              <a:buAutoNum type="arabicParenR"/>
            </a:pPr>
            <a:r>
              <a:rPr lang="en-GB" sz="1600" dirty="0"/>
              <a:t>The need to </a:t>
            </a:r>
            <a:r>
              <a:rPr lang="en-GB" sz="1600" b="1" dirty="0"/>
              <a:t>ESCAPE</a:t>
            </a:r>
            <a:r>
              <a:rPr lang="en-GB" sz="1600" dirty="0"/>
              <a:t> from their daily grind into other worlds and situations.</a:t>
            </a:r>
          </a:p>
        </p:txBody>
      </p:sp>
      <p:sp>
        <p:nvSpPr>
          <p:cNvPr id="10" name="TextBox 9"/>
          <p:cNvSpPr txBox="1"/>
          <p:nvPr/>
        </p:nvSpPr>
        <p:spPr>
          <a:xfrm>
            <a:off x="6300192" y="836712"/>
            <a:ext cx="2731314" cy="369332"/>
          </a:xfrm>
          <a:prstGeom prst="rect">
            <a:avLst/>
          </a:prstGeom>
          <a:solidFill>
            <a:schemeClr val="tx1"/>
          </a:solidFill>
        </p:spPr>
        <p:txBody>
          <a:bodyPr wrap="square" rtlCol="0">
            <a:spAutoFit/>
          </a:bodyPr>
          <a:lstStyle/>
          <a:p>
            <a:pPr algn="r"/>
            <a:r>
              <a:rPr lang="en-GB" dirty="0">
                <a:solidFill>
                  <a:schemeClr val="bg1"/>
                </a:solidFill>
              </a:rPr>
              <a:t>Lesson 5: Target Audience</a:t>
            </a:r>
          </a:p>
        </p:txBody>
      </p:sp>
    </p:spTree>
    <p:extLst>
      <p:ext uri="{BB962C8B-B14F-4D97-AF65-F5344CB8AC3E}">
        <p14:creationId xmlns:p14="http://schemas.microsoft.com/office/powerpoint/2010/main" val="131074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36083" y="1268760"/>
            <a:ext cx="9009468" cy="369332"/>
          </a:xfrm>
          <a:prstGeom prst="rect">
            <a:avLst/>
          </a:prstGeom>
          <a:noFill/>
        </p:spPr>
        <p:txBody>
          <a:bodyPr wrap="square" rtlCol="0">
            <a:spAutoFit/>
          </a:bodyPr>
          <a:lstStyle/>
          <a:p>
            <a:r>
              <a:rPr lang="en-GB" b="1" dirty="0"/>
              <a:t>Media Audiences: How was the game advertised and marketed?</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6083" y="5882692"/>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00179" y="5517232"/>
            <a:ext cx="8036317" cy="1569660"/>
          </a:xfrm>
          <a:prstGeom prst="rect">
            <a:avLst/>
          </a:prstGeom>
          <a:noFill/>
        </p:spPr>
        <p:txBody>
          <a:bodyPr wrap="square" rtlCol="0">
            <a:spAutoFit/>
          </a:bodyPr>
          <a:lstStyle/>
          <a:p>
            <a:r>
              <a:rPr lang="en-GB" sz="1600" dirty="0"/>
              <a:t>In your books</a:t>
            </a:r>
          </a:p>
          <a:p>
            <a:pPr marL="285750" indent="-285750">
              <a:buFont typeface="Arial" panose="020B0604020202020204" pitchFamily="34" charset="0"/>
              <a:buChar char="•"/>
            </a:pPr>
            <a:r>
              <a:rPr lang="en-GB" sz="1600" dirty="0"/>
              <a:t>Describe how the way Lara Croft Go was advertised and why.</a:t>
            </a:r>
          </a:p>
          <a:p>
            <a:pPr marL="285750" indent="-285750">
              <a:buFont typeface="Arial" panose="020B0604020202020204" pitchFamily="34" charset="0"/>
              <a:buChar char="•"/>
            </a:pPr>
            <a:r>
              <a:rPr lang="en-GB" sz="1600" dirty="0"/>
              <a:t>What does the advertising tell us about the changing audience for Lara Croft Go and mobile gamers. </a:t>
            </a:r>
          </a:p>
          <a:p>
            <a:pPr marL="285750" indent="-285750">
              <a:buFont typeface="Arial" panose="020B0604020202020204" pitchFamily="34" charset="0"/>
              <a:buChar char="•"/>
            </a:pPr>
            <a:r>
              <a:rPr lang="en-GB" sz="1600" dirty="0"/>
              <a:t>Why is the advertising budget different in mobile and console gaming?</a:t>
            </a:r>
          </a:p>
          <a:p>
            <a:pPr marL="285750" indent="-285750">
              <a:buFont typeface="Arial" panose="020B0604020202020204" pitchFamily="34" charset="0"/>
              <a:buChar char="•"/>
            </a:pPr>
            <a:endParaRPr lang="en-GB" sz="1600" dirty="0"/>
          </a:p>
        </p:txBody>
      </p:sp>
      <p:sp>
        <p:nvSpPr>
          <p:cNvPr id="2" name="TextBox 1"/>
          <p:cNvSpPr txBox="1"/>
          <p:nvPr/>
        </p:nvSpPr>
        <p:spPr>
          <a:xfrm>
            <a:off x="136083" y="1515562"/>
            <a:ext cx="9009468" cy="338554"/>
          </a:xfrm>
          <a:prstGeom prst="rect">
            <a:avLst/>
          </a:prstGeom>
          <a:noFill/>
        </p:spPr>
        <p:txBody>
          <a:bodyPr wrap="square" rtlCol="0">
            <a:spAutoFit/>
          </a:bodyPr>
          <a:lstStyle/>
          <a:p>
            <a:r>
              <a:rPr lang="en-GB" sz="1600" dirty="0"/>
              <a:t>Look how the advertising of the early Tomb Raider games differs from Lara Croft Go</a:t>
            </a:r>
          </a:p>
        </p:txBody>
      </p:sp>
      <p:cxnSp>
        <p:nvCxnSpPr>
          <p:cNvPr id="7" name="Straight Connector 6"/>
          <p:cNvCxnSpPr/>
          <p:nvPr/>
        </p:nvCxnSpPr>
        <p:spPr>
          <a:xfrm>
            <a:off x="179512" y="2132856"/>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35896" y="1844824"/>
            <a:ext cx="0" cy="3960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7544" y="1772816"/>
            <a:ext cx="2448272" cy="338554"/>
          </a:xfrm>
          <a:prstGeom prst="rect">
            <a:avLst/>
          </a:prstGeom>
          <a:noFill/>
        </p:spPr>
        <p:txBody>
          <a:bodyPr wrap="square" rtlCol="0">
            <a:spAutoFit/>
          </a:bodyPr>
          <a:lstStyle/>
          <a:p>
            <a:pPr algn="ctr"/>
            <a:r>
              <a:rPr lang="en-GB" sz="1600" b="1" dirty="0"/>
              <a:t>1990s / 2000s</a:t>
            </a:r>
          </a:p>
        </p:txBody>
      </p:sp>
      <p:sp>
        <p:nvSpPr>
          <p:cNvPr id="12" name="Rectangle 11"/>
          <p:cNvSpPr/>
          <p:nvPr/>
        </p:nvSpPr>
        <p:spPr>
          <a:xfrm>
            <a:off x="5914768" y="1772816"/>
            <a:ext cx="601448" cy="338554"/>
          </a:xfrm>
          <a:prstGeom prst="rect">
            <a:avLst/>
          </a:prstGeom>
        </p:spPr>
        <p:txBody>
          <a:bodyPr wrap="none">
            <a:spAutoFit/>
          </a:bodyPr>
          <a:lstStyle/>
          <a:p>
            <a:pPr algn="ctr"/>
            <a:r>
              <a:rPr lang="en-GB" sz="1600" b="1" dirty="0"/>
              <a:t>2015</a:t>
            </a:r>
          </a:p>
        </p:txBody>
      </p:sp>
      <p:pic>
        <p:nvPicPr>
          <p:cNvPr id="13314"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36930" y="2452277"/>
            <a:ext cx="1664159" cy="23255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6"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877846" y="2452277"/>
            <a:ext cx="1686042" cy="23255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82055" y="4898858"/>
            <a:ext cx="3481833" cy="584775"/>
          </a:xfrm>
          <a:prstGeom prst="rect">
            <a:avLst/>
          </a:prstGeom>
          <a:noFill/>
        </p:spPr>
        <p:txBody>
          <a:bodyPr wrap="square" rtlCol="0">
            <a:spAutoFit/>
          </a:bodyPr>
          <a:lstStyle/>
          <a:p>
            <a:r>
              <a:rPr lang="en-GB" sz="1600" dirty="0"/>
              <a:t>Sexualised.</a:t>
            </a:r>
          </a:p>
          <a:p>
            <a:r>
              <a:rPr lang="en-GB" sz="1600" dirty="0"/>
              <a:t>Aimed at ‘teen’ or ‘laddish’ audience.</a:t>
            </a:r>
          </a:p>
        </p:txBody>
      </p:sp>
      <p:pic>
        <p:nvPicPr>
          <p:cNvPr id="13317" name="Picture 5">
            <a:hlinkClick r:id="rId7"/>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887953" y="2204864"/>
            <a:ext cx="1620151" cy="1036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22"/>
          <p:cNvSpPr txBox="1"/>
          <p:nvPr/>
        </p:nvSpPr>
        <p:spPr>
          <a:xfrm>
            <a:off x="3779912" y="4697849"/>
            <a:ext cx="5256584" cy="1077218"/>
          </a:xfrm>
          <a:prstGeom prst="rect">
            <a:avLst/>
          </a:prstGeom>
          <a:noFill/>
        </p:spPr>
        <p:txBody>
          <a:bodyPr wrap="square" rtlCol="0">
            <a:spAutoFit/>
          </a:bodyPr>
          <a:lstStyle/>
          <a:p>
            <a:r>
              <a:rPr lang="en-GB" sz="1600" dirty="0"/>
              <a:t>Serious interviews on social media.</a:t>
            </a:r>
          </a:p>
          <a:p>
            <a:r>
              <a:rPr lang="en-GB" sz="1600" dirty="0"/>
              <a:t>Screenshots on App store and Google Play etc.</a:t>
            </a:r>
          </a:p>
          <a:p>
            <a:r>
              <a:rPr lang="en-GB" sz="1600" dirty="0"/>
              <a:t>Competitions on the Tube to stress mobile nature of game</a:t>
            </a:r>
          </a:p>
          <a:p>
            <a:r>
              <a:rPr lang="en-GB" sz="1600" dirty="0"/>
              <a:t>Less ‘sexualised’ as they game is no longer designed like that.</a:t>
            </a:r>
          </a:p>
        </p:txBody>
      </p:sp>
      <p:pic>
        <p:nvPicPr>
          <p:cNvPr id="13319" name="Picture 7" descr="CNeYvvYXAAAbt-N.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536921" y="2204864"/>
            <a:ext cx="1427567" cy="19034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321" name="Picture 9" descr="CNe_Vv-WcAA35pk.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820595" y="2204864"/>
            <a:ext cx="1343693" cy="10077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322" name="Picture 10"/>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3763661" y="3311355"/>
            <a:ext cx="3688659" cy="14137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4355976" y="836712"/>
            <a:ext cx="4675530" cy="369332"/>
          </a:xfrm>
          <a:prstGeom prst="rect">
            <a:avLst/>
          </a:prstGeom>
          <a:solidFill>
            <a:schemeClr val="tx1"/>
          </a:solidFill>
        </p:spPr>
        <p:txBody>
          <a:bodyPr wrap="square" rtlCol="0">
            <a:spAutoFit/>
          </a:bodyPr>
          <a:lstStyle/>
          <a:p>
            <a:pPr algn="r"/>
            <a:r>
              <a:rPr lang="en-GB" dirty="0">
                <a:solidFill>
                  <a:schemeClr val="bg1"/>
                </a:solidFill>
              </a:rPr>
              <a:t>Lesson 5: Advertising and Marketing the game</a:t>
            </a:r>
          </a:p>
        </p:txBody>
      </p:sp>
    </p:spTree>
    <p:extLst>
      <p:ext uri="{BB962C8B-B14F-4D97-AF65-F5344CB8AC3E}">
        <p14:creationId xmlns:p14="http://schemas.microsoft.com/office/powerpoint/2010/main" val="2376058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36083" y="1403484"/>
            <a:ext cx="9009468" cy="369332"/>
          </a:xfrm>
          <a:prstGeom prst="rect">
            <a:avLst/>
          </a:prstGeom>
          <a:noFill/>
        </p:spPr>
        <p:txBody>
          <a:bodyPr wrap="square" rtlCol="0">
            <a:spAutoFit/>
          </a:bodyPr>
          <a:lstStyle/>
          <a:p>
            <a:r>
              <a:rPr lang="en-GB" b="1" dirty="0"/>
              <a:t>Media Audiences: The positive and negative impact of gaming</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6083" y="5882692"/>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00179" y="5517232"/>
            <a:ext cx="8036317" cy="1077218"/>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Design your own Positive/Negative table.</a:t>
            </a:r>
          </a:p>
          <a:p>
            <a:pPr marL="285750" indent="-285750">
              <a:buFont typeface="Arial" panose="020B0604020202020204" pitchFamily="34" charset="0"/>
              <a:buChar char="•"/>
            </a:pPr>
            <a:r>
              <a:rPr lang="en-GB" sz="1600" dirty="0"/>
              <a:t>Homework task: “With the growth of mobile gaming, the more we play games the more we damage society”  To what extent do you agree or disagree with this statement?</a:t>
            </a:r>
          </a:p>
        </p:txBody>
      </p:sp>
      <p:sp>
        <p:nvSpPr>
          <p:cNvPr id="2" name="TextBox 1"/>
          <p:cNvSpPr txBox="1"/>
          <p:nvPr/>
        </p:nvSpPr>
        <p:spPr>
          <a:xfrm>
            <a:off x="107504" y="1722294"/>
            <a:ext cx="9009468" cy="338554"/>
          </a:xfrm>
          <a:prstGeom prst="rect">
            <a:avLst/>
          </a:prstGeom>
          <a:noFill/>
        </p:spPr>
        <p:txBody>
          <a:bodyPr wrap="square" rtlCol="0">
            <a:spAutoFit/>
          </a:bodyPr>
          <a:lstStyle/>
          <a:p>
            <a:r>
              <a:rPr lang="en-GB" sz="1600" dirty="0"/>
              <a:t>Some critics point to the negative impact of gaming.  What are the good and bad aspects of this art form?</a:t>
            </a:r>
          </a:p>
        </p:txBody>
      </p:sp>
      <p:graphicFrame>
        <p:nvGraphicFramePr>
          <p:cNvPr id="3" name="Table 2"/>
          <p:cNvGraphicFramePr>
            <a:graphicFrameLocks noGrp="1"/>
          </p:cNvGraphicFramePr>
          <p:nvPr>
            <p:extLst>
              <p:ext uri="{D42A27DB-BD31-4B8C-83A1-F6EECF244321}">
                <p14:modId xmlns:p14="http://schemas.microsoft.com/office/powerpoint/2010/main" val="3317681726"/>
              </p:ext>
            </p:extLst>
          </p:nvPr>
        </p:nvGraphicFramePr>
        <p:xfrm>
          <a:off x="205178" y="2082099"/>
          <a:ext cx="8831318" cy="2926080"/>
        </p:xfrm>
        <a:graphic>
          <a:graphicData uri="http://schemas.openxmlformats.org/drawingml/2006/table">
            <a:tbl>
              <a:tblPr firstRow="1" bandRow="1">
                <a:tableStyleId>{5C22544A-7EE6-4342-B048-85BDC9FD1C3A}</a:tableStyleId>
              </a:tblPr>
              <a:tblGrid>
                <a:gridCol w="4366822">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252000">
                <a:tc>
                  <a:txBody>
                    <a:bodyPr/>
                    <a:lstStyle/>
                    <a:p>
                      <a:pPr algn="ctr"/>
                      <a:r>
                        <a:rPr lang="en-GB" sz="1200" dirty="0">
                          <a:solidFill>
                            <a:sysClr val="windowText" lastClr="000000"/>
                          </a:solidFill>
                        </a:rPr>
                        <a:t>Positive</a:t>
                      </a:r>
                      <a:r>
                        <a:rPr lang="en-GB" sz="1200" baseline="0" dirty="0">
                          <a:solidFill>
                            <a:sysClr val="windowText" lastClr="000000"/>
                          </a:solidFill>
                        </a:rPr>
                        <a:t> impacts</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ysClr val="windowText" lastClr="000000"/>
                          </a:solidFill>
                        </a:rPr>
                        <a:t>Negative impacts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2000">
                <a:tc>
                  <a:txBody>
                    <a:bodyPr/>
                    <a:lstStyle/>
                    <a:p>
                      <a:r>
                        <a:rPr lang="en-GB" sz="1200" dirty="0">
                          <a:solidFill>
                            <a:sysClr val="windowText" lastClr="000000"/>
                          </a:solidFill>
                        </a:rPr>
                        <a:t>Problem solving and logic.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Some research shows violent games can make people more violent.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2000">
                <a:tc>
                  <a:txBody>
                    <a:bodyPr/>
                    <a:lstStyle/>
                    <a:p>
                      <a:r>
                        <a:rPr lang="en-GB" sz="1200" dirty="0">
                          <a:solidFill>
                            <a:sysClr val="windowText" lastClr="000000"/>
                          </a:solidFill>
                        </a:rPr>
                        <a:t>Hand-eye coordination, fine motor and spatial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Research</a:t>
                      </a:r>
                      <a:r>
                        <a:rPr lang="en-GB" sz="1200" baseline="0" dirty="0">
                          <a:solidFill>
                            <a:sysClr val="windowText" lastClr="000000"/>
                          </a:solidFill>
                        </a:rPr>
                        <a:t> has shown that playing some games may harm the brain.</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r>
                        <a:rPr lang="en-GB" sz="1200" dirty="0">
                          <a:solidFill>
                            <a:sysClr val="windowText" lastClr="000000"/>
                          </a:solidFill>
                        </a:rPr>
                        <a:t>Quick thinking, making fast analysis and decisions.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Too much video game playing socially isolates</a:t>
                      </a:r>
                      <a:r>
                        <a:rPr lang="en-GB" sz="1200" baseline="0" dirty="0">
                          <a:solidFill>
                            <a:sysClr val="windowText" lastClr="000000"/>
                          </a:solidFill>
                        </a:rPr>
                        <a:t> people</a:t>
                      </a:r>
                      <a:r>
                        <a:rPr lang="en-GB" sz="12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r>
                        <a:rPr lang="en-GB" sz="1200" dirty="0">
                          <a:solidFill>
                            <a:sysClr val="windowText" lastClr="000000"/>
                          </a:solidFill>
                        </a:rPr>
                        <a:t>Perseverance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Too much gaming means no time for other enriching life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2000">
                <a:tc>
                  <a:txBody>
                    <a:bodyPr/>
                    <a:lstStyle/>
                    <a:p>
                      <a:r>
                        <a:rPr lang="en-GB" sz="1200" dirty="0">
                          <a:solidFill>
                            <a:sysClr val="windowText" lastClr="000000"/>
                          </a:solidFill>
                        </a:rPr>
                        <a:t>Mapping and memory.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Some video games can teach people the wrong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2000">
                <a:tc>
                  <a:txBody>
                    <a:bodyPr/>
                    <a:lstStyle/>
                    <a:p>
                      <a:r>
                        <a:rPr lang="en-GB" sz="1200" dirty="0">
                          <a:solidFill>
                            <a:sysClr val="windowText" lastClr="000000"/>
                          </a:solidFill>
                        </a:rPr>
                        <a:t>How to respond to challenges and frustrations.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Games can confuse reality and fantasy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2000">
                <a:tc>
                  <a:txBody>
                    <a:bodyPr/>
                    <a:lstStyle/>
                    <a:p>
                      <a:r>
                        <a:rPr lang="en-GB" sz="1200" dirty="0">
                          <a:solidFill>
                            <a:sysClr val="windowText" lastClr="000000"/>
                          </a:solidFill>
                        </a:rPr>
                        <a:t>Teamwork and cooperation when played with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Games can be addictive and harm other areas</a:t>
                      </a:r>
                      <a:r>
                        <a:rPr lang="en-GB" sz="1200" baseline="0" dirty="0">
                          <a:solidFill>
                            <a:sysClr val="windowText" lastClr="000000"/>
                          </a:solidFill>
                        </a:rPr>
                        <a:t> of life (</a:t>
                      </a:r>
                      <a:r>
                        <a:rPr lang="en-GB" sz="1200" baseline="0" dirty="0" err="1">
                          <a:solidFill>
                            <a:sysClr val="windowText" lastClr="000000"/>
                          </a:solidFill>
                        </a:rPr>
                        <a:t>eg</a:t>
                      </a:r>
                      <a:r>
                        <a:rPr lang="en-GB" sz="1200" baseline="0" dirty="0">
                          <a:solidFill>
                            <a:sysClr val="windowText" lastClr="000000"/>
                          </a:solidFill>
                        </a:rPr>
                        <a:t> academic achievement)</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2000">
                <a:tc>
                  <a:txBody>
                    <a:bodyPr/>
                    <a:lstStyle/>
                    <a:p>
                      <a:r>
                        <a:rPr lang="en-GB" sz="1200" dirty="0">
                          <a:solidFill>
                            <a:sysClr val="windowText" lastClr="000000"/>
                          </a:solidFill>
                        </a:rPr>
                        <a:t>Simulation, real world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Video games may also have bad effects on health</a:t>
                      </a:r>
                      <a:r>
                        <a:rPr lang="en-GB" sz="1200" baseline="0" dirty="0">
                          <a:solidFill>
                            <a:sysClr val="windowText" lastClr="000000"/>
                          </a:solidFill>
                        </a:rPr>
                        <a:t> (obesity, RSI)</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2000">
                <a:tc>
                  <a:txBody>
                    <a:bodyPr/>
                    <a:lstStyle/>
                    <a:p>
                      <a:r>
                        <a:rPr lang="en-GB" sz="1200" dirty="0">
                          <a:solidFill>
                            <a:sysClr val="windowText" lastClr="000000"/>
                          </a:solidFill>
                        </a:rPr>
                        <a:t>Certain games</a:t>
                      </a:r>
                      <a:r>
                        <a:rPr lang="en-GB" sz="1200" baseline="0" dirty="0">
                          <a:solidFill>
                            <a:sysClr val="windowText" lastClr="000000"/>
                          </a:solidFill>
                        </a:rPr>
                        <a:t> encourage brain growth</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Video games can</a:t>
                      </a:r>
                      <a:r>
                        <a:rPr lang="en-GB" sz="1200" baseline="0" dirty="0">
                          <a:solidFill>
                            <a:sysClr val="windowText" lastClr="000000"/>
                          </a:solidFill>
                        </a:rPr>
                        <a:t> make you less empathetic</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1" name="TextBox 10"/>
          <p:cNvSpPr txBox="1"/>
          <p:nvPr/>
        </p:nvSpPr>
        <p:spPr>
          <a:xfrm>
            <a:off x="179512" y="5106670"/>
            <a:ext cx="9009468" cy="338554"/>
          </a:xfrm>
          <a:prstGeom prst="rect">
            <a:avLst/>
          </a:prstGeom>
          <a:noFill/>
        </p:spPr>
        <p:txBody>
          <a:bodyPr wrap="square" rtlCol="0">
            <a:spAutoFit/>
          </a:bodyPr>
          <a:lstStyle/>
          <a:p>
            <a:r>
              <a:rPr lang="en-GB" sz="1600" dirty="0"/>
              <a:t>Can you think of any more?</a:t>
            </a:r>
          </a:p>
        </p:txBody>
      </p:sp>
      <p:sp>
        <p:nvSpPr>
          <p:cNvPr id="12" name="TextBox 11"/>
          <p:cNvSpPr txBox="1"/>
          <p:nvPr/>
        </p:nvSpPr>
        <p:spPr>
          <a:xfrm>
            <a:off x="5508104" y="836712"/>
            <a:ext cx="3523402" cy="369332"/>
          </a:xfrm>
          <a:prstGeom prst="rect">
            <a:avLst/>
          </a:prstGeom>
          <a:solidFill>
            <a:schemeClr val="tx1"/>
          </a:solidFill>
        </p:spPr>
        <p:txBody>
          <a:bodyPr wrap="square" rtlCol="0">
            <a:spAutoFit/>
          </a:bodyPr>
          <a:lstStyle/>
          <a:p>
            <a:pPr algn="r"/>
            <a:r>
              <a:rPr lang="en-GB" dirty="0">
                <a:solidFill>
                  <a:schemeClr val="bg1"/>
                </a:solidFill>
              </a:rPr>
              <a:t>Lesson 5: Gaming – good or bad?</a:t>
            </a:r>
          </a:p>
        </p:txBody>
      </p:sp>
    </p:spTree>
    <p:extLst>
      <p:ext uri="{BB962C8B-B14F-4D97-AF65-F5344CB8AC3E}">
        <p14:creationId xmlns:p14="http://schemas.microsoft.com/office/powerpoint/2010/main" val="83928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36083" y="1403484"/>
            <a:ext cx="9009468" cy="369332"/>
          </a:xfrm>
          <a:prstGeom prst="rect">
            <a:avLst/>
          </a:prstGeom>
          <a:noFill/>
        </p:spPr>
        <p:txBody>
          <a:bodyPr wrap="square" rtlCol="0">
            <a:spAutoFit/>
          </a:bodyPr>
          <a:lstStyle/>
          <a:p>
            <a:r>
              <a:rPr lang="en-GB" b="1" dirty="0"/>
              <a:t>Media Industries: The Tomb Raider (and Lara Croft) franchise</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1520" y="4797152"/>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203905" y="4990701"/>
            <a:ext cx="7506316" cy="1323439"/>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What is a media franchise?</a:t>
            </a:r>
          </a:p>
          <a:p>
            <a:pPr marL="285750" indent="-285750">
              <a:buFont typeface="Arial" panose="020B0604020202020204" pitchFamily="34" charset="0"/>
              <a:buChar char="•"/>
            </a:pPr>
            <a:r>
              <a:rPr lang="en-GB" sz="1600" dirty="0"/>
              <a:t>When making a game, why is making a game for an existing franchise advantageous to a games producer when compared to developing a game for a brand-new character?</a:t>
            </a:r>
          </a:p>
        </p:txBody>
      </p:sp>
      <p:sp>
        <p:nvSpPr>
          <p:cNvPr id="2" name="TextBox 1"/>
          <p:cNvSpPr txBox="1"/>
          <p:nvPr/>
        </p:nvSpPr>
        <p:spPr>
          <a:xfrm>
            <a:off x="136083" y="1552913"/>
            <a:ext cx="9009468" cy="3539430"/>
          </a:xfrm>
          <a:prstGeom prst="rect">
            <a:avLst/>
          </a:prstGeom>
          <a:noFill/>
        </p:spPr>
        <p:txBody>
          <a:bodyPr wrap="square" rtlCol="0">
            <a:spAutoFit/>
          </a:bodyPr>
          <a:lstStyle/>
          <a:p>
            <a:endParaRPr lang="en-GB" sz="1600" dirty="0"/>
          </a:p>
          <a:p>
            <a:r>
              <a:rPr lang="en-GB" sz="1600" dirty="0"/>
              <a:t>“Tomb Raider is a media franchise that originated with an action-adventure video game series created by British gaming company Core Design. Formerly owned by </a:t>
            </a:r>
            <a:r>
              <a:rPr lang="en-GB" sz="1600" dirty="0" err="1"/>
              <a:t>Eidos</a:t>
            </a:r>
            <a:r>
              <a:rPr lang="en-GB" sz="1600" dirty="0"/>
              <a:t> Interactive, then by Square </a:t>
            </a:r>
            <a:r>
              <a:rPr lang="en-GB" sz="1600" dirty="0" err="1"/>
              <a:t>Enix</a:t>
            </a:r>
            <a:r>
              <a:rPr lang="en-GB" sz="1600" dirty="0"/>
              <a:t> after their acquisition of </a:t>
            </a:r>
            <a:r>
              <a:rPr lang="en-GB" sz="1600" dirty="0" err="1"/>
              <a:t>Eidos</a:t>
            </a:r>
            <a:r>
              <a:rPr lang="en-GB" sz="1600" dirty="0"/>
              <a:t> in 2009, the franchise focuses on a fictional English archaeologist Lara Croft, who travels around the world searching for lost artefacts and infiltrating dangerous tombs and ruins. The gameplay generally focuses around action-adventure exploration of environments, solving puzzles, navigating hostile environments filled with traps, and fighting numerous enemies. Additional media has grown up around the theme in the form of film adaptations, comics and novels. Tomb Raider games have sold over 58 million copies worldwide, becoming one of the best-selling video game franchises.” from </a:t>
            </a:r>
            <a:r>
              <a:rPr lang="en-GB" sz="1600" dirty="0">
                <a:hlinkClick r:id="rId5"/>
              </a:rPr>
              <a:t>https://en.wikipedia.org/wiki/Tomb_Raider</a:t>
            </a:r>
            <a:endParaRPr lang="en-GB" sz="1600" dirty="0"/>
          </a:p>
          <a:p>
            <a:endParaRPr lang="en-GB" sz="1600" dirty="0"/>
          </a:p>
          <a:p>
            <a:r>
              <a:rPr lang="en-GB" sz="1600" dirty="0"/>
              <a:t> Click here to see the full list of Tomb Raider franchise media products: </a:t>
            </a:r>
            <a:r>
              <a:rPr lang="en-GB" sz="1600" dirty="0">
                <a:hlinkClick r:id="rId6"/>
              </a:rPr>
              <a:t>http://tvtropes.org/pmwiki/pmwiki.php/Franchise/TombRaider</a:t>
            </a:r>
            <a:endParaRPr lang="en-GB" sz="1600" dirty="0"/>
          </a:p>
          <a:p>
            <a:endParaRPr lang="en-GB" sz="1600" dirty="0"/>
          </a:p>
        </p:txBody>
      </p:sp>
      <p:sp>
        <p:nvSpPr>
          <p:cNvPr id="10" name="TextBox 9"/>
          <p:cNvSpPr txBox="1"/>
          <p:nvPr/>
        </p:nvSpPr>
        <p:spPr>
          <a:xfrm>
            <a:off x="5796136" y="836712"/>
            <a:ext cx="3235370" cy="369332"/>
          </a:xfrm>
          <a:prstGeom prst="rect">
            <a:avLst/>
          </a:prstGeom>
          <a:solidFill>
            <a:schemeClr val="tx1"/>
          </a:solidFill>
        </p:spPr>
        <p:txBody>
          <a:bodyPr wrap="square" rtlCol="0">
            <a:spAutoFit/>
          </a:bodyPr>
          <a:lstStyle/>
          <a:p>
            <a:pPr algn="ctr"/>
            <a:r>
              <a:rPr lang="en-GB" dirty="0">
                <a:solidFill>
                  <a:schemeClr val="bg1"/>
                </a:solidFill>
              </a:rPr>
              <a:t>Lesson 6: Tomb Raiser franchise</a:t>
            </a:r>
          </a:p>
        </p:txBody>
      </p:sp>
    </p:spTree>
    <p:extLst>
      <p:ext uri="{BB962C8B-B14F-4D97-AF65-F5344CB8AC3E}">
        <p14:creationId xmlns:p14="http://schemas.microsoft.com/office/powerpoint/2010/main" val="380810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36083" y="1259468"/>
            <a:ext cx="9009468" cy="369332"/>
          </a:xfrm>
          <a:prstGeom prst="rect">
            <a:avLst/>
          </a:prstGeom>
          <a:noFill/>
        </p:spPr>
        <p:txBody>
          <a:bodyPr wrap="square" rtlCol="0">
            <a:spAutoFit/>
          </a:bodyPr>
          <a:lstStyle/>
          <a:p>
            <a:r>
              <a:rPr lang="en-GB" b="1" dirty="0"/>
              <a:t>Media Industries: Lara Croft Go critical reception</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9512" y="5755237"/>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60610" y="5301208"/>
            <a:ext cx="7783491" cy="1569660"/>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Looking at the information above, as Lara Croft Go a critical success?</a:t>
            </a:r>
          </a:p>
          <a:p>
            <a:pPr marL="285750" indent="-285750">
              <a:buFont typeface="Arial" panose="020B0604020202020204" pitchFamily="34" charset="0"/>
              <a:buChar char="•"/>
            </a:pPr>
            <a:r>
              <a:rPr lang="en-GB" sz="1600" dirty="0"/>
              <a:t>Was it a commercial success?  It had 11 million views initially and had been downloaded 280,000 times worldwide on iOS after a year at $5.  This is a success. However, this is much less successful income than console game figures.  Why are people less likely to pay for mobile games?</a:t>
            </a:r>
          </a:p>
        </p:txBody>
      </p:sp>
      <p:sp>
        <p:nvSpPr>
          <p:cNvPr id="2" name="TextBox 1"/>
          <p:cNvSpPr txBox="1"/>
          <p:nvPr/>
        </p:nvSpPr>
        <p:spPr>
          <a:xfrm>
            <a:off x="136083" y="1661899"/>
            <a:ext cx="4435917" cy="830997"/>
          </a:xfrm>
          <a:prstGeom prst="rect">
            <a:avLst/>
          </a:prstGeom>
          <a:noFill/>
        </p:spPr>
        <p:txBody>
          <a:bodyPr wrap="square" rtlCol="0">
            <a:spAutoFit/>
          </a:bodyPr>
          <a:lstStyle/>
          <a:p>
            <a:r>
              <a:rPr lang="en-GB" sz="1600" dirty="0"/>
              <a:t>Tomb Raider Go was well received by critics.  </a:t>
            </a:r>
            <a:r>
              <a:rPr lang="en-GB" sz="1600" dirty="0" err="1"/>
              <a:t>Metacritic</a:t>
            </a:r>
            <a:r>
              <a:rPr lang="en-GB" sz="1600" dirty="0"/>
              <a:t> (a site that collates reviews from across various media outlets) scored it 84/100</a:t>
            </a:r>
          </a:p>
        </p:txBody>
      </p:sp>
      <p:pic>
        <p:nvPicPr>
          <p:cNvPr id="11266"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222317" y="3041321"/>
            <a:ext cx="3805839" cy="197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281755" y="1335356"/>
            <a:ext cx="2746401" cy="197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3781" y="2547961"/>
            <a:ext cx="2563709" cy="888814"/>
            <a:chOff x="136083" y="2547961"/>
            <a:chExt cx="2563709" cy="888814"/>
          </a:xfrm>
        </p:grpSpPr>
        <p:pic>
          <p:nvPicPr>
            <p:cNvPr id="11268" name="Picture 4"/>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36083" y="2547961"/>
              <a:ext cx="2563709" cy="58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3128998"/>
              <a:ext cx="2160240" cy="307777"/>
            </a:xfrm>
            <a:prstGeom prst="rect">
              <a:avLst/>
            </a:prstGeom>
            <a:noFill/>
          </p:spPr>
          <p:txBody>
            <a:bodyPr wrap="square" rtlCol="0">
              <a:spAutoFit/>
            </a:bodyPr>
            <a:lstStyle/>
            <a:p>
              <a:pPr algn="ctr"/>
              <a:r>
                <a:rPr lang="en-GB" sz="1400" dirty="0"/>
                <a:t>- US Gamer</a:t>
              </a:r>
            </a:p>
          </p:txBody>
        </p:sp>
      </p:grpSp>
      <p:grpSp>
        <p:nvGrpSpPr>
          <p:cNvPr id="10" name="Group 9"/>
          <p:cNvGrpSpPr/>
          <p:nvPr/>
        </p:nvGrpSpPr>
        <p:grpSpPr>
          <a:xfrm>
            <a:off x="2339313" y="3175538"/>
            <a:ext cx="2761017" cy="1460438"/>
            <a:chOff x="2206381" y="3212443"/>
            <a:chExt cx="2761017" cy="1460438"/>
          </a:xfrm>
        </p:grpSpPr>
        <p:pic>
          <p:nvPicPr>
            <p:cNvPr id="11269" name="Picture 5"/>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206381" y="3212443"/>
              <a:ext cx="2761017" cy="133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771800" y="4365104"/>
              <a:ext cx="1728192" cy="307777"/>
            </a:xfrm>
            <a:prstGeom prst="rect">
              <a:avLst/>
            </a:prstGeom>
            <a:noFill/>
          </p:spPr>
          <p:txBody>
            <a:bodyPr wrap="square" rtlCol="0">
              <a:spAutoFit/>
            </a:bodyPr>
            <a:lstStyle/>
            <a:p>
              <a:pPr algn="ctr"/>
              <a:r>
                <a:rPr lang="en-GB" sz="1400" dirty="0"/>
                <a:t>- IGN</a:t>
              </a:r>
            </a:p>
          </p:txBody>
        </p:sp>
      </p:grpSp>
      <p:grpSp>
        <p:nvGrpSpPr>
          <p:cNvPr id="12" name="Group 11"/>
          <p:cNvGrpSpPr/>
          <p:nvPr/>
        </p:nvGrpSpPr>
        <p:grpSpPr>
          <a:xfrm>
            <a:off x="136082" y="4328199"/>
            <a:ext cx="2679405" cy="1023531"/>
            <a:chOff x="136082" y="4328199"/>
            <a:chExt cx="2679405" cy="1023531"/>
          </a:xfrm>
        </p:grpSpPr>
        <p:pic>
          <p:nvPicPr>
            <p:cNvPr id="11270" name="Picture 6"/>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36082" y="4328199"/>
              <a:ext cx="2679405" cy="78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27584" y="5013176"/>
              <a:ext cx="1152128" cy="338554"/>
            </a:xfrm>
            <a:prstGeom prst="rect">
              <a:avLst/>
            </a:prstGeom>
            <a:noFill/>
          </p:spPr>
          <p:txBody>
            <a:bodyPr wrap="square" rtlCol="0">
              <a:spAutoFit/>
            </a:bodyPr>
            <a:lstStyle/>
            <a:p>
              <a:r>
                <a:rPr lang="en-GB" sz="1600" dirty="0"/>
                <a:t>- Wired</a:t>
              </a:r>
            </a:p>
          </p:txBody>
        </p:sp>
      </p:grpSp>
      <p:sp>
        <p:nvSpPr>
          <p:cNvPr id="21" name="TextBox 20"/>
          <p:cNvSpPr txBox="1"/>
          <p:nvPr/>
        </p:nvSpPr>
        <p:spPr>
          <a:xfrm>
            <a:off x="4572000" y="836712"/>
            <a:ext cx="4459506" cy="369332"/>
          </a:xfrm>
          <a:prstGeom prst="rect">
            <a:avLst/>
          </a:prstGeom>
          <a:solidFill>
            <a:schemeClr val="tx1"/>
          </a:solidFill>
        </p:spPr>
        <p:txBody>
          <a:bodyPr wrap="square" rtlCol="0">
            <a:spAutoFit/>
          </a:bodyPr>
          <a:lstStyle/>
          <a:p>
            <a:pPr algn="ctr"/>
            <a:r>
              <a:rPr lang="en-GB" dirty="0">
                <a:solidFill>
                  <a:schemeClr val="bg1"/>
                </a:solidFill>
              </a:rPr>
              <a:t>Lesson 5: Critical and Commercial Reception</a:t>
            </a:r>
          </a:p>
        </p:txBody>
      </p:sp>
    </p:spTree>
    <p:extLst>
      <p:ext uri="{BB962C8B-B14F-4D97-AF65-F5344CB8AC3E}">
        <p14:creationId xmlns:p14="http://schemas.microsoft.com/office/powerpoint/2010/main" val="201928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84784"/>
            <a:ext cx="7772400" cy="806975"/>
          </a:xfrm>
        </p:spPr>
        <p:txBody>
          <a:bodyPr>
            <a:normAutofit fontScale="90000"/>
          </a:bodyPr>
          <a:lstStyle/>
          <a:p>
            <a:r>
              <a:rPr lang="en-GB" sz="2400" b="1" dirty="0"/>
              <a:t>Complete the initial Personal Learning Checklist for the Lara Croft Go CSP as a starting point for your assessment</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19672" y="2348880"/>
            <a:ext cx="6128165" cy="40324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024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36083" y="1259468"/>
            <a:ext cx="9009468" cy="369332"/>
          </a:xfrm>
          <a:prstGeom prst="rect">
            <a:avLst/>
          </a:prstGeom>
          <a:noFill/>
        </p:spPr>
        <p:txBody>
          <a:bodyPr wrap="square" rtlCol="0">
            <a:spAutoFit/>
          </a:bodyPr>
          <a:lstStyle/>
          <a:p>
            <a:r>
              <a:rPr lang="en-GB" b="1" dirty="0"/>
              <a:t>Media Industries: Multi-platform sales</a:t>
            </a:r>
          </a:p>
        </p:txBody>
      </p:sp>
      <p:pic>
        <p:nvPicPr>
          <p:cNvPr id="14" name="Picture 2" descr="Write, Writing, Pencil, Paper, Handwriting, Mess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16913" y="4420963"/>
            <a:ext cx="576064" cy="5752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692977" y="4293096"/>
            <a:ext cx="6451023" cy="830997"/>
          </a:xfrm>
          <a:prstGeom prst="rect">
            <a:avLst/>
          </a:prstGeom>
          <a:noFill/>
        </p:spPr>
        <p:txBody>
          <a:bodyPr wrap="square" rtlCol="0">
            <a:spAutoFit/>
          </a:bodyPr>
          <a:lstStyle/>
          <a:p>
            <a:r>
              <a:rPr lang="en-GB" sz="1600" dirty="0"/>
              <a:t>In your books, and in your own words:</a:t>
            </a:r>
          </a:p>
          <a:p>
            <a:r>
              <a:rPr lang="en-GB" sz="1600" dirty="0"/>
              <a:t>Complete this table on the advantages and disadvantages of </a:t>
            </a:r>
            <a:r>
              <a:rPr lang="en-GB" sz="1600" b="1" dirty="0"/>
              <a:t>multi-platform sales</a:t>
            </a:r>
          </a:p>
        </p:txBody>
      </p:sp>
      <p:pic>
        <p:nvPicPr>
          <p:cNvPr id="12290"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07504" y="1628800"/>
            <a:ext cx="1915638" cy="434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979712" y="1556792"/>
            <a:ext cx="7164288" cy="2800767"/>
          </a:xfrm>
          <a:prstGeom prst="rect">
            <a:avLst/>
          </a:prstGeom>
          <a:noFill/>
        </p:spPr>
        <p:txBody>
          <a:bodyPr wrap="square" rtlCol="0">
            <a:spAutoFit/>
          </a:bodyPr>
          <a:lstStyle/>
          <a:p>
            <a:r>
              <a:rPr lang="en-GB" sz="1600" dirty="0"/>
              <a:t>Look at the image on the left; Lara Croft Go is a multi-platform title.  Many years ago, titles tended to be single platform as focusing on one system allows them to tailor the game to that hardware’s advantages leading to quicker turnaround times and a more polished final product.  However, with increasing development costs, more and more developers are going multiplatform with their games in order to squeeze ever last drop of income out of a new release. While logically it would seem that making a game available to more people would increase sales, this doesn’t always happen.  We must also consider the huge increase in resource needs and increased costs involved in making a game multiplatform. Also, when some games are exclusive to one platform this creates an ‘exclusivity’ factor that makes the game and console more desirable e.g. Uncharted4 on PS4.</a:t>
            </a:r>
          </a:p>
        </p:txBody>
      </p:sp>
      <p:graphicFrame>
        <p:nvGraphicFramePr>
          <p:cNvPr id="13" name="Table 12"/>
          <p:cNvGraphicFramePr>
            <a:graphicFrameLocks noGrp="1"/>
          </p:cNvGraphicFramePr>
          <p:nvPr>
            <p:extLst>
              <p:ext uri="{D42A27DB-BD31-4B8C-83A1-F6EECF244321}">
                <p14:modId xmlns:p14="http://schemas.microsoft.com/office/powerpoint/2010/main" val="3712121412"/>
              </p:ext>
            </p:extLst>
          </p:nvPr>
        </p:nvGraphicFramePr>
        <p:xfrm>
          <a:off x="2116912" y="5124093"/>
          <a:ext cx="6849576" cy="670560"/>
        </p:xfrm>
        <a:graphic>
          <a:graphicData uri="http://schemas.openxmlformats.org/drawingml/2006/table">
            <a:tbl>
              <a:tblPr firstRow="1" bandRow="1">
                <a:tableStyleId>{5C22544A-7EE6-4342-B048-85BDC9FD1C3A}</a:tableStyleId>
              </a:tblPr>
              <a:tblGrid>
                <a:gridCol w="3424788">
                  <a:extLst>
                    <a:ext uri="{9D8B030D-6E8A-4147-A177-3AD203B41FA5}">
                      <a16:colId xmlns:a16="http://schemas.microsoft.com/office/drawing/2014/main" val="20000"/>
                    </a:ext>
                  </a:extLst>
                </a:gridCol>
                <a:gridCol w="3424788">
                  <a:extLst>
                    <a:ext uri="{9D8B030D-6E8A-4147-A177-3AD203B41FA5}">
                      <a16:colId xmlns:a16="http://schemas.microsoft.com/office/drawing/2014/main" val="20001"/>
                    </a:ext>
                  </a:extLst>
                </a:gridCol>
              </a:tblGrid>
              <a:tr h="324000">
                <a:tc>
                  <a:txBody>
                    <a:bodyPr/>
                    <a:lstStyle/>
                    <a:p>
                      <a:pPr algn="ctr"/>
                      <a:r>
                        <a:rPr lang="en-GB" sz="1600" dirty="0">
                          <a:solidFill>
                            <a:schemeClr val="tx1"/>
                          </a:solidFill>
                        </a:rPr>
                        <a:t>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rPr>
                        <a:t>Disadvantages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00">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4" name="TextBox 23"/>
          <p:cNvSpPr txBox="1"/>
          <p:nvPr/>
        </p:nvSpPr>
        <p:spPr>
          <a:xfrm>
            <a:off x="179513" y="5968918"/>
            <a:ext cx="1800200" cy="338554"/>
          </a:xfrm>
          <a:prstGeom prst="rect">
            <a:avLst/>
          </a:prstGeom>
          <a:noFill/>
        </p:spPr>
        <p:txBody>
          <a:bodyPr wrap="square" rtlCol="0">
            <a:spAutoFit/>
          </a:bodyPr>
          <a:lstStyle/>
          <a:p>
            <a:r>
              <a:rPr lang="en-GB" sz="1600" dirty="0"/>
              <a:t>Choose from:</a:t>
            </a:r>
          </a:p>
        </p:txBody>
      </p:sp>
      <p:graphicFrame>
        <p:nvGraphicFramePr>
          <p:cNvPr id="16" name="Table 15"/>
          <p:cNvGraphicFramePr>
            <a:graphicFrameLocks noGrp="1"/>
          </p:cNvGraphicFramePr>
          <p:nvPr>
            <p:extLst>
              <p:ext uri="{D42A27DB-BD31-4B8C-83A1-F6EECF244321}">
                <p14:modId xmlns:p14="http://schemas.microsoft.com/office/powerpoint/2010/main" val="3290627020"/>
              </p:ext>
            </p:extLst>
          </p:nvPr>
        </p:nvGraphicFramePr>
        <p:xfrm>
          <a:off x="1596008" y="6032176"/>
          <a:ext cx="7440488" cy="781200"/>
        </p:xfrm>
        <a:graphic>
          <a:graphicData uri="http://schemas.openxmlformats.org/drawingml/2006/table">
            <a:tbl>
              <a:tblPr firstRow="1" bandRow="1">
                <a:tableStyleId>{5C22544A-7EE6-4342-B048-85BDC9FD1C3A}</a:tableStyleId>
              </a:tblPr>
              <a:tblGrid>
                <a:gridCol w="1860122">
                  <a:extLst>
                    <a:ext uri="{9D8B030D-6E8A-4147-A177-3AD203B41FA5}">
                      <a16:colId xmlns:a16="http://schemas.microsoft.com/office/drawing/2014/main" val="20000"/>
                    </a:ext>
                  </a:extLst>
                </a:gridCol>
                <a:gridCol w="1979966">
                  <a:extLst>
                    <a:ext uri="{9D8B030D-6E8A-4147-A177-3AD203B41FA5}">
                      <a16:colId xmlns:a16="http://schemas.microsoft.com/office/drawing/2014/main" val="20001"/>
                    </a:ext>
                  </a:extLst>
                </a:gridCol>
                <a:gridCol w="1740278">
                  <a:extLst>
                    <a:ext uri="{9D8B030D-6E8A-4147-A177-3AD203B41FA5}">
                      <a16:colId xmlns:a16="http://schemas.microsoft.com/office/drawing/2014/main" val="20002"/>
                    </a:ext>
                  </a:extLst>
                </a:gridCol>
                <a:gridCol w="1860122">
                  <a:extLst>
                    <a:ext uri="{9D8B030D-6E8A-4147-A177-3AD203B41FA5}">
                      <a16:colId xmlns:a16="http://schemas.microsoft.com/office/drawing/2014/main" val="20003"/>
                    </a:ext>
                  </a:extLst>
                </a:gridCol>
              </a:tblGrid>
              <a:tr h="324000">
                <a:tc>
                  <a:txBody>
                    <a:bodyPr/>
                    <a:lstStyle/>
                    <a:p>
                      <a:pPr algn="ctr"/>
                      <a:r>
                        <a:rPr lang="en-GB" sz="1200" dirty="0">
                          <a:solidFill>
                            <a:sysClr val="windowText" lastClr="000000"/>
                          </a:solidFill>
                        </a:rPr>
                        <a:t>More expensive to make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a:solidFill>
                            <a:sysClr val="windowText" lastClr="000000"/>
                          </a:solidFill>
                        </a:rPr>
                        <a:t>Bigger audience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a:solidFill>
                            <a:sysClr val="windowText" lastClr="000000"/>
                          </a:solidFill>
                        </a:rPr>
                        <a:t>Longer to develop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a:solidFill>
                            <a:sysClr val="windowText" lastClr="000000"/>
                          </a:solidFill>
                        </a:rPr>
                        <a:t>Not ‘exclusive’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a:txBody>
                    <a:bodyPr/>
                    <a:lstStyle/>
                    <a:p>
                      <a:pPr algn="ctr"/>
                      <a:r>
                        <a:rPr lang="en-GB" sz="1200" b="1" dirty="0">
                          <a:solidFill>
                            <a:sysClr val="windowText" lastClr="000000"/>
                          </a:solidFill>
                        </a:rPr>
                        <a:t>Only big studios can do 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dirty="0">
                          <a:solidFill>
                            <a:sysClr val="windowText" lastClr="000000"/>
                          </a:solidFill>
                        </a:rPr>
                        <a:t>Only certain</a:t>
                      </a:r>
                      <a:r>
                        <a:rPr lang="en-GB" sz="1200" b="1" baseline="0" dirty="0">
                          <a:solidFill>
                            <a:sysClr val="windowText" lastClr="000000"/>
                          </a:solidFill>
                        </a:rPr>
                        <a:t> ‘licenses’ can carry multi-platform </a:t>
                      </a:r>
                      <a:r>
                        <a:rPr lang="en-GB" sz="1200" b="1" baseline="0" dirty="0" err="1">
                          <a:solidFill>
                            <a:sysClr val="windowText" lastClr="000000"/>
                          </a:solidFill>
                        </a:rPr>
                        <a:t>eg</a:t>
                      </a:r>
                      <a:r>
                        <a:rPr lang="en-GB" sz="1200" b="1" baseline="0" dirty="0">
                          <a:solidFill>
                            <a:sysClr val="windowText" lastClr="000000"/>
                          </a:solidFill>
                        </a:rPr>
                        <a:t> FIFA</a:t>
                      </a:r>
                      <a:endParaRPr lang="en-GB" sz="12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dirty="0">
                          <a:solidFill>
                            <a:sysClr val="windowText" lastClr="000000"/>
                          </a:solidFill>
                        </a:rPr>
                        <a:t>Generate</a:t>
                      </a:r>
                      <a:r>
                        <a:rPr lang="en-GB" sz="1200" b="1" baseline="0" dirty="0">
                          <a:solidFill>
                            <a:sysClr val="windowText" lastClr="000000"/>
                          </a:solidFill>
                        </a:rPr>
                        <a:t>s a social buzz</a:t>
                      </a:r>
                      <a:endParaRPr lang="en-GB" sz="12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dirty="0">
                          <a:solidFill>
                            <a:sysClr val="windowText" lastClr="000000"/>
                          </a:solidFill>
                        </a:rPr>
                        <a:t>Creates greater brand loyalty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7" name="TextBox 16"/>
          <p:cNvSpPr txBox="1"/>
          <p:nvPr/>
        </p:nvSpPr>
        <p:spPr>
          <a:xfrm>
            <a:off x="4572000" y="836712"/>
            <a:ext cx="4459506" cy="369332"/>
          </a:xfrm>
          <a:prstGeom prst="rect">
            <a:avLst/>
          </a:prstGeom>
          <a:solidFill>
            <a:schemeClr val="tx1"/>
          </a:solidFill>
        </p:spPr>
        <p:txBody>
          <a:bodyPr wrap="square" rtlCol="0">
            <a:spAutoFit/>
          </a:bodyPr>
          <a:lstStyle/>
          <a:p>
            <a:pPr algn="ctr"/>
            <a:r>
              <a:rPr lang="en-GB" dirty="0">
                <a:solidFill>
                  <a:schemeClr val="bg1"/>
                </a:solidFill>
              </a:rPr>
              <a:t>Lesson 6: Critical and Commercial Reception</a:t>
            </a:r>
          </a:p>
        </p:txBody>
      </p:sp>
    </p:spTree>
    <p:extLst>
      <p:ext uri="{BB962C8B-B14F-4D97-AF65-F5344CB8AC3E}">
        <p14:creationId xmlns:p14="http://schemas.microsoft.com/office/powerpoint/2010/main" val="2522296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052" y="1331476"/>
            <a:ext cx="6033124" cy="369332"/>
          </a:xfrm>
          <a:prstGeom prst="rect">
            <a:avLst/>
          </a:prstGeom>
          <a:noFill/>
        </p:spPr>
        <p:txBody>
          <a:bodyPr wrap="square" rtlCol="0">
            <a:spAutoFit/>
          </a:bodyPr>
          <a:lstStyle/>
          <a:p>
            <a:r>
              <a:rPr lang="en-GB" b="1" dirty="0"/>
              <a:t>Media Industries: PEGI Game Ratings</a:t>
            </a:r>
          </a:p>
        </p:txBody>
      </p:sp>
      <p:sp>
        <p:nvSpPr>
          <p:cNvPr id="3" name="TextBox 2"/>
          <p:cNvSpPr txBox="1"/>
          <p:nvPr/>
        </p:nvSpPr>
        <p:spPr>
          <a:xfrm>
            <a:off x="5868144" y="1904091"/>
            <a:ext cx="3020518" cy="2893100"/>
          </a:xfrm>
          <a:prstGeom prst="rect">
            <a:avLst/>
          </a:prstGeom>
          <a:noFill/>
        </p:spPr>
        <p:txBody>
          <a:bodyPr wrap="square" rtlCol="0">
            <a:spAutoFit/>
          </a:bodyPr>
          <a:lstStyle/>
          <a:p>
            <a:r>
              <a:rPr lang="en-GB" sz="1400" dirty="0"/>
              <a:t>PEGI stands for </a:t>
            </a:r>
            <a:r>
              <a:rPr lang="en-GB" sz="1400" b="1" dirty="0"/>
              <a:t>Pan European Game Information</a:t>
            </a:r>
            <a:r>
              <a:rPr lang="en-GB" sz="1400" dirty="0"/>
              <a:t> and is a European video game rating system established to help European consumers make informed decisions when buying video games or apps through the use of age recommendations and content descriptors. </a:t>
            </a:r>
          </a:p>
          <a:p>
            <a:endParaRPr lang="en-GB" sz="1400" dirty="0"/>
          </a:p>
          <a:p>
            <a:r>
              <a:rPr lang="en-GB" sz="1400" dirty="0"/>
              <a:t>It came into use in April 2003 and is now used in over 30 countries.  It is designed to advise consumers on the suitability of the content in a game.</a:t>
            </a:r>
          </a:p>
        </p:txBody>
      </p:sp>
      <p:sp>
        <p:nvSpPr>
          <p:cNvPr id="4" name="TextBox 3"/>
          <p:cNvSpPr txBox="1"/>
          <p:nvPr/>
        </p:nvSpPr>
        <p:spPr>
          <a:xfrm>
            <a:off x="899592" y="5715253"/>
            <a:ext cx="7984381" cy="954107"/>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Define PEGI and state what it was designed for.</a:t>
            </a:r>
          </a:p>
          <a:p>
            <a:pPr marL="285750" indent="-285750">
              <a:buFont typeface="Arial" panose="020B0604020202020204" pitchFamily="34" charset="0"/>
              <a:buChar char="•"/>
            </a:pPr>
            <a:r>
              <a:rPr lang="en-GB" sz="1400" dirty="0"/>
              <a:t>Why has the game industry felt it necessary to develop PEGI classifications.  How has modern gameplay meant that this is required.  Why would this not have been so required in the 1980s/1990s?</a:t>
            </a:r>
          </a:p>
        </p:txBody>
      </p:sp>
      <p:pic>
        <p:nvPicPr>
          <p:cNvPr id="5" name="Picture 2" descr="Write, Writing, Pencil, Paper, Handwriting, Mess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5849865"/>
            <a:ext cx="604309" cy="6034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55575" y="1835236"/>
            <a:ext cx="4272409" cy="3784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73157" y="1836423"/>
            <a:ext cx="1178963" cy="375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9" name="Straight Connector 8"/>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6" descr="https://upload.wikimedia.org/wikipedia/commons/5/55/News-media-standard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2" name="TextBox 11"/>
          <p:cNvSpPr txBox="1"/>
          <p:nvPr/>
        </p:nvSpPr>
        <p:spPr>
          <a:xfrm>
            <a:off x="5940152" y="836712"/>
            <a:ext cx="3091354" cy="369332"/>
          </a:xfrm>
          <a:prstGeom prst="rect">
            <a:avLst/>
          </a:prstGeom>
          <a:solidFill>
            <a:schemeClr val="tx1"/>
          </a:solidFill>
        </p:spPr>
        <p:txBody>
          <a:bodyPr wrap="square" rtlCol="0">
            <a:spAutoFit/>
          </a:bodyPr>
          <a:lstStyle/>
          <a:p>
            <a:pPr algn="ctr"/>
            <a:r>
              <a:rPr lang="en-GB" dirty="0">
                <a:solidFill>
                  <a:schemeClr val="bg1"/>
                </a:solidFill>
              </a:rPr>
              <a:t>Lesson 6: Game Regulation</a:t>
            </a:r>
          </a:p>
        </p:txBody>
      </p:sp>
    </p:spTree>
    <p:extLst>
      <p:ext uri="{BB962C8B-B14F-4D97-AF65-F5344CB8AC3E}">
        <p14:creationId xmlns:p14="http://schemas.microsoft.com/office/powerpoint/2010/main" val="195708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052" y="1268760"/>
            <a:ext cx="6033124" cy="369332"/>
          </a:xfrm>
          <a:prstGeom prst="rect">
            <a:avLst/>
          </a:prstGeom>
          <a:noFill/>
        </p:spPr>
        <p:txBody>
          <a:bodyPr wrap="square" rtlCol="0">
            <a:spAutoFit/>
          </a:bodyPr>
          <a:lstStyle/>
          <a:p>
            <a:r>
              <a:rPr lang="en-GB" b="1" dirty="0"/>
              <a:t>Historical, social and cultural context – comparing our CSPs</a:t>
            </a:r>
          </a:p>
        </p:txBody>
      </p:sp>
      <p:sp>
        <p:nvSpPr>
          <p:cNvPr id="4" name="TextBox 3"/>
          <p:cNvSpPr txBox="1"/>
          <p:nvPr/>
        </p:nvSpPr>
        <p:spPr>
          <a:xfrm>
            <a:off x="899592" y="5715253"/>
            <a:ext cx="7984381" cy="1384995"/>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Draw this table in your books and complete.</a:t>
            </a:r>
          </a:p>
          <a:p>
            <a:pPr marL="285750" indent="-285750">
              <a:buFont typeface="Arial" panose="020B0604020202020204" pitchFamily="34" charset="0"/>
              <a:buChar char="•"/>
            </a:pPr>
            <a:r>
              <a:rPr lang="en-GB" sz="1400" dirty="0"/>
              <a:t>Is the representation of women in games similar to the Lara Croft stereotype (sexualised, powerful, somewhat masculinised) or are there different representations?  Is it a problem if women are represented this way in games industry?  Explain why or why not? </a:t>
            </a:r>
          </a:p>
          <a:p>
            <a:pPr marL="285750" indent="-285750">
              <a:buFont typeface="Arial" panose="020B0604020202020204" pitchFamily="34" charset="0"/>
              <a:buChar char="•"/>
            </a:pPr>
            <a:endParaRPr lang="en-GB" sz="1400" dirty="0"/>
          </a:p>
        </p:txBody>
      </p:sp>
      <p:pic>
        <p:nvPicPr>
          <p:cNvPr id="5" name="Picture 2" descr="Write, Writing, Pencil, Paper, Handwriting, Mess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5849865"/>
            <a:ext cx="604309" cy="6034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9" name="Straight Connector 8"/>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graphicFrame>
        <p:nvGraphicFramePr>
          <p:cNvPr id="12" name="Table 11"/>
          <p:cNvGraphicFramePr>
            <a:graphicFrameLocks noGrp="1"/>
          </p:cNvGraphicFramePr>
          <p:nvPr>
            <p:extLst>
              <p:ext uri="{D42A27DB-BD31-4B8C-83A1-F6EECF244321}">
                <p14:modId xmlns:p14="http://schemas.microsoft.com/office/powerpoint/2010/main" val="1040667913"/>
              </p:ext>
            </p:extLst>
          </p:nvPr>
        </p:nvGraphicFramePr>
        <p:xfrm>
          <a:off x="268156" y="3933056"/>
          <a:ext cx="8696332" cy="1645920"/>
        </p:xfrm>
        <a:graphic>
          <a:graphicData uri="http://schemas.openxmlformats.org/drawingml/2006/table">
            <a:tbl>
              <a:tblPr firstRow="1" bandRow="1">
                <a:tableStyleId>{5C22544A-7EE6-4342-B048-85BDC9FD1C3A}</a:tableStyleId>
              </a:tblPr>
              <a:tblGrid>
                <a:gridCol w="2174083">
                  <a:extLst>
                    <a:ext uri="{9D8B030D-6E8A-4147-A177-3AD203B41FA5}">
                      <a16:colId xmlns:a16="http://schemas.microsoft.com/office/drawing/2014/main" val="20000"/>
                    </a:ext>
                  </a:extLst>
                </a:gridCol>
                <a:gridCol w="2174083">
                  <a:extLst>
                    <a:ext uri="{9D8B030D-6E8A-4147-A177-3AD203B41FA5}">
                      <a16:colId xmlns:a16="http://schemas.microsoft.com/office/drawing/2014/main" val="20001"/>
                    </a:ext>
                  </a:extLst>
                </a:gridCol>
                <a:gridCol w="2174083">
                  <a:extLst>
                    <a:ext uri="{9D8B030D-6E8A-4147-A177-3AD203B41FA5}">
                      <a16:colId xmlns:a16="http://schemas.microsoft.com/office/drawing/2014/main" val="20002"/>
                    </a:ext>
                  </a:extLst>
                </a:gridCol>
                <a:gridCol w="2174083">
                  <a:extLst>
                    <a:ext uri="{9D8B030D-6E8A-4147-A177-3AD203B41FA5}">
                      <a16:colId xmlns:a16="http://schemas.microsoft.com/office/drawing/2014/main" val="20003"/>
                    </a:ext>
                  </a:extLst>
                </a:gridCol>
              </a:tblGrid>
              <a:tr h="324000">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600" dirty="0">
                        <a:solidFill>
                          <a:sysClr val="windowText" lastClr="000000"/>
                        </a:solidFill>
                      </a:endParaRPr>
                    </a:p>
                    <a:p>
                      <a:pPr algn="ctr"/>
                      <a:endParaRPr lang="en-GB" sz="1600" dirty="0">
                        <a:solidFill>
                          <a:sysClr val="windowText" lastClr="000000"/>
                        </a:solidFill>
                      </a:endParaRPr>
                    </a:p>
                    <a:p>
                      <a:pPr algn="ctr"/>
                      <a:r>
                        <a:rPr lang="en-GB" sz="1600" dirty="0">
                          <a:solidFill>
                            <a:sysClr val="windowText" lastClr="000000"/>
                          </a:solidFill>
                        </a:rPr>
                        <a:t>Lara Croft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600" dirty="0">
                        <a:solidFill>
                          <a:sysClr val="windowText" lastClr="000000"/>
                        </a:solidFill>
                      </a:endParaRPr>
                    </a:p>
                    <a:p>
                      <a:pPr algn="ctr"/>
                      <a:endParaRPr lang="en-GB" sz="1600" dirty="0">
                        <a:solidFill>
                          <a:sysClr val="windowText" lastClr="000000"/>
                        </a:solidFill>
                      </a:endParaRPr>
                    </a:p>
                    <a:p>
                      <a:pPr algn="ctr"/>
                      <a:r>
                        <a:rPr lang="en-GB" sz="1600" dirty="0">
                          <a:solidFill>
                            <a:sysClr val="windowText" lastClr="000000"/>
                          </a:solidFill>
                        </a:rPr>
                        <a:t>Kim Kardashian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600" dirty="0">
                        <a:solidFill>
                          <a:sysClr val="windowText" lastClr="000000"/>
                        </a:solidFill>
                      </a:endParaRPr>
                    </a:p>
                    <a:p>
                      <a:pPr algn="ctr"/>
                      <a:endParaRPr lang="en-GB" sz="1600" dirty="0">
                        <a:solidFill>
                          <a:sysClr val="windowText" lastClr="000000"/>
                        </a:solidFill>
                      </a:endParaRPr>
                    </a:p>
                    <a:p>
                      <a:pPr algn="ctr"/>
                      <a:r>
                        <a:rPr lang="en-GB" sz="1600" dirty="0">
                          <a:solidFill>
                            <a:sysClr val="windowText" lastClr="000000"/>
                          </a:solidFill>
                        </a:rPr>
                        <a:t>Zoella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2000">
                <a:tc>
                  <a:txBody>
                    <a:bodyPr/>
                    <a:lstStyle/>
                    <a:p>
                      <a:r>
                        <a:rPr lang="en-GB" sz="1200" dirty="0">
                          <a:solidFill>
                            <a:sysClr val="windowText" lastClr="000000"/>
                          </a:solidFill>
                        </a:rPr>
                        <a:t>Gender</a:t>
                      </a:r>
                      <a:r>
                        <a:rPr lang="en-GB" sz="1200" baseline="0" dirty="0">
                          <a:solidFill>
                            <a:sysClr val="windowText" lastClr="000000"/>
                          </a:solidFill>
                        </a:rPr>
                        <a:t> Identity</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2000">
                <a:tc>
                  <a:txBody>
                    <a:bodyPr/>
                    <a:lstStyle/>
                    <a:p>
                      <a:r>
                        <a:rPr lang="en-GB" sz="1200" dirty="0">
                          <a:solidFill>
                            <a:sysClr val="windowText" lastClr="000000"/>
                          </a:solidFill>
                        </a:rPr>
                        <a:t>Gender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r>
                        <a:rPr lang="en-GB" sz="1200" dirty="0">
                          <a:solidFill>
                            <a:sysClr val="windowText" lastClr="000000"/>
                          </a:solidFill>
                        </a:rPr>
                        <a:t>Celebrity</a:t>
                      </a:r>
                      <a:r>
                        <a:rPr lang="en-GB" sz="1200" baseline="0" dirty="0">
                          <a:solidFill>
                            <a:sysClr val="windowText" lastClr="000000"/>
                          </a:solidFill>
                        </a:rPr>
                        <a:t> and followers</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026" name="Picture 2" descr="Image result for zoell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76322" y="4005064"/>
            <a:ext cx="768086" cy="432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im kardashia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2080" y="4005064"/>
            <a:ext cx="64888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ara crof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87078" y="4005064"/>
            <a:ext cx="420826" cy="4866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7504" y="1628800"/>
            <a:ext cx="8928992" cy="2308324"/>
          </a:xfrm>
          <a:prstGeom prst="rect">
            <a:avLst/>
          </a:prstGeom>
          <a:noFill/>
        </p:spPr>
        <p:txBody>
          <a:bodyPr wrap="square" rtlCol="0">
            <a:spAutoFit/>
          </a:bodyPr>
          <a:lstStyle/>
          <a:p>
            <a:r>
              <a:rPr lang="en-GB" sz="1600" dirty="0"/>
              <a:t>All of the CSPs in this section (Online, Social and Participatory Media) can be compared in terms of:</a:t>
            </a:r>
          </a:p>
          <a:p>
            <a:r>
              <a:rPr lang="en-GB" sz="1600" b="1" dirty="0"/>
              <a:t>Gender identity </a:t>
            </a:r>
            <a:r>
              <a:rPr lang="en-GB" sz="1600" dirty="0"/>
              <a:t>– many see them all as strong representations of women who take control of their destiny and environment.  Some women may feel that these are the representations of women (sexualised, obsessed with looks, </a:t>
            </a:r>
            <a:r>
              <a:rPr lang="en-GB" sz="1600" dirty="0" err="1"/>
              <a:t>etc</a:t>
            </a:r>
            <a:r>
              <a:rPr lang="en-GB" sz="1600" dirty="0"/>
              <a:t>) that reflects them.</a:t>
            </a:r>
          </a:p>
          <a:p>
            <a:r>
              <a:rPr lang="en-GB" sz="1600" b="1" dirty="0"/>
              <a:t>Gender power </a:t>
            </a:r>
            <a:r>
              <a:rPr lang="en-GB" sz="1600" dirty="0"/>
              <a:t>– many see them all as women who have retained power and control.  Kim and Zoella have clearly created a strong brand and are now in a position of great power and influence in the media world.   Some people may argue that they have gained this power by reinforcing traditional stereotypes of women (in appearance and interests) and that this may be damaging to those who do not follow this stereotype.  Equally, there may be an expectation that the way we look defines women in power.</a:t>
            </a:r>
          </a:p>
        </p:txBody>
      </p:sp>
      <p:sp>
        <p:nvSpPr>
          <p:cNvPr id="18" name="TextBox 17"/>
          <p:cNvSpPr txBox="1"/>
          <p:nvPr/>
        </p:nvSpPr>
        <p:spPr>
          <a:xfrm>
            <a:off x="5652120" y="836712"/>
            <a:ext cx="3379386" cy="369332"/>
          </a:xfrm>
          <a:prstGeom prst="rect">
            <a:avLst/>
          </a:prstGeom>
          <a:solidFill>
            <a:schemeClr val="tx1"/>
          </a:solidFill>
        </p:spPr>
        <p:txBody>
          <a:bodyPr wrap="square" rtlCol="0">
            <a:spAutoFit/>
          </a:bodyPr>
          <a:lstStyle/>
          <a:p>
            <a:pPr algn="ctr"/>
            <a:r>
              <a:rPr lang="en-GB" dirty="0">
                <a:solidFill>
                  <a:schemeClr val="bg1"/>
                </a:solidFill>
              </a:rPr>
              <a:t>Lesson 6: Comparing CSPs</a:t>
            </a:r>
          </a:p>
        </p:txBody>
      </p:sp>
    </p:spTree>
    <p:extLst>
      <p:ext uri="{BB962C8B-B14F-4D97-AF65-F5344CB8AC3E}">
        <p14:creationId xmlns:p14="http://schemas.microsoft.com/office/powerpoint/2010/main" val="2650892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9" name="Straight Connector 8"/>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6" descr="https://upload.wikimedia.org/wikipedia/commons/5/55/News-media-standard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itle 1"/>
          <p:cNvSpPr txBox="1">
            <a:spLocks/>
          </p:cNvSpPr>
          <p:nvPr/>
        </p:nvSpPr>
        <p:spPr>
          <a:xfrm>
            <a:off x="467544" y="1916832"/>
            <a:ext cx="8073813" cy="16710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This concludes the Lara Croft Go Close Study Product.</a:t>
            </a:r>
            <a:br>
              <a:rPr lang="en-GB" sz="2400" b="1" dirty="0"/>
            </a:br>
            <a:br>
              <a:rPr lang="en-GB" sz="2400" b="1" dirty="0"/>
            </a:br>
            <a:r>
              <a:rPr lang="en-GB" sz="2400" b="1" dirty="0"/>
              <a:t>Now complete your Personal Learning Checklist for this CSP.</a:t>
            </a:r>
          </a:p>
        </p:txBody>
      </p:sp>
    </p:spTree>
    <p:extLst>
      <p:ext uri="{BB962C8B-B14F-4D97-AF65-F5344CB8AC3E}">
        <p14:creationId xmlns:p14="http://schemas.microsoft.com/office/powerpoint/2010/main" val="171342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81493" y="1298543"/>
            <a:ext cx="5472608" cy="369332"/>
          </a:xfrm>
          <a:prstGeom prst="rect">
            <a:avLst/>
          </a:prstGeom>
          <a:noFill/>
        </p:spPr>
        <p:txBody>
          <a:bodyPr wrap="square" rtlCol="0">
            <a:spAutoFit/>
          </a:bodyPr>
          <a:lstStyle/>
          <a:p>
            <a:r>
              <a:rPr lang="en-GB" b="1" dirty="0"/>
              <a:t>Media Representation:  Who is Lara Croft?</a:t>
            </a:r>
          </a:p>
        </p:txBody>
      </p:sp>
      <p:pic>
        <p:nvPicPr>
          <p:cNvPr id="2050" name="Picture 2">
            <a:hlinkClick r:id="rId4"/>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7504" y="1916832"/>
            <a:ext cx="4292385" cy="26827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223628" y="4599573"/>
            <a:ext cx="2268252" cy="276999"/>
          </a:xfrm>
          <a:prstGeom prst="rect">
            <a:avLst/>
          </a:prstGeom>
          <a:noFill/>
        </p:spPr>
        <p:txBody>
          <a:bodyPr wrap="square" rtlCol="0">
            <a:spAutoFit/>
          </a:bodyPr>
          <a:lstStyle/>
          <a:p>
            <a:pPr algn="ctr"/>
            <a:r>
              <a:rPr lang="en-GB" sz="1200" b="1" dirty="0">
                <a:solidFill>
                  <a:srgbClr val="FF0000"/>
                </a:solidFill>
              </a:rPr>
              <a:t>Click image to view video</a:t>
            </a:r>
          </a:p>
        </p:txBody>
      </p:sp>
      <p:sp>
        <p:nvSpPr>
          <p:cNvPr id="9" name="TextBox 8"/>
          <p:cNvSpPr txBox="1"/>
          <p:nvPr/>
        </p:nvSpPr>
        <p:spPr>
          <a:xfrm>
            <a:off x="4788024" y="1754371"/>
            <a:ext cx="4176464" cy="4247317"/>
          </a:xfrm>
          <a:prstGeom prst="rect">
            <a:avLst/>
          </a:prstGeom>
          <a:noFill/>
        </p:spPr>
        <p:txBody>
          <a:bodyPr wrap="square" rtlCol="0">
            <a:spAutoFit/>
          </a:bodyPr>
          <a:lstStyle/>
          <a:p>
            <a:r>
              <a:rPr lang="en-GB" dirty="0"/>
              <a:t>Lara Croft was the central character (or protagonist] in the Tomb Raider games [and subsequent films and TV series].</a:t>
            </a:r>
          </a:p>
          <a:p>
            <a:r>
              <a:rPr lang="en-GB" dirty="0"/>
              <a:t>The first Tomb Raider was designed in 1996 and was Action Adventure in genre.</a:t>
            </a:r>
          </a:p>
          <a:p>
            <a:r>
              <a:rPr lang="en-GB" dirty="0"/>
              <a:t>Lara Croft is an iconic game and cultural figure and has variously been linked to:</a:t>
            </a:r>
          </a:p>
          <a:p>
            <a:pPr marL="285750" indent="-285750">
              <a:buFontTx/>
              <a:buChar char="-"/>
            </a:pPr>
            <a:r>
              <a:rPr lang="en-GB" dirty="0"/>
              <a:t>Female lead characters in games.</a:t>
            </a:r>
          </a:p>
          <a:p>
            <a:pPr marL="285750" indent="-285750">
              <a:buFontTx/>
              <a:buChar char="-"/>
            </a:pPr>
            <a:r>
              <a:rPr lang="en-GB" dirty="0"/>
              <a:t>Redefining gender in gaming.</a:t>
            </a:r>
          </a:p>
          <a:p>
            <a:pPr marL="285750" indent="-285750">
              <a:buFontTx/>
              <a:buChar char="-"/>
            </a:pPr>
            <a:r>
              <a:rPr lang="en-GB" dirty="0"/>
              <a:t>Bringing sex appeal to gaming.</a:t>
            </a:r>
          </a:p>
          <a:p>
            <a:pPr marL="285750" indent="-285750">
              <a:buFontTx/>
              <a:buChar char="-"/>
            </a:pPr>
            <a:r>
              <a:rPr lang="en-GB" dirty="0"/>
              <a:t>IGN credited a rise in PlayStation sales in part to Croft's debut on the </a:t>
            </a:r>
            <a:r>
              <a:rPr lang="en-GB" dirty="0" err="1"/>
              <a:t>PSOne</a:t>
            </a:r>
            <a:r>
              <a:rPr lang="en-GB" dirty="0"/>
              <a:t>.</a:t>
            </a:r>
          </a:p>
          <a:p>
            <a:pPr marL="285750" indent="-285750">
              <a:buFontTx/>
              <a:buChar char="-"/>
            </a:pPr>
            <a:endParaRPr lang="en-GB" dirty="0"/>
          </a:p>
          <a:p>
            <a:endParaRPr lang="en-GB" dirty="0"/>
          </a:p>
          <a:p>
            <a:endParaRPr lang="en-GB" dirty="0"/>
          </a:p>
        </p:txBody>
      </p:sp>
      <p:pic>
        <p:nvPicPr>
          <p:cNvPr id="14" name="Picture 2" descr="Write, Writing, Pencil, Paper, Handwriting, Message"/>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7504" y="5589240"/>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15616" y="5229200"/>
            <a:ext cx="7506316" cy="1323439"/>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After watching the video above, write a short description analysis of Lara Croft as a game character [i.e. what does she do?]</a:t>
            </a:r>
          </a:p>
          <a:p>
            <a:pPr marL="285750" indent="-285750">
              <a:buFont typeface="Arial" panose="020B0604020202020204" pitchFamily="34" charset="0"/>
              <a:buChar char="•"/>
            </a:pPr>
            <a:r>
              <a:rPr lang="en-GB" sz="1600" dirty="0"/>
              <a:t>What genre were the original Tomb Raider games?</a:t>
            </a:r>
          </a:p>
          <a:p>
            <a:pPr marL="285750" indent="-285750">
              <a:buFont typeface="Arial" panose="020B0604020202020204" pitchFamily="34" charset="0"/>
              <a:buChar char="•"/>
            </a:pPr>
            <a:r>
              <a:rPr lang="en-GB" sz="1600" dirty="0"/>
              <a:t>Why is she such an important figure in computer gaming history?</a:t>
            </a:r>
          </a:p>
        </p:txBody>
      </p:sp>
      <p:sp>
        <p:nvSpPr>
          <p:cNvPr id="12" name="TextBox 11"/>
          <p:cNvSpPr txBox="1"/>
          <p:nvPr/>
        </p:nvSpPr>
        <p:spPr>
          <a:xfrm>
            <a:off x="6156176" y="1048373"/>
            <a:ext cx="2700300" cy="369332"/>
          </a:xfrm>
          <a:prstGeom prst="rect">
            <a:avLst/>
          </a:prstGeom>
          <a:solidFill>
            <a:schemeClr val="tx1"/>
          </a:solidFill>
        </p:spPr>
        <p:txBody>
          <a:bodyPr wrap="square" rtlCol="0">
            <a:spAutoFit/>
          </a:bodyPr>
          <a:lstStyle/>
          <a:p>
            <a:pPr algn="ctr"/>
            <a:r>
              <a:rPr lang="en-GB" dirty="0">
                <a:solidFill>
                  <a:schemeClr val="bg1"/>
                </a:solidFill>
              </a:rPr>
              <a:t>Lesson 1: The game</a:t>
            </a:r>
          </a:p>
        </p:txBody>
      </p:sp>
    </p:spTree>
    <p:extLst>
      <p:ext uri="{BB962C8B-B14F-4D97-AF65-F5344CB8AC3E}">
        <p14:creationId xmlns:p14="http://schemas.microsoft.com/office/powerpoint/2010/main" val="270550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81492" y="1298543"/>
            <a:ext cx="7630867" cy="369332"/>
          </a:xfrm>
          <a:prstGeom prst="rect">
            <a:avLst/>
          </a:prstGeom>
          <a:noFill/>
        </p:spPr>
        <p:txBody>
          <a:bodyPr wrap="square" rtlCol="0">
            <a:spAutoFit/>
          </a:bodyPr>
          <a:lstStyle/>
          <a:p>
            <a:r>
              <a:rPr lang="en-GB" b="1" dirty="0"/>
              <a:t>Media Representation:  Representation of women (and Lara Croft)  in Gaming </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9512" y="5589240"/>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15616" y="5589240"/>
            <a:ext cx="7506316" cy="1077218"/>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Why does the representation of women possibly stop women getting involved in gaming.</a:t>
            </a:r>
          </a:p>
          <a:p>
            <a:pPr marL="285750" indent="-285750">
              <a:buFont typeface="Arial" panose="020B0604020202020204" pitchFamily="34" charset="0"/>
              <a:buChar char="•"/>
            </a:pPr>
            <a:r>
              <a:rPr lang="en-GB" sz="1600" dirty="0"/>
              <a:t>What was Lara Croft originally designed to represent? </a:t>
            </a:r>
          </a:p>
        </p:txBody>
      </p:sp>
      <p:pic>
        <p:nvPicPr>
          <p:cNvPr id="4098" name="Picture 2">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339752" y="1854273"/>
            <a:ext cx="4481666" cy="29852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3362174" y="4839543"/>
            <a:ext cx="2268252" cy="461665"/>
          </a:xfrm>
          <a:prstGeom prst="rect">
            <a:avLst/>
          </a:prstGeom>
          <a:noFill/>
        </p:spPr>
        <p:txBody>
          <a:bodyPr wrap="square" rtlCol="0">
            <a:spAutoFit/>
          </a:bodyPr>
          <a:lstStyle/>
          <a:p>
            <a:pPr algn="ctr"/>
            <a:r>
              <a:rPr lang="en-GB" sz="1200" b="1" dirty="0">
                <a:solidFill>
                  <a:srgbClr val="FF0000"/>
                </a:solidFill>
              </a:rPr>
              <a:t>Click image to view video</a:t>
            </a:r>
          </a:p>
          <a:p>
            <a:pPr algn="ctr"/>
            <a:r>
              <a:rPr lang="en-GB" sz="1200" b="1" dirty="0">
                <a:solidFill>
                  <a:srgbClr val="FF0000"/>
                </a:solidFill>
              </a:rPr>
              <a:t>(First 5 minutes only)</a:t>
            </a:r>
          </a:p>
        </p:txBody>
      </p:sp>
      <p:sp>
        <p:nvSpPr>
          <p:cNvPr id="11" name="TextBox 10"/>
          <p:cNvSpPr txBox="1"/>
          <p:nvPr/>
        </p:nvSpPr>
        <p:spPr>
          <a:xfrm>
            <a:off x="5508104" y="836712"/>
            <a:ext cx="3528392" cy="369332"/>
          </a:xfrm>
          <a:prstGeom prst="rect">
            <a:avLst/>
          </a:prstGeom>
          <a:solidFill>
            <a:schemeClr val="tx1"/>
          </a:solidFill>
        </p:spPr>
        <p:txBody>
          <a:bodyPr wrap="square" rtlCol="0">
            <a:spAutoFit/>
          </a:bodyPr>
          <a:lstStyle/>
          <a:p>
            <a:pPr algn="ctr"/>
            <a:r>
              <a:rPr lang="en-GB" dirty="0">
                <a:solidFill>
                  <a:schemeClr val="bg1"/>
                </a:solidFill>
              </a:rPr>
              <a:t>Lesson 1: Women in Gaming</a:t>
            </a:r>
          </a:p>
        </p:txBody>
      </p:sp>
    </p:spTree>
    <p:extLst>
      <p:ext uri="{BB962C8B-B14F-4D97-AF65-F5344CB8AC3E}">
        <p14:creationId xmlns:p14="http://schemas.microsoft.com/office/powerpoint/2010/main" val="125623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81492" y="1298543"/>
            <a:ext cx="7630867" cy="369332"/>
          </a:xfrm>
          <a:prstGeom prst="rect">
            <a:avLst/>
          </a:prstGeom>
          <a:noFill/>
        </p:spPr>
        <p:txBody>
          <a:bodyPr wrap="square" rtlCol="0">
            <a:spAutoFit/>
          </a:bodyPr>
          <a:lstStyle/>
          <a:p>
            <a:r>
              <a:rPr lang="en-GB" b="1" dirty="0"/>
              <a:t>Media Representation:  Is Lara Croft a stereotypically female role in gaming?</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5808166"/>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15616" y="5736158"/>
            <a:ext cx="7506316" cy="830997"/>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How does Lara Croft conform to traditional representations of women and women and yet also subvert this stereotype?</a:t>
            </a:r>
          </a:p>
        </p:txBody>
      </p:sp>
      <p:sp>
        <p:nvSpPr>
          <p:cNvPr id="2" name="TextBox 1"/>
          <p:cNvSpPr txBox="1"/>
          <p:nvPr/>
        </p:nvSpPr>
        <p:spPr>
          <a:xfrm>
            <a:off x="5868144" y="1772816"/>
            <a:ext cx="3096345" cy="5078313"/>
          </a:xfrm>
          <a:prstGeom prst="rect">
            <a:avLst/>
          </a:prstGeom>
          <a:noFill/>
        </p:spPr>
        <p:txBody>
          <a:bodyPr wrap="square" rtlCol="0">
            <a:spAutoFit/>
          </a:bodyPr>
          <a:lstStyle/>
          <a:p>
            <a:r>
              <a:rPr lang="en-GB" b="1" dirty="0"/>
              <a:t>No (subverted stereotype):</a:t>
            </a:r>
          </a:p>
          <a:p>
            <a:pPr marL="285750" indent="-285750">
              <a:buFont typeface="Arial" panose="020B0604020202020204" pitchFamily="34" charset="0"/>
              <a:buChar char="•"/>
            </a:pPr>
            <a:r>
              <a:rPr lang="en-GB" dirty="0"/>
              <a:t>She is an action hero – traditionally a  male stereotype in gaming.</a:t>
            </a:r>
          </a:p>
          <a:p>
            <a:pPr marL="285750" indent="-285750">
              <a:buFont typeface="Arial" panose="020B0604020202020204" pitchFamily="34" charset="0"/>
              <a:buChar char="•"/>
            </a:pPr>
            <a:r>
              <a:rPr lang="en-GB" dirty="0"/>
              <a:t>She is empowered female heroine – rare in gaming industry at the time.  “The heroine, Lara Croft, is an intelligent, butt-kicking, gun-wielding, sexpot, ready to take on whatever comes her way.” Katherine Walker, Portrayal of Women in Media (Video Games)</a:t>
            </a:r>
          </a:p>
          <a:p>
            <a:pPr marL="285750" indent="-285750">
              <a:buFont typeface="Arial" panose="020B0604020202020204" pitchFamily="34" charset="0"/>
              <a:buChar char="•"/>
            </a:pPr>
            <a:endParaRPr lang="en-GB" dirty="0"/>
          </a:p>
          <a:p>
            <a:endParaRPr lang="en-GB" dirty="0"/>
          </a:p>
          <a:p>
            <a:endParaRPr lang="en-GB" dirty="0"/>
          </a:p>
          <a:p>
            <a:endParaRPr lang="en-GB" dirty="0"/>
          </a:p>
        </p:txBody>
      </p:sp>
      <p:sp>
        <p:nvSpPr>
          <p:cNvPr id="16" name="TextBox 15"/>
          <p:cNvSpPr txBox="1"/>
          <p:nvPr/>
        </p:nvSpPr>
        <p:spPr>
          <a:xfrm>
            <a:off x="107504" y="1772816"/>
            <a:ext cx="3168352" cy="4524315"/>
          </a:xfrm>
          <a:prstGeom prst="rect">
            <a:avLst/>
          </a:prstGeom>
          <a:noFill/>
        </p:spPr>
        <p:txBody>
          <a:bodyPr wrap="square" rtlCol="0">
            <a:spAutoFit/>
          </a:bodyPr>
          <a:lstStyle/>
          <a:p>
            <a:r>
              <a:rPr lang="en-GB" b="1" dirty="0"/>
              <a:t>Yes (traditional stereotype):</a:t>
            </a:r>
          </a:p>
          <a:p>
            <a:pPr marL="285750" indent="-285750">
              <a:buFont typeface="Arial" panose="020B0604020202020204" pitchFamily="34" charset="0"/>
              <a:buChar char="•"/>
            </a:pPr>
            <a:r>
              <a:rPr lang="en-GB" dirty="0"/>
              <a:t>Object of sexual desire.  Her body features were particularly exaggerated in early versions of games.</a:t>
            </a:r>
          </a:p>
          <a:p>
            <a:pPr marL="285750" indent="-285750">
              <a:buFont typeface="Arial" panose="020B0604020202020204" pitchFamily="34" charset="0"/>
              <a:buChar char="•"/>
            </a:pPr>
            <a:r>
              <a:rPr lang="en-GB" dirty="0"/>
              <a:t>Scantily-clad designed for male audience.  Would a male character be designed like this?  Is Lara Croft is designed to be attractive to the male audience as she basically acquires all the features that some men would describe as perfect.</a:t>
            </a:r>
          </a:p>
          <a:p>
            <a:r>
              <a:rPr lang="en-GB" dirty="0"/>
              <a:t> </a:t>
            </a:r>
          </a:p>
          <a:p>
            <a:endParaRPr lang="en-GB" dirty="0"/>
          </a:p>
        </p:txBody>
      </p:sp>
      <p:pic>
        <p:nvPicPr>
          <p:cNvPr id="1026" name="Picture 2" descr="http://2.bp.blogspot.com/_nouprOuzjXU/TQSthNhQNdI/AAAAAAAAAgk/qy1yRmZxnh8/s400/Tomb+Raider+to+Legend.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22161" y="2341622"/>
            <a:ext cx="2899675" cy="21747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5856" y="4653136"/>
            <a:ext cx="2745980" cy="1015663"/>
          </a:xfrm>
          <a:prstGeom prst="rect">
            <a:avLst/>
          </a:prstGeom>
          <a:noFill/>
        </p:spPr>
        <p:txBody>
          <a:bodyPr wrap="square" rtlCol="0">
            <a:spAutoFit/>
          </a:bodyPr>
          <a:lstStyle/>
          <a:p>
            <a:r>
              <a:rPr lang="en-GB" sz="1200" dirty="0"/>
              <a:t>Video link: How Lara Croft became a game changer</a:t>
            </a:r>
          </a:p>
          <a:p>
            <a:r>
              <a:rPr lang="en-GB" sz="1200" dirty="0">
                <a:hlinkClick r:id="rId6"/>
              </a:rPr>
              <a:t>http://www.bbc.co.uk/news/uk-england-derbyshire-37619114</a:t>
            </a:r>
            <a:endParaRPr lang="en-GB" sz="1200" dirty="0"/>
          </a:p>
          <a:p>
            <a:endParaRPr lang="en-GB" sz="1200" dirty="0"/>
          </a:p>
        </p:txBody>
      </p:sp>
      <p:sp>
        <p:nvSpPr>
          <p:cNvPr id="13" name="TextBox 12"/>
          <p:cNvSpPr txBox="1"/>
          <p:nvPr/>
        </p:nvSpPr>
        <p:spPr>
          <a:xfrm>
            <a:off x="5508104" y="836712"/>
            <a:ext cx="3528392" cy="369332"/>
          </a:xfrm>
          <a:prstGeom prst="rect">
            <a:avLst/>
          </a:prstGeom>
          <a:solidFill>
            <a:schemeClr val="tx1"/>
          </a:solidFill>
        </p:spPr>
        <p:txBody>
          <a:bodyPr wrap="square" rtlCol="0">
            <a:spAutoFit/>
          </a:bodyPr>
          <a:lstStyle/>
          <a:p>
            <a:pPr algn="ctr"/>
            <a:r>
              <a:rPr lang="en-GB" dirty="0">
                <a:solidFill>
                  <a:schemeClr val="bg1"/>
                </a:solidFill>
              </a:rPr>
              <a:t>Lesson 1: Women in Gaming</a:t>
            </a:r>
          </a:p>
        </p:txBody>
      </p:sp>
    </p:spTree>
    <p:extLst>
      <p:ext uri="{BB962C8B-B14F-4D97-AF65-F5344CB8AC3E}">
        <p14:creationId xmlns:p14="http://schemas.microsoft.com/office/powerpoint/2010/main" val="447331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81492" y="1298543"/>
            <a:ext cx="7630867" cy="369332"/>
          </a:xfrm>
          <a:prstGeom prst="rect">
            <a:avLst/>
          </a:prstGeom>
          <a:noFill/>
        </p:spPr>
        <p:txBody>
          <a:bodyPr wrap="square" rtlCol="0">
            <a:spAutoFit/>
          </a:bodyPr>
          <a:lstStyle/>
          <a:p>
            <a:r>
              <a:rPr lang="en-GB" b="1" dirty="0"/>
              <a:t>Media Representation:  Is Lara Croft masculinised?</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5808166"/>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15616" y="5736158"/>
            <a:ext cx="7506316" cy="1077218"/>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How, in terms of her appearance and behaviour does she adopt characteristics of masculine gender identity?  What characteristics are they?</a:t>
            </a:r>
          </a:p>
          <a:p>
            <a:pPr marL="285750" indent="-285750">
              <a:buFont typeface="Arial" panose="020B0604020202020204" pitchFamily="34" charset="0"/>
              <a:buChar char="•"/>
            </a:pPr>
            <a:r>
              <a:rPr lang="en-GB" sz="1600" dirty="0"/>
              <a:t>Why would the game designers Square </a:t>
            </a:r>
            <a:r>
              <a:rPr lang="en-GB" sz="1600" dirty="0" err="1"/>
              <a:t>Enix</a:t>
            </a:r>
            <a:r>
              <a:rPr lang="en-GB" sz="1600" dirty="0"/>
              <a:t> do this?  Who does she appeal to?</a:t>
            </a:r>
          </a:p>
        </p:txBody>
      </p:sp>
      <p:sp>
        <p:nvSpPr>
          <p:cNvPr id="3" name="Rectangle 2"/>
          <p:cNvSpPr/>
          <p:nvPr/>
        </p:nvSpPr>
        <p:spPr>
          <a:xfrm>
            <a:off x="179512" y="1772816"/>
            <a:ext cx="5472608" cy="4031873"/>
          </a:xfrm>
          <a:prstGeom prst="rect">
            <a:avLst/>
          </a:prstGeom>
        </p:spPr>
        <p:txBody>
          <a:bodyPr wrap="square">
            <a:spAutoFit/>
          </a:bodyPr>
          <a:lstStyle/>
          <a:p>
            <a:r>
              <a:rPr lang="en-GB" sz="1600" dirty="0"/>
              <a:t>“Not just men and not just women were allowed to enjoy playing as Lara Croft -- Kennedy implies that the company Sony realized they could appeal to both audiences in one go - by creating an attractive hyper feminized (as in boobs) body with the ability to act out scenarios and activities previously only available to the male body. Lara is able to go into a male game-space, dungeons, tombs, jungles - the explorer's quest-- as no female avatar had done in the same way before.</a:t>
            </a:r>
          </a:p>
          <a:p>
            <a:endParaRPr lang="en-GB" sz="1600" dirty="0"/>
          </a:p>
          <a:p>
            <a:r>
              <a:rPr lang="en-GB" sz="1600" dirty="0"/>
              <a:t>That is not to say she is not still a problematic character as a representation to females. She is playable because she has been made masculine. She has little in the way of a romantic love interest and, like most female avatars, lacks a male body to gaze at (in the same way the female love interests of male avatars are).”</a:t>
            </a:r>
          </a:p>
          <a:p>
            <a:pPr algn="r"/>
            <a:r>
              <a:rPr lang="en-GB" sz="1600" dirty="0"/>
              <a:t>- Lex Vex, The </a:t>
            </a:r>
            <a:r>
              <a:rPr lang="en-GB" sz="1600" dirty="0" err="1"/>
              <a:t>Fullscape</a:t>
            </a:r>
            <a:r>
              <a:rPr lang="en-GB" sz="1600" dirty="0"/>
              <a:t> Blog</a:t>
            </a:r>
          </a:p>
        </p:txBody>
      </p:sp>
      <p:pic>
        <p:nvPicPr>
          <p:cNvPr id="3074" name="Picture 2" descr="Image result for lara croft feminist ico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444208" y="1772816"/>
            <a:ext cx="1883170" cy="35564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508104" y="836712"/>
            <a:ext cx="3528392" cy="369332"/>
          </a:xfrm>
          <a:prstGeom prst="rect">
            <a:avLst/>
          </a:prstGeom>
          <a:solidFill>
            <a:schemeClr val="tx1"/>
          </a:solidFill>
        </p:spPr>
        <p:txBody>
          <a:bodyPr wrap="square" rtlCol="0">
            <a:spAutoFit/>
          </a:bodyPr>
          <a:lstStyle/>
          <a:p>
            <a:pPr algn="ctr"/>
            <a:r>
              <a:rPr lang="en-GB" dirty="0">
                <a:solidFill>
                  <a:schemeClr val="bg1"/>
                </a:solidFill>
              </a:rPr>
              <a:t>Lesson 2: Lara Croft Design</a:t>
            </a:r>
          </a:p>
        </p:txBody>
      </p:sp>
    </p:spTree>
    <p:extLst>
      <p:ext uri="{BB962C8B-B14F-4D97-AF65-F5344CB8AC3E}">
        <p14:creationId xmlns:p14="http://schemas.microsoft.com/office/powerpoint/2010/main" val="405918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81492" y="1298543"/>
            <a:ext cx="7630867" cy="369332"/>
          </a:xfrm>
          <a:prstGeom prst="rect">
            <a:avLst/>
          </a:prstGeom>
          <a:noFill/>
        </p:spPr>
        <p:txBody>
          <a:bodyPr wrap="square" rtlCol="0">
            <a:spAutoFit/>
          </a:bodyPr>
          <a:lstStyle/>
          <a:p>
            <a:r>
              <a:rPr lang="en-GB" b="1" dirty="0"/>
              <a:t>Media Representation:  Good vs Evil</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5808166"/>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80130" y="5754960"/>
            <a:ext cx="7506316" cy="1077218"/>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Why have these animals been chosen as a representation of evil (think scary, intertextuality in other media forms, </a:t>
            </a:r>
            <a:r>
              <a:rPr lang="en-GB" sz="1600" dirty="0" err="1"/>
              <a:t>etc</a:t>
            </a:r>
            <a:r>
              <a:rPr lang="en-GB" sz="1600" dirty="0"/>
              <a:t>).</a:t>
            </a:r>
          </a:p>
          <a:p>
            <a:pPr marL="285750" indent="-285750">
              <a:buFont typeface="Arial" panose="020B0604020202020204" pitchFamily="34" charset="0"/>
              <a:buChar char="•"/>
            </a:pPr>
            <a:r>
              <a:rPr lang="en-GB" sz="1600" dirty="0"/>
              <a:t>Compare the representation of the good (Lara) vs the bad.</a:t>
            </a:r>
          </a:p>
        </p:txBody>
      </p:sp>
      <p:sp>
        <p:nvSpPr>
          <p:cNvPr id="2" name="TextBox 1"/>
          <p:cNvSpPr txBox="1"/>
          <p:nvPr/>
        </p:nvSpPr>
        <p:spPr>
          <a:xfrm>
            <a:off x="232152" y="1667875"/>
            <a:ext cx="8588320" cy="646331"/>
          </a:xfrm>
          <a:prstGeom prst="rect">
            <a:avLst/>
          </a:prstGeom>
          <a:noFill/>
        </p:spPr>
        <p:txBody>
          <a:bodyPr wrap="square" rtlCol="0">
            <a:spAutoFit/>
          </a:bodyPr>
          <a:lstStyle/>
          <a:p>
            <a:r>
              <a:rPr lang="en-GB" dirty="0"/>
              <a:t>Like many games, Lara Croft has the idea of Good versus Evil.  Good is portrayed through the character of Lara and Evil through the following characters:</a:t>
            </a:r>
          </a:p>
        </p:txBody>
      </p:sp>
      <p:pic>
        <p:nvPicPr>
          <p:cNvPr id="5122" name="Picture 2" descr="https://vignette.wikia.nocookie.net/laracroft/images/8/89/Queen_of_Venom.png/revision/latest/scale-to-width-down/350?cb=201602232359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3463" y="2534233"/>
            <a:ext cx="1449854" cy="17895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876" y="4365104"/>
            <a:ext cx="2863684" cy="1384995"/>
          </a:xfrm>
          <a:prstGeom prst="rect">
            <a:avLst/>
          </a:prstGeom>
          <a:noFill/>
        </p:spPr>
        <p:txBody>
          <a:bodyPr wrap="square" rtlCol="0">
            <a:spAutoFit/>
          </a:bodyPr>
          <a:lstStyle/>
          <a:p>
            <a:r>
              <a:rPr lang="en-GB" sz="1200" dirty="0"/>
              <a:t>The </a:t>
            </a:r>
            <a:r>
              <a:rPr lang="en-GB" sz="1200" b="1" dirty="0"/>
              <a:t>Queen of Venom</a:t>
            </a:r>
            <a:r>
              <a:rPr lang="en-GB" sz="1200" dirty="0"/>
              <a:t> was the guardian (and boss character)  of the Atlas of Beyond. She chased Lara Croft all over the mazes, once almost killing her. But Lara Croft used traps to hurt her, and when she retreated to her lair, Lara killed her with a spear throw to the throat.</a:t>
            </a:r>
          </a:p>
        </p:txBody>
      </p:sp>
      <p:pic>
        <p:nvPicPr>
          <p:cNvPr id="5124" name="Picture 4" descr="LCGO Salamand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843808" y="2545844"/>
            <a:ext cx="1902319" cy="178953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43808" y="4365104"/>
            <a:ext cx="1902319" cy="1015663"/>
          </a:xfrm>
          <a:prstGeom prst="rect">
            <a:avLst/>
          </a:prstGeom>
        </p:spPr>
        <p:txBody>
          <a:bodyPr wrap="square">
            <a:spAutoFit/>
          </a:bodyPr>
          <a:lstStyle/>
          <a:p>
            <a:r>
              <a:rPr lang="en-GB" sz="1200" b="1" dirty="0"/>
              <a:t>Salamanders</a:t>
            </a:r>
            <a:r>
              <a:rPr lang="en-GB" sz="1200" dirty="0"/>
              <a:t> are enemies in Lara Croft GO. They mimic Lara's movements, and they must be over-smarted.</a:t>
            </a:r>
          </a:p>
        </p:txBody>
      </p:sp>
      <p:pic>
        <p:nvPicPr>
          <p:cNvPr id="5126" name="Picture 6" descr="LCGO Spide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01759" y="2543590"/>
            <a:ext cx="1803456" cy="182379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201758" y="4385513"/>
            <a:ext cx="1803457" cy="1015663"/>
          </a:xfrm>
          <a:prstGeom prst="rect">
            <a:avLst/>
          </a:prstGeom>
        </p:spPr>
        <p:txBody>
          <a:bodyPr wrap="square">
            <a:spAutoFit/>
          </a:bodyPr>
          <a:lstStyle/>
          <a:p>
            <a:r>
              <a:rPr lang="en-GB" sz="1200" b="1" dirty="0"/>
              <a:t>Spiders </a:t>
            </a:r>
            <a:r>
              <a:rPr lang="en-GB" sz="1200" dirty="0"/>
              <a:t>are enemies that appear in Tomb Raider II: Starring Lara Croft and Lara Croft Tomb Raider: Underworld. </a:t>
            </a:r>
          </a:p>
        </p:txBody>
      </p:sp>
      <p:pic>
        <p:nvPicPr>
          <p:cNvPr id="5128" name="Picture 8" descr="Image result for lara croft go snakes"/>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161032" y="2545844"/>
            <a:ext cx="1803456" cy="180345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7161032" y="4385716"/>
            <a:ext cx="1982968" cy="461665"/>
          </a:xfrm>
          <a:prstGeom prst="rect">
            <a:avLst/>
          </a:prstGeom>
        </p:spPr>
        <p:txBody>
          <a:bodyPr wrap="square">
            <a:spAutoFit/>
          </a:bodyPr>
          <a:lstStyle/>
          <a:p>
            <a:r>
              <a:rPr lang="en-GB" sz="1200" b="1" dirty="0"/>
              <a:t>Snakes </a:t>
            </a:r>
            <a:r>
              <a:rPr lang="en-GB" sz="1200" dirty="0"/>
              <a:t>are the most common enemy for Lara.</a:t>
            </a:r>
          </a:p>
        </p:txBody>
      </p:sp>
      <p:sp>
        <p:nvSpPr>
          <p:cNvPr id="17" name="TextBox 16"/>
          <p:cNvSpPr txBox="1"/>
          <p:nvPr/>
        </p:nvSpPr>
        <p:spPr>
          <a:xfrm>
            <a:off x="2340260" y="602104"/>
            <a:ext cx="6840252" cy="738664"/>
          </a:xfrm>
          <a:prstGeom prst="rect">
            <a:avLst/>
          </a:prstGeom>
          <a:noFill/>
        </p:spPr>
        <p:txBody>
          <a:bodyPr wrap="square" rtlCol="0">
            <a:spAutoFit/>
          </a:bodyPr>
          <a:lstStyle/>
          <a:p>
            <a:r>
              <a:rPr lang="en-GB" sz="1400" i="1" dirty="0"/>
              <a:t>“We really liked how the first Tomb Raider games were about Lara versus a hostile environment. It became clear that Lara wouldn’t be up against faceless henchmen, rather, she would be fighting to survive against dangerous creatures and escape deadly traps.”</a:t>
            </a:r>
          </a:p>
        </p:txBody>
      </p:sp>
      <p:sp>
        <p:nvSpPr>
          <p:cNvPr id="25" name="TextBox 24"/>
          <p:cNvSpPr txBox="1"/>
          <p:nvPr/>
        </p:nvSpPr>
        <p:spPr>
          <a:xfrm>
            <a:off x="7812360" y="1250176"/>
            <a:ext cx="1224136" cy="307777"/>
          </a:xfrm>
          <a:prstGeom prst="rect">
            <a:avLst/>
          </a:prstGeom>
          <a:noFill/>
        </p:spPr>
        <p:txBody>
          <a:bodyPr wrap="square" rtlCol="0">
            <a:spAutoFit/>
          </a:bodyPr>
          <a:lstStyle/>
          <a:p>
            <a:pPr algn="r"/>
            <a:r>
              <a:rPr lang="en-GB" sz="1400" i="1" dirty="0"/>
              <a:t>- Square </a:t>
            </a:r>
            <a:r>
              <a:rPr lang="en-GB" sz="1400" i="1" dirty="0" err="1"/>
              <a:t>Enix</a:t>
            </a:r>
            <a:endParaRPr lang="en-GB" sz="1400" i="1" dirty="0"/>
          </a:p>
        </p:txBody>
      </p:sp>
      <p:sp>
        <p:nvSpPr>
          <p:cNvPr id="20" name="TextBox 19"/>
          <p:cNvSpPr txBox="1"/>
          <p:nvPr/>
        </p:nvSpPr>
        <p:spPr>
          <a:xfrm>
            <a:off x="5577220" y="5565433"/>
            <a:ext cx="3528392" cy="369332"/>
          </a:xfrm>
          <a:prstGeom prst="rect">
            <a:avLst/>
          </a:prstGeom>
          <a:solidFill>
            <a:schemeClr val="tx1"/>
          </a:solidFill>
        </p:spPr>
        <p:txBody>
          <a:bodyPr wrap="square" rtlCol="0">
            <a:spAutoFit/>
          </a:bodyPr>
          <a:lstStyle/>
          <a:p>
            <a:pPr algn="ctr"/>
            <a:r>
              <a:rPr lang="en-GB" dirty="0">
                <a:solidFill>
                  <a:schemeClr val="bg1"/>
                </a:solidFill>
              </a:rPr>
              <a:t>Lesson 2: Good vs Evil Design</a:t>
            </a:r>
          </a:p>
        </p:txBody>
      </p:sp>
    </p:spTree>
    <p:extLst>
      <p:ext uri="{BB962C8B-B14F-4D97-AF65-F5344CB8AC3E}">
        <p14:creationId xmlns:p14="http://schemas.microsoft.com/office/powerpoint/2010/main" val="370202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81492" y="1298543"/>
            <a:ext cx="7630867" cy="369332"/>
          </a:xfrm>
          <a:prstGeom prst="rect">
            <a:avLst/>
          </a:prstGeom>
          <a:noFill/>
        </p:spPr>
        <p:txBody>
          <a:bodyPr wrap="square" rtlCol="0">
            <a:spAutoFit/>
          </a:bodyPr>
          <a:lstStyle/>
          <a:p>
            <a:r>
              <a:rPr lang="en-GB" b="1" dirty="0"/>
              <a:t>Media Representation:  Time and Place</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5808166"/>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15616" y="5736158"/>
            <a:ext cx="7506316" cy="1077218"/>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Why have these settings (ancient landscapes, jungle, </a:t>
            </a:r>
            <a:r>
              <a:rPr lang="en-GB" sz="1600" dirty="0" err="1"/>
              <a:t>etc</a:t>
            </a:r>
            <a:r>
              <a:rPr lang="en-GB" sz="1600" dirty="0"/>
              <a:t>) been chosen in the game?</a:t>
            </a:r>
          </a:p>
          <a:p>
            <a:pPr marL="285750" indent="-285750">
              <a:buFont typeface="Arial" panose="020B0604020202020204" pitchFamily="34" charset="0"/>
              <a:buChar char="•"/>
            </a:pPr>
            <a:r>
              <a:rPr lang="en-GB" sz="1600" dirty="0"/>
              <a:t>What intertextuality exists here and why do you think that they have designed the game like this?</a:t>
            </a:r>
          </a:p>
        </p:txBody>
      </p:sp>
      <p:sp>
        <p:nvSpPr>
          <p:cNvPr id="3" name="Rectangle 2"/>
          <p:cNvSpPr/>
          <p:nvPr/>
        </p:nvSpPr>
        <p:spPr>
          <a:xfrm>
            <a:off x="179512" y="1628800"/>
            <a:ext cx="4392488" cy="2308324"/>
          </a:xfrm>
          <a:prstGeom prst="rect">
            <a:avLst/>
          </a:prstGeom>
        </p:spPr>
        <p:txBody>
          <a:bodyPr wrap="square">
            <a:spAutoFit/>
          </a:bodyPr>
          <a:lstStyle/>
          <a:p>
            <a:r>
              <a:rPr lang="en-GB" sz="1600" dirty="0"/>
              <a:t>Lara Croft Go explores the ruins of an ancient civilization in the Amazon Jungle while fighting menacing enemies, overcome dangerous obstacles and traps, and ultimately, uncover the myth of the Queen of Venom.  There is no specific timescale – but is modern-day in Lara’s weaponry.</a:t>
            </a:r>
          </a:p>
          <a:p>
            <a:r>
              <a:rPr lang="en-GB" sz="1600" dirty="0"/>
              <a:t>This concept of action adventure exploring and uncovering relics from ancient civilisations is not new and there is some </a:t>
            </a:r>
            <a:r>
              <a:rPr lang="en-GB" sz="1600" b="1" u="sng" dirty="0"/>
              <a:t>intertextuality</a:t>
            </a:r>
            <a:r>
              <a:rPr lang="en-GB" sz="1600" dirty="0"/>
              <a:t> here:</a:t>
            </a:r>
          </a:p>
        </p:txBody>
      </p:sp>
      <p:pic>
        <p:nvPicPr>
          <p:cNvPr id="614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99861" y="1778490"/>
            <a:ext cx="3656615" cy="200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8" y="5200788"/>
            <a:ext cx="2592288" cy="307777"/>
          </a:xfrm>
          <a:prstGeom prst="rect">
            <a:avLst/>
          </a:prstGeom>
          <a:noFill/>
        </p:spPr>
        <p:txBody>
          <a:bodyPr wrap="square" rtlCol="0">
            <a:spAutoFit/>
          </a:bodyPr>
          <a:lstStyle/>
          <a:p>
            <a:pPr algn="ctr"/>
            <a:r>
              <a:rPr lang="en-GB" sz="1400" dirty="0"/>
              <a:t>Indiana Jones movie</a:t>
            </a:r>
          </a:p>
        </p:txBody>
      </p:sp>
      <p:pic>
        <p:nvPicPr>
          <p:cNvPr id="6150" name="Picture 6" descr="Image result for indiana jones and the crystal skull"/>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9512" y="3933056"/>
            <a:ext cx="2232247" cy="12804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tomb raider jungl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20602" y="3938646"/>
            <a:ext cx="1682856" cy="126214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123728" y="5213457"/>
            <a:ext cx="2592288" cy="307777"/>
          </a:xfrm>
          <a:prstGeom prst="rect">
            <a:avLst/>
          </a:prstGeom>
          <a:noFill/>
        </p:spPr>
        <p:txBody>
          <a:bodyPr wrap="square" rtlCol="0">
            <a:spAutoFit/>
          </a:bodyPr>
          <a:lstStyle/>
          <a:p>
            <a:pPr algn="ctr"/>
            <a:r>
              <a:rPr lang="en-GB" sz="1400" dirty="0"/>
              <a:t>Original Tomb Raider games</a:t>
            </a:r>
          </a:p>
        </p:txBody>
      </p:sp>
      <p:pic>
        <p:nvPicPr>
          <p:cNvPr id="6154" name="Picture 10" descr="Related image"/>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572000" y="3933055"/>
            <a:ext cx="2047411" cy="126773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355976" y="5213457"/>
            <a:ext cx="2592288" cy="307777"/>
          </a:xfrm>
          <a:prstGeom prst="rect">
            <a:avLst/>
          </a:prstGeom>
          <a:noFill/>
        </p:spPr>
        <p:txBody>
          <a:bodyPr wrap="square" rtlCol="0">
            <a:spAutoFit/>
          </a:bodyPr>
          <a:lstStyle/>
          <a:p>
            <a:pPr algn="ctr"/>
            <a:r>
              <a:rPr lang="en-GB" sz="1400" dirty="0"/>
              <a:t>Tomb Raider movie</a:t>
            </a:r>
          </a:p>
        </p:txBody>
      </p:sp>
      <p:pic>
        <p:nvPicPr>
          <p:cNvPr id="6156" name="Picture 12" descr="Image result for secret of monkey island"/>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821203" y="3933055"/>
            <a:ext cx="2035273" cy="12720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19411" y="5213457"/>
            <a:ext cx="2524589" cy="523220"/>
          </a:xfrm>
          <a:prstGeom prst="rect">
            <a:avLst/>
          </a:prstGeom>
          <a:noFill/>
        </p:spPr>
        <p:txBody>
          <a:bodyPr wrap="square" rtlCol="0">
            <a:spAutoFit/>
          </a:bodyPr>
          <a:lstStyle/>
          <a:p>
            <a:pPr algn="ctr"/>
            <a:r>
              <a:rPr lang="en-GB" sz="1400" dirty="0"/>
              <a:t>Retro puzzle game, ‘Secret of Monkey Island’</a:t>
            </a:r>
          </a:p>
        </p:txBody>
      </p:sp>
      <p:sp>
        <p:nvSpPr>
          <p:cNvPr id="9" name="TextBox 8"/>
          <p:cNvSpPr txBox="1"/>
          <p:nvPr/>
        </p:nvSpPr>
        <p:spPr>
          <a:xfrm>
            <a:off x="2447764" y="683985"/>
            <a:ext cx="6408712" cy="584775"/>
          </a:xfrm>
          <a:prstGeom prst="rect">
            <a:avLst/>
          </a:prstGeom>
          <a:noFill/>
        </p:spPr>
        <p:txBody>
          <a:bodyPr wrap="square" rtlCol="0">
            <a:spAutoFit/>
          </a:bodyPr>
          <a:lstStyle/>
          <a:p>
            <a:r>
              <a:rPr lang="en-GB" sz="1600" i="1" dirty="0"/>
              <a:t>“We were building an ancient world, unexplored and mysterious, strongly influenced by our memories of the first Tomb Raider.”  - Square </a:t>
            </a:r>
            <a:r>
              <a:rPr lang="en-GB" sz="1600" i="1" dirty="0" err="1"/>
              <a:t>Enix</a:t>
            </a:r>
            <a:endParaRPr lang="en-GB" sz="1600" i="1" dirty="0"/>
          </a:p>
        </p:txBody>
      </p:sp>
      <p:sp>
        <p:nvSpPr>
          <p:cNvPr id="20" name="TextBox 19"/>
          <p:cNvSpPr txBox="1"/>
          <p:nvPr/>
        </p:nvSpPr>
        <p:spPr>
          <a:xfrm>
            <a:off x="5199861" y="1331476"/>
            <a:ext cx="3656615" cy="369332"/>
          </a:xfrm>
          <a:prstGeom prst="rect">
            <a:avLst/>
          </a:prstGeom>
          <a:solidFill>
            <a:schemeClr val="tx1"/>
          </a:solidFill>
        </p:spPr>
        <p:txBody>
          <a:bodyPr wrap="square" rtlCol="0">
            <a:spAutoFit/>
          </a:bodyPr>
          <a:lstStyle/>
          <a:p>
            <a:pPr algn="ctr"/>
            <a:r>
              <a:rPr lang="en-GB" dirty="0">
                <a:solidFill>
                  <a:schemeClr val="bg1"/>
                </a:solidFill>
              </a:rPr>
              <a:t>Lesson 2: Game location</a:t>
            </a:r>
          </a:p>
        </p:txBody>
      </p:sp>
    </p:spTree>
    <p:extLst>
      <p:ext uri="{BB962C8B-B14F-4D97-AF65-F5344CB8AC3E}">
        <p14:creationId xmlns:p14="http://schemas.microsoft.com/office/powerpoint/2010/main" val="46810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5" name="TextBox 4"/>
          <p:cNvSpPr txBox="1"/>
          <p:nvPr/>
        </p:nvSpPr>
        <p:spPr>
          <a:xfrm>
            <a:off x="181492" y="1298543"/>
            <a:ext cx="7630867" cy="369332"/>
          </a:xfrm>
          <a:prstGeom prst="rect">
            <a:avLst/>
          </a:prstGeom>
          <a:noFill/>
        </p:spPr>
        <p:txBody>
          <a:bodyPr wrap="square" rtlCol="0">
            <a:spAutoFit/>
          </a:bodyPr>
          <a:lstStyle/>
          <a:p>
            <a:r>
              <a:rPr lang="en-GB" b="1" dirty="0"/>
              <a:t>Media Language:  What are the features of the Lara Croft Go game?</a:t>
            </a:r>
          </a:p>
        </p:txBody>
      </p:sp>
      <p:pic>
        <p:nvPicPr>
          <p:cNvPr id="14"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1520" y="5792216"/>
            <a:ext cx="864096" cy="8628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15616" y="5736158"/>
            <a:ext cx="7920880" cy="1077218"/>
          </a:xfrm>
          <a:prstGeom prst="rect">
            <a:avLst/>
          </a:prstGeom>
          <a:noFill/>
        </p:spPr>
        <p:txBody>
          <a:bodyPr wrap="square" rtlCol="0">
            <a:spAutoFit/>
          </a:bodyPr>
          <a:lstStyle/>
          <a:p>
            <a:r>
              <a:rPr lang="en-GB" sz="1600" dirty="0"/>
              <a:t>In your books, and in your own words:</a:t>
            </a:r>
          </a:p>
          <a:p>
            <a:r>
              <a:rPr lang="en-GB" sz="1600" dirty="0"/>
              <a:t>What features of the game follow the Action Adventure genre?</a:t>
            </a:r>
          </a:p>
          <a:p>
            <a:r>
              <a:rPr lang="en-GB" sz="1600" dirty="0"/>
              <a:t>What features follow the turn-based puzzle genre?  Why is this so suited to mobile gaming?</a:t>
            </a:r>
          </a:p>
          <a:p>
            <a:r>
              <a:rPr lang="en-GB" sz="1600" dirty="0"/>
              <a:t>Describe the iconography used in the game (think Lara’s costume, think the ‘jungle-themed’).</a:t>
            </a:r>
          </a:p>
        </p:txBody>
      </p:sp>
      <p:pic>
        <p:nvPicPr>
          <p:cNvPr id="2050" name="Picture 2">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314802" y="1700808"/>
            <a:ext cx="2630223" cy="17281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79512" y="1628800"/>
            <a:ext cx="5256584" cy="369332"/>
          </a:xfrm>
          <a:prstGeom prst="rect">
            <a:avLst/>
          </a:prstGeom>
          <a:noFill/>
        </p:spPr>
        <p:txBody>
          <a:bodyPr wrap="square" rtlCol="0">
            <a:spAutoFit/>
          </a:bodyPr>
          <a:lstStyle/>
          <a:p>
            <a:r>
              <a:rPr lang="en-GB" b="1" dirty="0">
                <a:solidFill>
                  <a:srgbClr val="FF0000"/>
                </a:solidFill>
              </a:rPr>
              <a:t>Watch this 15 minute video review of the game. </a:t>
            </a:r>
          </a:p>
        </p:txBody>
      </p:sp>
      <p:sp>
        <p:nvSpPr>
          <p:cNvPr id="17" name="TextBox 16"/>
          <p:cNvSpPr txBox="1"/>
          <p:nvPr/>
        </p:nvSpPr>
        <p:spPr>
          <a:xfrm>
            <a:off x="6599220" y="3443306"/>
            <a:ext cx="2268252" cy="276999"/>
          </a:xfrm>
          <a:prstGeom prst="rect">
            <a:avLst/>
          </a:prstGeom>
          <a:noFill/>
        </p:spPr>
        <p:txBody>
          <a:bodyPr wrap="square" rtlCol="0">
            <a:spAutoFit/>
          </a:bodyPr>
          <a:lstStyle/>
          <a:p>
            <a:pPr algn="ctr"/>
            <a:r>
              <a:rPr lang="en-GB" sz="1200" b="1" dirty="0">
                <a:solidFill>
                  <a:srgbClr val="FF0000"/>
                </a:solidFill>
              </a:rPr>
              <a:t>Click image to view video</a:t>
            </a:r>
          </a:p>
        </p:txBody>
      </p:sp>
      <p:sp>
        <p:nvSpPr>
          <p:cNvPr id="7" name="TextBox 6"/>
          <p:cNvSpPr txBox="1"/>
          <p:nvPr/>
        </p:nvSpPr>
        <p:spPr>
          <a:xfrm>
            <a:off x="179512" y="1988840"/>
            <a:ext cx="6048672" cy="1815882"/>
          </a:xfrm>
          <a:prstGeom prst="rect">
            <a:avLst/>
          </a:prstGeom>
          <a:noFill/>
        </p:spPr>
        <p:txBody>
          <a:bodyPr wrap="square" rtlCol="0">
            <a:spAutoFit/>
          </a:bodyPr>
          <a:lstStyle/>
          <a:p>
            <a:r>
              <a:rPr lang="en-GB" sz="1600" dirty="0"/>
              <a:t>In many ways, there are traditional Action Adventure elements to this game (she moves, she shoots, she avoids hazards).  However, this game is a ‘turn-based puzzle’ which involves by-passing enemies and unlocking paths in a sequential manner which suits the ‘short timespan’ that people can sometimes commit to mobile gaming. It faithfully preserves element of original Tomb Raider game and brings the original adventure up to date. </a:t>
            </a:r>
          </a:p>
        </p:txBody>
      </p:sp>
      <p:pic>
        <p:nvPicPr>
          <p:cNvPr id="2052" name="Picture 4" descr="Image result for lara croft go characters"/>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52128" y="3717032"/>
            <a:ext cx="2187624" cy="18492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80100" y="3645024"/>
            <a:ext cx="6663899" cy="2092881"/>
          </a:xfrm>
          <a:prstGeom prst="rect">
            <a:avLst/>
          </a:prstGeom>
          <a:noFill/>
        </p:spPr>
        <p:txBody>
          <a:bodyPr wrap="square" rtlCol="0">
            <a:spAutoFit/>
          </a:bodyPr>
          <a:lstStyle/>
          <a:p>
            <a:r>
              <a:rPr lang="en-GB" sz="1600" dirty="0"/>
              <a:t>The game also involves collecting items that unlock special powers and tools that help your progress through the game.  On the image to the left you can see many of the opponents that Lara comes across (Lizards, Snakes, Spiders) and some of the collectables. There are not many different enemies as memory size is key and given the transient nature of mobile gaming, immediate recognition/anchorage is important.  The three act narrative structure proceeds from an orientation stage through various complications and blockages to a simple resolution</a:t>
            </a:r>
            <a:r>
              <a:rPr lang="en-GB" dirty="0"/>
              <a:t>.</a:t>
            </a:r>
          </a:p>
        </p:txBody>
      </p:sp>
      <p:sp>
        <p:nvSpPr>
          <p:cNvPr id="16" name="TextBox 15"/>
          <p:cNvSpPr txBox="1"/>
          <p:nvPr/>
        </p:nvSpPr>
        <p:spPr>
          <a:xfrm>
            <a:off x="5508104" y="836712"/>
            <a:ext cx="3528392" cy="369332"/>
          </a:xfrm>
          <a:prstGeom prst="rect">
            <a:avLst/>
          </a:prstGeom>
          <a:solidFill>
            <a:schemeClr val="tx1"/>
          </a:solidFill>
        </p:spPr>
        <p:txBody>
          <a:bodyPr wrap="square" rtlCol="0">
            <a:spAutoFit/>
          </a:bodyPr>
          <a:lstStyle/>
          <a:p>
            <a:pPr algn="ctr"/>
            <a:r>
              <a:rPr lang="en-GB" dirty="0">
                <a:solidFill>
                  <a:schemeClr val="bg1"/>
                </a:solidFill>
              </a:rPr>
              <a:t>Lesson 3: Narrative Structure</a:t>
            </a:r>
          </a:p>
        </p:txBody>
      </p:sp>
      <p:cxnSp>
        <p:nvCxnSpPr>
          <p:cNvPr id="10" name="Straight Arrow Connector 9"/>
          <p:cNvCxnSpPr/>
          <p:nvPr/>
        </p:nvCxnSpPr>
        <p:spPr>
          <a:xfrm>
            <a:off x="4932040" y="1813466"/>
            <a:ext cx="129614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149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4529</Words>
  <Application>Microsoft Office PowerPoint</Application>
  <PresentationFormat>On-screen Show (4:3)</PresentationFormat>
  <Paragraphs>318</Paragraphs>
  <Slides>23</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Online, Social and Participatory Media Close Study Product: Video Game - Lara Croft Go</vt:lpstr>
      <vt:lpstr>Complete the initial Personal Learning Checklist for the Lara Croft Go CSP as a starting point for your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2018-02-21T22:10:49Z</dcterms:created>
  <dcterms:modified xsi:type="dcterms:W3CDTF">2021-02-20T14:18:09Z</dcterms:modified>
</cp:coreProperties>
</file>