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7" r:id="rId3"/>
    <p:sldId id="277" r:id="rId4"/>
    <p:sldId id="258" r:id="rId5"/>
    <p:sldId id="259" r:id="rId6"/>
    <p:sldId id="260" r:id="rId7"/>
    <p:sldId id="263" r:id="rId8"/>
    <p:sldId id="265" r:id="rId9"/>
    <p:sldId id="266" r:id="rId10"/>
    <p:sldId id="267" r:id="rId11"/>
    <p:sldId id="268" r:id="rId12"/>
    <p:sldId id="269" r:id="rId13"/>
    <p:sldId id="270" r:id="rId14"/>
    <p:sldId id="272" r:id="rId15"/>
    <p:sldId id="262" r:id="rId16"/>
    <p:sldId id="271" r:id="rId17"/>
    <p:sldId id="273" r:id="rId18"/>
    <p:sldId id="261" r:id="rId19"/>
    <p:sldId id="264"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39289-EEFC-4695-8DA1-A7324CBADE19}" type="datetimeFigureOut">
              <a:rPr lang="en-GB" smtClean="0"/>
              <a:t>20/02/2021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FF032-731C-47EF-B42F-1D9F12C66301}" type="slidenum">
              <a:rPr lang="en-GB" smtClean="0"/>
              <a:t>‹#›</a:t>
            </a:fld>
            <a:endParaRPr lang="en-GB"/>
          </a:p>
        </p:txBody>
      </p:sp>
    </p:spTree>
    <p:extLst>
      <p:ext uri="{BB962C8B-B14F-4D97-AF65-F5344CB8AC3E}">
        <p14:creationId xmlns:p14="http://schemas.microsoft.com/office/powerpoint/2010/main" val="29541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reading: Gender representation</a:t>
            </a:r>
            <a:r>
              <a:rPr lang="en-GB" baseline="0" dirty="0"/>
              <a:t> in gaming - https://en.wikipedia.org/wiki/Gender_representation_in_video_games</a:t>
            </a:r>
          </a:p>
          <a:p>
            <a:endParaRPr lang="en-GB" dirty="0"/>
          </a:p>
        </p:txBody>
      </p:sp>
      <p:sp>
        <p:nvSpPr>
          <p:cNvPr id="4" name="Slide Number Placeholder 3"/>
          <p:cNvSpPr>
            <a:spLocks noGrp="1"/>
          </p:cNvSpPr>
          <p:nvPr>
            <p:ph type="sldNum" sz="quarter" idx="10"/>
          </p:nvPr>
        </p:nvSpPr>
        <p:spPr/>
        <p:txBody>
          <a:bodyPr/>
          <a:lstStyle/>
          <a:p>
            <a:fld id="{7EBFF032-731C-47EF-B42F-1D9F12C66301}" type="slidenum">
              <a:rPr lang="en-GB" smtClean="0"/>
              <a:t>18</a:t>
            </a:fld>
            <a:endParaRPr lang="en-GB"/>
          </a:p>
        </p:txBody>
      </p:sp>
    </p:spTree>
    <p:extLst>
      <p:ext uri="{BB962C8B-B14F-4D97-AF65-F5344CB8AC3E}">
        <p14:creationId xmlns:p14="http://schemas.microsoft.com/office/powerpoint/2010/main" val="55612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BFF032-731C-47EF-B42F-1D9F12C66301}" type="slidenum">
              <a:rPr lang="en-GB" smtClean="0"/>
              <a:t>19</a:t>
            </a:fld>
            <a:endParaRPr lang="en-GB"/>
          </a:p>
        </p:txBody>
      </p:sp>
    </p:spTree>
    <p:extLst>
      <p:ext uri="{BB962C8B-B14F-4D97-AF65-F5344CB8AC3E}">
        <p14:creationId xmlns:p14="http://schemas.microsoft.com/office/powerpoint/2010/main" val="55612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BFF032-731C-47EF-B42F-1D9F12C66301}" type="slidenum">
              <a:rPr lang="en-GB" smtClean="0"/>
              <a:t>20</a:t>
            </a:fld>
            <a:endParaRPr lang="en-GB"/>
          </a:p>
        </p:txBody>
      </p:sp>
    </p:spTree>
    <p:extLst>
      <p:ext uri="{BB962C8B-B14F-4D97-AF65-F5344CB8AC3E}">
        <p14:creationId xmlns:p14="http://schemas.microsoft.com/office/powerpoint/2010/main" val="55612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BFF032-731C-47EF-B42F-1D9F12C66301}" type="slidenum">
              <a:rPr lang="en-GB" smtClean="0"/>
              <a:t>21</a:t>
            </a:fld>
            <a:endParaRPr lang="en-GB"/>
          </a:p>
        </p:txBody>
      </p:sp>
    </p:spTree>
    <p:extLst>
      <p:ext uri="{BB962C8B-B14F-4D97-AF65-F5344CB8AC3E}">
        <p14:creationId xmlns:p14="http://schemas.microsoft.com/office/powerpoint/2010/main" val="55612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BFF032-731C-47EF-B42F-1D9F12C66301}" type="slidenum">
              <a:rPr lang="en-GB" smtClean="0"/>
              <a:t>22</a:t>
            </a:fld>
            <a:endParaRPr lang="en-GB"/>
          </a:p>
        </p:txBody>
      </p:sp>
    </p:spTree>
    <p:extLst>
      <p:ext uri="{BB962C8B-B14F-4D97-AF65-F5344CB8AC3E}">
        <p14:creationId xmlns:p14="http://schemas.microsoft.com/office/powerpoint/2010/main" val="55612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4751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186413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30602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87386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58835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2445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2991E4-2CD5-48FA-A93D-051E14DC7BA6}"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142787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2991E4-2CD5-48FA-A93D-051E14DC7BA6}"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13520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991E4-2CD5-48FA-A93D-051E14DC7BA6}"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36877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29650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85125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991E4-2CD5-48FA-A93D-051E14DC7BA6}" type="datetimeFigureOut">
              <a:rPr lang="en-GB" smtClean="0"/>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9CE38-C6D1-466A-96D6-129AB1CC3B3A}" type="slidenum">
              <a:rPr lang="en-GB" smtClean="0"/>
              <a:t>‹#›</a:t>
            </a:fld>
            <a:endParaRPr lang="en-GB"/>
          </a:p>
        </p:txBody>
      </p:sp>
    </p:spTree>
    <p:extLst>
      <p:ext uri="{BB962C8B-B14F-4D97-AF65-F5344CB8AC3E}">
        <p14:creationId xmlns:p14="http://schemas.microsoft.com/office/powerpoint/2010/main" val="2348451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5.jpe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hyperlink" Target="https://youtu.be/2h-uvrvrg3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forbes.com/sites/quora/2014/07/25/why-is-the-kim-kardashian-game-so-successful/#744b2f3c1d1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Women_and_video_games#Demographics_of_female_players" TargetMode="External"/><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gAyncf3DBUQ" TargetMode="External"/><Relationship Id="rId5" Type="http://schemas.openxmlformats.org/officeDocument/2006/relationships/image" Target="../media/image41.jpeg"/><Relationship Id="rId4" Type="http://schemas.openxmlformats.org/officeDocument/2006/relationships/hyperlink" Target="https://youtu.be/NmQwnWPlXpg" TargetMode="Externa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93TT8QMyNZc"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youtu.be/93TT8QMyNZc" TargetMode="External"/><Relationship Id="rId4" Type="http://schemas.openxmlformats.org/officeDocument/2006/relationships/hyperlink" Target="https://www.youtube.com/watch?v=xPASdu5Keo8"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youtu.be/s_enm5TBKSA" TargetMode="External"/><Relationship Id="rId11" Type="http://schemas.openxmlformats.org/officeDocument/2006/relationships/image" Target="../media/image12.jpe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3.jpeg"/><Relationship Id="rId7" Type="http://schemas.microsoft.com/office/2007/relationships/hdphoto" Target="../media/hdphoto3.wdp"/><Relationship Id="rId12"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19.png"/><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4.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youtu.be/2IjNb7Q9Cmg"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youtu.be/WJDXxEEmPkk"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675" y="4797152"/>
            <a:ext cx="7772400" cy="806975"/>
          </a:xfrm>
        </p:spPr>
        <p:txBody>
          <a:bodyPr>
            <a:normAutofit fontScale="90000"/>
          </a:bodyPr>
          <a:lstStyle/>
          <a:p>
            <a:r>
              <a:rPr lang="en-GB" sz="2400" b="1" dirty="0"/>
              <a:t>Online, Social and Participatory Media</a:t>
            </a:r>
            <a:br>
              <a:rPr lang="en-GB" sz="2400" b="1" dirty="0"/>
            </a:br>
            <a:r>
              <a:rPr lang="en-GB" sz="2400" b="1" dirty="0"/>
              <a:t>Close Study Product: Kardashian Hollywood App</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https://upload.wikimedia.org/wikipedia/commons/b/bf/Socialmedia-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700808"/>
            <a:ext cx="5162278" cy="29023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31840" y="4433895"/>
            <a:ext cx="2592288" cy="169277"/>
          </a:xfrm>
          <a:prstGeom prst="rect">
            <a:avLst/>
          </a:prstGeom>
          <a:noFill/>
        </p:spPr>
        <p:txBody>
          <a:bodyPr wrap="square" rtlCol="0">
            <a:spAutoFit/>
          </a:bodyPr>
          <a:lstStyle/>
          <a:p>
            <a:r>
              <a:rPr lang="en-GB" sz="500" dirty="0"/>
              <a:t>Image source: https://upload.wikimedia.org/wikipedia/commons/b/bf/Socialmedia-pm.png</a:t>
            </a:r>
          </a:p>
        </p:txBody>
      </p: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Tree>
    <p:extLst>
      <p:ext uri="{BB962C8B-B14F-4D97-AF65-F5344CB8AC3E}">
        <p14:creationId xmlns:p14="http://schemas.microsoft.com/office/powerpoint/2010/main" val="22745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Language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The app: narrative ingredients – SETTINGS</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2: The Game</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227583" y="4653136"/>
            <a:ext cx="3480321" cy="2031325"/>
          </a:xfrm>
          <a:prstGeom prst="rect">
            <a:avLst/>
          </a:prstGeom>
          <a:noFill/>
        </p:spPr>
        <p:txBody>
          <a:bodyPr wrap="square" rtlCol="0">
            <a:spAutoFit/>
          </a:bodyPr>
          <a:lstStyle/>
          <a:p>
            <a:r>
              <a:rPr lang="en-GB" dirty="0"/>
              <a:t>There are a range of locations in the game that try to mirror the stereotype of the celebrity lifestyle of an A-lister.</a:t>
            </a:r>
          </a:p>
          <a:p>
            <a:endParaRPr lang="en-GB" dirty="0"/>
          </a:p>
          <a:p>
            <a:r>
              <a:rPr lang="en-GB" dirty="0"/>
              <a:t>The settings on this page are just a select few.</a:t>
            </a:r>
          </a:p>
        </p:txBody>
      </p:sp>
      <p:pic>
        <p:nvPicPr>
          <p:cNvPr id="3074" name="Picture 2" descr="https://i.pinimg.com/originals/98/74/fd/9874fd7ce452dc7f3c4e19e1b0b021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78" y="1772816"/>
            <a:ext cx="3429326" cy="27764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1700808"/>
            <a:ext cx="5040560" cy="488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156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a:t>
            </a:r>
            <a:r>
              <a:rPr lang="en-GB" b="1" spc="240" dirty="0"/>
              <a:t>│ Language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The app: narrative ingredients – EVENTS</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2: The Game</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179512" y="1772816"/>
            <a:ext cx="4248472" cy="5262979"/>
          </a:xfrm>
          <a:prstGeom prst="rect">
            <a:avLst/>
          </a:prstGeom>
          <a:noFill/>
        </p:spPr>
        <p:txBody>
          <a:bodyPr wrap="square" rtlCol="0">
            <a:spAutoFit/>
          </a:bodyPr>
          <a:lstStyle/>
          <a:p>
            <a:r>
              <a:rPr lang="en-GB" sz="1600" b="1" dirty="0"/>
              <a:t>Special Events </a:t>
            </a:r>
            <a:r>
              <a:rPr lang="en-GB" sz="1600" dirty="0"/>
              <a:t>are temporary goal arcs that are available only during </a:t>
            </a:r>
            <a:r>
              <a:rPr lang="en-GB" sz="1600" b="1" dirty="0"/>
              <a:t>Weekend Events </a:t>
            </a:r>
            <a:r>
              <a:rPr lang="en-GB" sz="1600" dirty="0"/>
              <a:t>in the game. By completing them, players can not only earn Cash </a:t>
            </a:r>
            <a:r>
              <a:rPr lang="en-GB" sz="1600" dirty="0" err="1"/>
              <a:t>Cash</a:t>
            </a:r>
            <a:r>
              <a:rPr lang="en-GB" sz="1600" dirty="0"/>
              <a:t>, XP </a:t>
            </a:r>
            <a:r>
              <a:rPr lang="en-GB" sz="1600" dirty="0" err="1"/>
              <a:t>XP</a:t>
            </a:r>
            <a:r>
              <a:rPr lang="en-GB" sz="1600" dirty="0"/>
              <a:t>, Energy </a:t>
            </a:r>
            <a:r>
              <a:rPr lang="en-GB" sz="1600" dirty="0" err="1"/>
              <a:t>Energy</a:t>
            </a:r>
            <a:r>
              <a:rPr lang="en-GB" sz="1600" dirty="0"/>
              <a:t> and Star Stars, but also Special Event stars.  These regularly happen and keep the game fresh.  It also means established players keep coming back to the game to see what the latest updated events are.</a:t>
            </a:r>
          </a:p>
          <a:p>
            <a:pPr fontAlgn="base"/>
            <a:r>
              <a:rPr lang="en-GB" sz="1600" dirty="0"/>
              <a:t>By collecting Special Event stars, players can unlock exclusive rewards and </a:t>
            </a:r>
            <a:r>
              <a:rPr lang="en-GB" sz="1600" b="1" dirty="0" err="1"/>
              <a:t>Kustomize</a:t>
            </a:r>
            <a:r>
              <a:rPr lang="en-GB" sz="1600" dirty="0"/>
              <a:t> items. The </a:t>
            </a:r>
            <a:r>
              <a:rPr lang="en-GB" sz="1600" b="1" dirty="0" err="1"/>
              <a:t>Kustomize</a:t>
            </a:r>
            <a:r>
              <a:rPr lang="en-GB" sz="1600" dirty="0"/>
              <a:t> screen, also known as your wardrobe, is the screen where you can customize your character to your liking. You can purchase tops, dresses, pants, skirts, shoes, hairstyles, facial features, nail colours and fashion accessories like bags, jewellery, and tattoos.</a:t>
            </a:r>
          </a:p>
          <a:p>
            <a:pPr fontAlgn="base"/>
            <a:r>
              <a:rPr lang="en-GB" sz="1600" dirty="0"/>
              <a:t>You can change your look whenever you like. Keep on top of current fashion to maximise your fans!</a:t>
            </a:r>
          </a:p>
          <a:p>
            <a:endParaRPr lang="en-GB" sz="1600" dirty="0"/>
          </a:p>
        </p:txBody>
      </p:sp>
      <p:pic>
        <p:nvPicPr>
          <p:cNvPr id="4098" name="Picture 2" descr="Image result for kim kardashian hollywood ev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99206" y="1628801"/>
            <a:ext cx="433728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ustomization-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196" y="4369694"/>
            <a:ext cx="4305300" cy="24288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851920" y="5445224"/>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46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The Game: narrative ingredients</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2: The Game</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659716005"/>
              </p:ext>
            </p:extLst>
          </p:nvPr>
        </p:nvGraphicFramePr>
        <p:xfrm>
          <a:off x="327472" y="3212976"/>
          <a:ext cx="8493000" cy="3479800"/>
        </p:xfrm>
        <a:graphic>
          <a:graphicData uri="http://schemas.openxmlformats.org/drawingml/2006/table">
            <a:tbl>
              <a:tblPr firstRow="1" bandRow="1">
                <a:tableStyleId>{5C22544A-7EE6-4342-B048-85BDC9FD1C3A}</a:tableStyleId>
              </a:tblPr>
              <a:tblGrid>
                <a:gridCol w="2082669">
                  <a:extLst>
                    <a:ext uri="{9D8B030D-6E8A-4147-A177-3AD203B41FA5}">
                      <a16:colId xmlns:a16="http://schemas.microsoft.com/office/drawing/2014/main" val="20000"/>
                    </a:ext>
                  </a:extLst>
                </a:gridCol>
                <a:gridCol w="6410331">
                  <a:extLst>
                    <a:ext uri="{9D8B030D-6E8A-4147-A177-3AD203B41FA5}">
                      <a16:colId xmlns:a16="http://schemas.microsoft.com/office/drawing/2014/main" val="20001"/>
                    </a:ext>
                  </a:extLst>
                </a:gridCol>
              </a:tblGrid>
              <a:tr h="370840">
                <a:tc>
                  <a:txBody>
                    <a:bodyPr/>
                    <a:lstStyle/>
                    <a:p>
                      <a:r>
                        <a:rPr lang="en-GB" dirty="0">
                          <a:solidFill>
                            <a:sysClr val="windowText" lastClr="000000"/>
                          </a:solidFill>
                        </a:rPr>
                        <a:t>Aim</a:t>
                      </a:r>
                      <a:r>
                        <a:rPr lang="en-GB" baseline="0" dirty="0">
                          <a:solidFill>
                            <a:sysClr val="windowText" lastClr="000000"/>
                          </a:solidFill>
                        </a:rPr>
                        <a:t> of game:</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GB" b="1" dirty="0">
                          <a:solidFill>
                            <a:sysClr val="windowText" lastClr="000000"/>
                          </a:solidFill>
                        </a:rPr>
                        <a:t>Character types:</a:t>
                      </a:r>
                    </a:p>
                    <a:p>
                      <a:r>
                        <a:rPr lang="en-GB" sz="1200" b="1" dirty="0">
                          <a:solidFill>
                            <a:sysClr val="windowText" lastClr="000000"/>
                          </a:solidFill>
                        </a:rPr>
                        <a:t>What characters</a:t>
                      </a:r>
                      <a:r>
                        <a:rPr lang="en-GB" sz="1200" b="1" baseline="0" dirty="0">
                          <a:solidFill>
                            <a:sysClr val="windowText" lastClr="000000"/>
                          </a:solidFill>
                        </a:rPr>
                        <a:t> in the game?  Why have they been chosen?</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GB" b="1" dirty="0">
                          <a:solidFill>
                            <a:sysClr val="windowText" lastClr="000000"/>
                          </a:solidFill>
                        </a:rPr>
                        <a:t>Settings:</a:t>
                      </a:r>
                    </a:p>
                    <a:p>
                      <a:r>
                        <a:rPr lang="en-GB" sz="1200" b="1" dirty="0">
                          <a:solidFill>
                            <a:sysClr val="windowText" lastClr="000000"/>
                          </a:solidFill>
                        </a:rPr>
                        <a:t>Where are the locations?</a:t>
                      </a:r>
                      <a:r>
                        <a:rPr lang="en-GB" sz="1200" b="1" baseline="0" dirty="0">
                          <a:solidFill>
                            <a:sysClr val="windowText" lastClr="000000"/>
                          </a:solidFill>
                        </a:rPr>
                        <a:t>  Why have they been chosen?</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GB" b="1" dirty="0">
                          <a:solidFill>
                            <a:sysClr val="windowText" lastClr="000000"/>
                          </a:solidFill>
                        </a:rPr>
                        <a:t>Events:</a:t>
                      </a:r>
                    </a:p>
                    <a:p>
                      <a:r>
                        <a:rPr lang="en-GB" sz="1200" b="1" dirty="0">
                          <a:solidFill>
                            <a:sysClr val="windowText" lastClr="000000"/>
                          </a:solidFill>
                        </a:rPr>
                        <a:t>What happens in the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GB" b="1" dirty="0">
                          <a:solidFill>
                            <a:sysClr val="windowText" lastClr="000000"/>
                          </a:solidFill>
                        </a:rPr>
                        <a:t>Visual styles:</a:t>
                      </a:r>
                    </a:p>
                    <a:p>
                      <a:r>
                        <a:rPr lang="en-GB" sz="1200" b="1" dirty="0">
                          <a:solidFill>
                            <a:sysClr val="windowText" lastClr="000000"/>
                          </a:solidFill>
                        </a:rPr>
                        <a:t>How is it designed and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GB" b="1" dirty="0">
                          <a:solidFill>
                            <a:sysClr val="windowText" lastClr="000000"/>
                          </a:solidFill>
                        </a:rPr>
                        <a:t>Gameplay:</a:t>
                      </a:r>
                    </a:p>
                    <a:p>
                      <a:r>
                        <a:rPr lang="en-GB" sz="1200" b="1" dirty="0">
                          <a:solidFill>
                            <a:sysClr val="windowText" lastClr="000000"/>
                          </a:solidFill>
                        </a:rPr>
                        <a:t>What does the gamer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5" name="TextBox 24"/>
          <p:cNvSpPr txBox="1"/>
          <p:nvPr/>
        </p:nvSpPr>
        <p:spPr>
          <a:xfrm>
            <a:off x="1691680" y="1772286"/>
            <a:ext cx="7092788" cy="1231106"/>
          </a:xfrm>
          <a:prstGeom prst="rect">
            <a:avLst/>
          </a:prstGeom>
          <a:noFill/>
        </p:spPr>
        <p:txBody>
          <a:bodyPr wrap="square" rtlCol="0">
            <a:spAutoFit/>
          </a:bodyPr>
          <a:lstStyle/>
          <a:p>
            <a:r>
              <a:rPr lang="en-GB" sz="2000" dirty="0"/>
              <a:t>In your books and in your own words:</a:t>
            </a:r>
          </a:p>
          <a:p>
            <a:pPr marL="285750" indent="-285750">
              <a:buFont typeface="Arial" panose="020B0604020202020204" pitchFamily="34" charset="0"/>
              <a:buChar char="•"/>
            </a:pPr>
            <a:r>
              <a:rPr lang="en-GB" sz="2000" dirty="0"/>
              <a:t>Complete this table.</a:t>
            </a:r>
          </a:p>
          <a:p>
            <a:pPr marL="285750" indent="-285750">
              <a:buFont typeface="Arial" panose="020B0604020202020204" pitchFamily="34" charset="0"/>
              <a:buChar char="•"/>
            </a:pPr>
            <a:r>
              <a:rPr lang="en-GB" sz="2000" dirty="0"/>
              <a:t>Give examples when you can.</a:t>
            </a:r>
          </a:p>
          <a:p>
            <a:endParaRPr lang="en-GB" sz="1400" dirty="0"/>
          </a:p>
        </p:txBody>
      </p:sp>
      <p:pic>
        <p:nvPicPr>
          <p:cNvPr id="26" name="Picture 2" descr="Write, Writing, Pencil, Paper, Handwriting,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1772816"/>
            <a:ext cx="985434" cy="98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8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5868144" y="1048373"/>
            <a:ext cx="2988332" cy="369332"/>
          </a:xfrm>
          <a:prstGeom prst="rect">
            <a:avLst/>
          </a:prstGeom>
          <a:solidFill>
            <a:schemeClr val="tx1"/>
          </a:solidFill>
        </p:spPr>
        <p:txBody>
          <a:bodyPr wrap="square" rtlCol="0">
            <a:spAutoFit/>
          </a:bodyPr>
          <a:lstStyle/>
          <a:p>
            <a:pPr algn="ctr"/>
            <a:r>
              <a:rPr lang="en-GB" dirty="0">
                <a:solidFill>
                  <a:schemeClr val="bg1"/>
                </a:solidFill>
              </a:rPr>
              <a:t>Lesson 4: Gender and Power</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TextBox 31"/>
          <p:cNvSpPr txBox="1"/>
          <p:nvPr/>
        </p:nvSpPr>
        <p:spPr>
          <a:xfrm>
            <a:off x="237344" y="1772816"/>
            <a:ext cx="8619132" cy="523220"/>
          </a:xfrm>
          <a:prstGeom prst="rect">
            <a:avLst/>
          </a:prstGeom>
          <a:noFill/>
        </p:spPr>
        <p:txBody>
          <a:bodyPr wrap="square" rtlCol="0">
            <a:spAutoFit/>
          </a:bodyPr>
          <a:lstStyle/>
          <a:p>
            <a:r>
              <a:rPr lang="en-GB" sz="1400" dirty="0"/>
              <a:t>Using the prompts and these quotes, what does the emergence of the Kardashian brand tell us about their cultural influence on gender identity and power. </a:t>
            </a:r>
          </a:p>
        </p:txBody>
      </p:sp>
      <p:sp>
        <p:nvSpPr>
          <p:cNvPr id="5" name="Rectangle 4"/>
          <p:cNvSpPr/>
          <p:nvPr/>
        </p:nvSpPr>
        <p:spPr>
          <a:xfrm>
            <a:off x="1295636" y="2420888"/>
            <a:ext cx="7380820" cy="738664"/>
          </a:xfrm>
          <a:prstGeom prst="rect">
            <a:avLst/>
          </a:prstGeom>
        </p:spPr>
        <p:txBody>
          <a:bodyPr wrap="square">
            <a:spAutoFit/>
          </a:bodyPr>
          <a:lstStyle/>
          <a:p>
            <a:r>
              <a:rPr lang="en-GB" sz="1400" dirty="0">
                <a:latin typeface="Aharoni" panose="02010803020104030203" pitchFamily="2" charset="-79"/>
                <a:cs typeface="Aharoni" panose="02010803020104030203" pitchFamily="2" charset="-79"/>
              </a:rPr>
              <a:t>“I said once before that I’m not really a feminist.  But I feel I do a lot more than people that claim that they’re feminist. To clarify what I said before: I feel in my soul I’m a feminist. I just don’t need labels to make me feel or know what I am inside.”</a:t>
            </a:r>
          </a:p>
        </p:txBody>
      </p:sp>
      <p:sp>
        <p:nvSpPr>
          <p:cNvPr id="7" name="Rectangle 6"/>
          <p:cNvSpPr/>
          <p:nvPr/>
        </p:nvSpPr>
        <p:spPr>
          <a:xfrm>
            <a:off x="1295636" y="3789040"/>
            <a:ext cx="7391527" cy="1169551"/>
          </a:xfrm>
          <a:prstGeom prst="rect">
            <a:avLst/>
          </a:prstGeom>
        </p:spPr>
        <p:txBody>
          <a:bodyPr wrap="square">
            <a:spAutoFit/>
          </a:bodyPr>
          <a:lstStyle/>
          <a:p>
            <a:pPr fontAlgn="base"/>
            <a:r>
              <a:rPr lang="en-GB" sz="1400" dirty="0">
                <a:latin typeface="Aharoni" panose="02010803020104030203" pitchFamily="2" charset="-79"/>
                <a:cs typeface="Aharoni" panose="02010803020104030203" pitchFamily="2" charset="-79"/>
              </a:rPr>
              <a:t>“Whatever she does she’s showing her body, which shows she’s a strong, grounded woman and she’s not ashamed of her body. And that’s great, but people have been doing that since day one and people have been stripping and whatever since day one.  It doesn’t make you a feminist, it makes you someone who is a strong person, and confident with their body and wants to show it. But, that’s not a feminist.”</a:t>
            </a:r>
          </a:p>
        </p:txBody>
      </p:sp>
      <p:pic>
        <p:nvPicPr>
          <p:cNvPr id="1028" name="Picture 4" descr="https://c1.staticflickr.com/4/3324/3482389782_439a32b68f_b.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7975" y="2420888"/>
            <a:ext cx="825286" cy="1087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9/9d/Sharon_Osbourne_2%2C_2012.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8856" y="3775362"/>
            <a:ext cx="771120" cy="9847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804248" y="3132881"/>
            <a:ext cx="1714187" cy="307777"/>
          </a:xfrm>
          <a:prstGeom prst="rect">
            <a:avLst/>
          </a:prstGeom>
        </p:spPr>
        <p:txBody>
          <a:bodyPr wrap="square">
            <a:spAutoFit/>
          </a:bodyPr>
          <a:lstStyle/>
          <a:p>
            <a:pPr algn="r"/>
            <a:r>
              <a:rPr lang="en-GB" sz="1400" dirty="0">
                <a:latin typeface="Aharoni" panose="02010803020104030203" pitchFamily="2" charset="-79"/>
                <a:cs typeface="Aharoni" panose="02010803020104030203" pitchFamily="2" charset="-79"/>
              </a:rPr>
              <a:t>- Kim Kardashian</a:t>
            </a:r>
          </a:p>
        </p:txBody>
      </p:sp>
      <p:sp>
        <p:nvSpPr>
          <p:cNvPr id="25" name="Rectangle 24"/>
          <p:cNvSpPr/>
          <p:nvPr/>
        </p:nvSpPr>
        <p:spPr>
          <a:xfrm>
            <a:off x="6372200" y="4979109"/>
            <a:ext cx="2268493" cy="307777"/>
          </a:xfrm>
          <a:prstGeom prst="rect">
            <a:avLst/>
          </a:prstGeom>
        </p:spPr>
        <p:txBody>
          <a:bodyPr wrap="square">
            <a:spAutoFit/>
          </a:bodyPr>
          <a:lstStyle/>
          <a:p>
            <a:pPr algn="r"/>
            <a:r>
              <a:rPr lang="en-GB" sz="1400" dirty="0">
                <a:latin typeface="Aharoni" panose="02010803020104030203" pitchFamily="2" charset="-79"/>
                <a:cs typeface="Aharoni" panose="02010803020104030203" pitchFamily="2" charset="-79"/>
              </a:rPr>
              <a:t>- Sharon Osbourne</a:t>
            </a:r>
          </a:p>
        </p:txBody>
      </p:sp>
      <p:sp>
        <p:nvSpPr>
          <p:cNvPr id="26" name="TextBox 25"/>
          <p:cNvSpPr txBox="1"/>
          <p:nvPr/>
        </p:nvSpPr>
        <p:spPr>
          <a:xfrm>
            <a:off x="917575" y="5284365"/>
            <a:ext cx="8118921" cy="1384995"/>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Do you think that Kim Kardashian is a strong female role model and why?  Also, why may she not be thought of as that.</a:t>
            </a:r>
          </a:p>
          <a:p>
            <a:pPr marL="285750" indent="-285750">
              <a:buFont typeface="Arial" panose="020B0604020202020204" pitchFamily="34" charset="0"/>
              <a:buChar char="•"/>
            </a:pPr>
            <a:r>
              <a:rPr lang="en-GB" sz="1400" dirty="0"/>
              <a:t>In the exam, you may be asked to compare </a:t>
            </a:r>
            <a:r>
              <a:rPr lang="en-GB" sz="1400" b="1" dirty="0"/>
              <a:t>Kim</a:t>
            </a:r>
            <a:r>
              <a:rPr lang="en-GB" sz="1400" dirty="0"/>
              <a:t> with </a:t>
            </a:r>
            <a:r>
              <a:rPr lang="en-GB" sz="1400" b="1" dirty="0"/>
              <a:t>Zoella</a:t>
            </a:r>
            <a:r>
              <a:rPr lang="en-GB" sz="1400" dirty="0"/>
              <a:t> (female YouTuber) and </a:t>
            </a:r>
            <a:r>
              <a:rPr lang="en-GB" sz="1400" b="1" dirty="0"/>
              <a:t>Lara Croft </a:t>
            </a:r>
            <a:r>
              <a:rPr lang="en-GB" sz="1400" dirty="0"/>
              <a:t>(strong female game character).  How are they similar in the influence they have on gender identity and power.</a:t>
            </a:r>
          </a:p>
          <a:p>
            <a:pPr marL="285750" indent="-285750">
              <a:buFont typeface="Arial" panose="020B0604020202020204" pitchFamily="34" charset="0"/>
              <a:buChar char="•"/>
            </a:pPr>
            <a:r>
              <a:rPr lang="en-GB" sz="1400" dirty="0"/>
              <a:t>What do you think would a feminist would think of the Kim Kardashian Hollywood app?</a:t>
            </a:r>
          </a:p>
        </p:txBody>
      </p:sp>
      <p:pic>
        <p:nvPicPr>
          <p:cNvPr id="27" name="Picture 2" descr="Write, Writing, Pencil, Paper, Handwriting, Mess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866" y="5661248"/>
            <a:ext cx="648972"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8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Representation</a:t>
            </a:r>
            <a:r>
              <a:rPr lang="en-GB" spc="240" dirty="0"/>
              <a:t>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4644008" y="1048373"/>
            <a:ext cx="4212468" cy="369332"/>
          </a:xfrm>
          <a:prstGeom prst="rect">
            <a:avLst/>
          </a:prstGeom>
          <a:solidFill>
            <a:schemeClr val="tx1"/>
          </a:solidFill>
        </p:spPr>
        <p:txBody>
          <a:bodyPr wrap="square" rtlCol="0">
            <a:spAutoFit/>
          </a:bodyPr>
          <a:lstStyle/>
          <a:p>
            <a:pPr algn="ctr"/>
            <a:r>
              <a:rPr lang="en-GB" dirty="0">
                <a:solidFill>
                  <a:schemeClr val="bg1"/>
                </a:solidFill>
              </a:rPr>
              <a:t>Lesson 3: Marketing of the game</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TextBox 31"/>
          <p:cNvSpPr txBox="1"/>
          <p:nvPr/>
        </p:nvSpPr>
        <p:spPr>
          <a:xfrm>
            <a:off x="237344" y="1532241"/>
            <a:ext cx="8619132" cy="738664"/>
          </a:xfrm>
          <a:prstGeom prst="rect">
            <a:avLst/>
          </a:prstGeom>
          <a:noFill/>
        </p:spPr>
        <p:txBody>
          <a:bodyPr wrap="square" rtlCol="0">
            <a:spAutoFit/>
          </a:bodyPr>
          <a:lstStyle/>
          <a:p>
            <a:r>
              <a:rPr lang="en-GB" sz="1400" dirty="0"/>
              <a:t>Watch the way that the game was marketed on TV by clicking the link below: https://</a:t>
            </a:r>
            <a:r>
              <a:rPr lang="en-GB" sz="1400" dirty="0">
                <a:solidFill>
                  <a:srgbClr val="FF0000"/>
                </a:solidFill>
              </a:rPr>
              <a:t>www.bing.com/videos/search?q=official+tv+advert+Kim+Kardashian+hoywood+app&amp;docid=607992229345234288&amp;mid=88D4FDC8AD2835BF807088D4FDC8AD2835BF8070&amp;view=detail&amp;FORM=VIRE</a:t>
            </a:r>
          </a:p>
        </p:txBody>
      </p:sp>
      <p:pic>
        <p:nvPicPr>
          <p:cNvPr id="27" name="Picture 2" descr="Write, Writing, Pencil, Paper, Handwriting,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13" y="5697252"/>
            <a:ext cx="648972" cy="6480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31546" y="5606766"/>
            <a:ext cx="8118921" cy="954107"/>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What is the semiotic analysis of the advertisement?</a:t>
            </a:r>
          </a:p>
          <a:p>
            <a:pPr marL="285750" indent="-285750">
              <a:buFont typeface="Arial" panose="020B0604020202020204" pitchFamily="34" charset="0"/>
              <a:buChar char="•"/>
            </a:pPr>
            <a:r>
              <a:rPr lang="en-GB" sz="1400" dirty="0"/>
              <a:t>What does this tell us about the intended audience for Kim Kardashian Hollywood?</a:t>
            </a:r>
          </a:p>
          <a:p>
            <a:pPr marL="285750" indent="-285750">
              <a:buFont typeface="Arial" panose="020B0604020202020204" pitchFamily="34" charset="0"/>
              <a:buChar char="•"/>
            </a:pPr>
            <a:r>
              <a:rPr lang="en-GB" sz="1400" dirty="0"/>
              <a:t>Link the design of this advert to Uses and Gratification Theory and Maslow’s hierarchy of need.</a:t>
            </a:r>
          </a:p>
        </p:txBody>
      </p:sp>
      <p:pic>
        <p:nvPicPr>
          <p:cNvPr id="1026"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2775" y="2507054"/>
            <a:ext cx="4464496" cy="30007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648316" y="4747033"/>
            <a:ext cx="2806080" cy="1200329"/>
          </a:xfrm>
          <a:prstGeom prst="rect">
            <a:avLst/>
          </a:prstGeom>
          <a:noFill/>
          <a:ln w="76200">
            <a:solidFill>
              <a:schemeClr val="tx1"/>
            </a:solidFill>
          </a:ln>
        </p:spPr>
        <p:txBody>
          <a:bodyPr wrap="square" rtlCol="0">
            <a:spAutoFit/>
          </a:bodyPr>
          <a:lstStyle/>
          <a:p>
            <a:r>
              <a:rPr lang="en-GB" sz="1200" dirty="0"/>
              <a:t>https://</a:t>
            </a:r>
            <a:r>
              <a:rPr lang="en-GB" sz="1200" dirty="0">
                <a:solidFill>
                  <a:srgbClr val="FF0000"/>
                </a:solidFill>
              </a:rPr>
              <a:t>www.bing.com/videos/search?q=official+tv+advert+Kim+Kardashian+hoywood+app&amp;&amp;view=detail&amp;mid=9D89D7FF757F94E8AA7E9D89D7FF757F94E8AA7E&amp;rvsmid=88D4FDC8AD2835BF807088D4FDC8AD2835BF8070&amp;FORM=VDQVAP</a:t>
            </a:r>
          </a:p>
        </p:txBody>
      </p:sp>
      <p:sp>
        <p:nvSpPr>
          <p:cNvPr id="5" name="TextBox 4"/>
          <p:cNvSpPr txBox="1"/>
          <p:nvPr/>
        </p:nvSpPr>
        <p:spPr>
          <a:xfrm>
            <a:off x="5576308" y="2464658"/>
            <a:ext cx="2878088" cy="2031325"/>
          </a:xfrm>
          <a:prstGeom prst="rect">
            <a:avLst/>
          </a:prstGeom>
          <a:noFill/>
          <a:ln w="76200">
            <a:solidFill>
              <a:srgbClr val="002060"/>
            </a:solidFill>
          </a:ln>
        </p:spPr>
        <p:txBody>
          <a:bodyPr wrap="square" rtlCol="0">
            <a:spAutoFit/>
          </a:bodyPr>
          <a:lstStyle/>
          <a:p>
            <a:r>
              <a:rPr lang="en-GB" dirty="0"/>
              <a:t>https://www.bing.com/videos/search?q=official+tv+advert+Kim+Kardashian+hoywood+app&amp;&amp;view=detail&amp;mid=C1DF18CC1084E66A41D6C1DF18CC1084E66A41D6&amp;&amp;FORM=VDRVSR</a:t>
            </a:r>
          </a:p>
        </p:txBody>
      </p:sp>
    </p:spTree>
    <p:extLst>
      <p:ext uri="{BB962C8B-B14F-4D97-AF65-F5344CB8AC3E}">
        <p14:creationId xmlns:p14="http://schemas.microsoft.com/office/powerpoint/2010/main" val="271188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Representation</a:t>
            </a:r>
            <a:r>
              <a:rPr lang="en-GB" spc="240" dirty="0"/>
              <a:t>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4644008" y="1048373"/>
            <a:ext cx="4212468" cy="369332"/>
          </a:xfrm>
          <a:prstGeom prst="rect">
            <a:avLst/>
          </a:prstGeom>
          <a:solidFill>
            <a:schemeClr val="tx1"/>
          </a:solidFill>
        </p:spPr>
        <p:txBody>
          <a:bodyPr wrap="square" rtlCol="0">
            <a:spAutoFit/>
          </a:bodyPr>
          <a:lstStyle/>
          <a:p>
            <a:pPr algn="ctr"/>
            <a:r>
              <a:rPr lang="en-GB" dirty="0">
                <a:solidFill>
                  <a:schemeClr val="bg1"/>
                </a:solidFill>
              </a:rPr>
              <a:t>Lesson 3: Representation of celebrity</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TextBox 31"/>
          <p:cNvSpPr txBox="1"/>
          <p:nvPr/>
        </p:nvSpPr>
        <p:spPr>
          <a:xfrm>
            <a:off x="237344" y="1556792"/>
            <a:ext cx="8619132" cy="954107"/>
          </a:xfrm>
          <a:prstGeom prst="rect">
            <a:avLst/>
          </a:prstGeom>
          <a:noFill/>
        </p:spPr>
        <p:txBody>
          <a:bodyPr wrap="square" rtlCol="0">
            <a:spAutoFit/>
          </a:bodyPr>
          <a:lstStyle/>
          <a:p>
            <a:r>
              <a:rPr lang="en-GB" sz="1400" dirty="0"/>
              <a:t>The game uses a range of stereotypes.</a:t>
            </a:r>
          </a:p>
          <a:p>
            <a:endParaRPr lang="en-GB" sz="1400" dirty="0"/>
          </a:p>
          <a:p>
            <a:r>
              <a:rPr lang="en-GB" sz="1400" b="1" u="sng" dirty="0"/>
              <a:t>What stereotypes are used?</a:t>
            </a:r>
          </a:p>
          <a:p>
            <a:endParaRPr lang="en-GB" sz="1400" dirty="0"/>
          </a:p>
        </p:txBody>
      </p:sp>
      <p:pic>
        <p:nvPicPr>
          <p:cNvPr id="27" name="Picture 2" descr="Write, Writing, Pencil, Paper, Handwriting,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12" y="5661248"/>
            <a:ext cx="648972"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130659751"/>
              </p:ext>
            </p:extLst>
          </p:nvPr>
        </p:nvGraphicFramePr>
        <p:xfrm>
          <a:off x="307974" y="2348880"/>
          <a:ext cx="8656513" cy="2346960"/>
        </p:xfrm>
        <a:graphic>
          <a:graphicData uri="http://schemas.openxmlformats.org/drawingml/2006/table">
            <a:tbl>
              <a:tblPr firstRow="1" bandRow="1">
                <a:tableStyleId>{5C22544A-7EE6-4342-B048-85BDC9FD1C3A}</a:tableStyleId>
              </a:tblPr>
              <a:tblGrid>
                <a:gridCol w="1311698">
                  <a:extLst>
                    <a:ext uri="{9D8B030D-6E8A-4147-A177-3AD203B41FA5}">
                      <a16:colId xmlns:a16="http://schemas.microsoft.com/office/drawing/2014/main" val="20000"/>
                    </a:ext>
                  </a:extLst>
                </a:gridCol>
                <a:gridCol w="7344815">
                  <a:extLst>
                    <a:ext uri="{9D8B030D-6E8A-4147-A177-3AD203B41FA5}">
                      <a16:colId xmlns:a16="http://schemas.microsoft.com/office/drawing/2014/main" val="20001"/>
                    </a:ext>
                  </a:extLst>
                </a:gridCol>
              </a:tblGrid>
              <a:tr h="324000">
                <a:tc>
                  <a:txBody>
                    <a:bodyPr/>
                    <a:lstStyle/>
                    <a:p>
                      <a:r>
                        <a:rPr lang="en-GB" sz="1600" dirty="0">
                          <a:solidFill>
                            <a:sysClr val="windowText" lastClr="000000"/>
                          </a:solidFill>
                        </a:rPr>
                        <a:t>Stereotype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solidFill>
                            <a:sysClr val="windowText" lastClr="000000"/>
                          </a:solidFill>
                        </a:rPr>
                        <a:t>How is it represented?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00">
                <a:tc>
                  <a:txBody>
                    <a:bodyPr/>
                    <a:lstStyle/>
                    <a:p>
                      <a:r>
                        <a:rPr lang="en-GB" sz="1600" dirty="0"/>
                        <a:t>Masculinity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000">
                <a:tc>
                  <a:txBody>
                    <a:bodyPr/>
                    <a:lstStyle/>
                    <a:p>
                      <a:r>
                        <a:rPr lang="en-GB" sz="1600" dirty="0"/>
                        <a:t>Femininity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4000">
                <a:tc>
                  <a:txBody>
                    <a:bodyPr/>
                    <a:lstStyle/>
                    <a:p>
                      <a:r>
                        <a:rPr lang="en-GB" sz="1600" dirty="0"/>
                        <a:t>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000">
                <a:tc>
                  <a:txBody>
                    <a:bodyPr/>
                    <a:lstStyle/>
                    <a:p>
                      <a:r>
                        <a:rPr lang="en-GB" sz="1600" dirty="0"/>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4000">
                <a:tc>
                  <a:txBody>
                    <a:bodyPr/>
                    <a:lstStyle/>
                    <a:p>
                      <a:r>
                        <a:rPr lang="en-GB" sz="1600"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4000">
                <a:tc>
                  <a:txBody>
                    <a:bodyPr/>
                    <a:lstStyle/>
                    <a:p>
                      <a:r>
                        <a:rPr lang="en-GB" sz="1600" dirty="0"/>
                        <a:t>Look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1691680" y="2708920"/>
            <a:ext cx="7164796" cy="338554"/>
          </a:xfrm>
          <a:prstGeom prst="rect">
            <a:avLst/>
          </a:prstGeom>
          <a:noFill/>
        </p:spPr>
        <p:txBody>
          <a:bodyPr wrap="square" rtlCol="0">
            <a:spAutoFit/>
          </a:bodyPr>
          <a:lstStyle/>
          <a:p>
            <a:r>
              <a:rPr lang="en-GB" sz="1600" dirty="0"/>
              <a:t>Either classically ‘alpha male’, chiselled, gym-body</a:t>
            </a:r>
          </a:p>
        </p:txBody>
      </p:sp>
      <p:sp>
        <p:nvSpPr>
          <p:cNvPr id="28" name="TextBox 27"/>
          <p:cNvSpPr txBox="1"/>
          <p:nvPr/>
        </p:nvSpPr>
        <p:spPr>
          <a:xfrm>
            <a:off x="1691680" y="3018438"/>
            <a:ext cx="7164796" cy="338554"/>
          </a:xfrm>
          <a:prstGeom prst="rect">
            <a:avLst/>
          </a:prstGeom>
          <a:noFill/>
        </p:spPr>
        <p:txBody>
          <a:bodyPr wrap="square" rtlCol="0">
            <a:spAutoFit/>
          </a:bodyPr>
          <a:lstStyle/>
          <a:p>
            <a:r>
              <a:rPr lang="en-GB" sz="1600" dirty="0"/>
              <a:t>Beautiful, fashion-aware, all want to be celebrity, flirt to progress</a:t>
            </a:r>
          </a:p>
        </p:txBody>
      </p:sp>
      <p:sp>
        <p:nvSpPr>
          <p:cNvPr id="29" name="TextBox 28"/>
          <p:cNvSpPr txBox="1"/>
          <p:nvPr/>
        </p:nvSpPr>
        <p:spPr>
          <a:xfrm>
            <a:off x="1691680" y="3356992"/>
            <a:ext cx="7164796" cy="338554"/>
          </a:xfrm>
          <a:prstGeom prst="rect">
            <a:avLst/>
          </a:prstGeom>
          <a:noFill/>
        </p:spPr>
        <p:txBody>
          <a:bodyPr wrap="square" rtlCol="0">
            <a:spAutoFit/>
          </a:bodyPr>
          <a:lstStyle/>
          <a:p>
            <a:r>
              <a:rPr lang="en-GB" sz="1600" dirty="0"/>
              <a:t>Glamourous locations, famous buildings linked to ‘celebrity world’</a:t>
            </a:r>
          </a:p>
        </p:txBody>
      </p:sp>
      <p:sp>
        <p:nvSpPr>
          <p:cNvPr id="30" name="TextBox 29"/>
          <p:cNvSpPr txBox="1"/>
          <p:nvPr/>
        </p:nvSpPr>
        <p:spPr>
          <a:xfrm>
            <a:off x="1691680" y="3666510"/>
            <a:ext cx="7164796" cy="338554"/>
          </a:xfrm>
          <a:prstGeom prst="rect">
            <a:avLst/>
          </a:prstGeom>
          <a:noFill/>
        </p:spPr>
        <p:txBody>
          <a:bodyPr wrap="square" rtlCol="0">
            <a:spAutoFit/>
          </a:bodyPr>
          <a:lstStyle/>
          <a:p>
            <a:r>
              <a:rPr lang="en-GB" sz="1600" dirty="0"/>
              <a:t>All seem aspirationally middle or upper class.  </a:t>
            </a:r>
          </a:p>
        </p:txBody>
      </p:sp>
      <p:sp>
        <p:nvSpPr>
          <p:cNvPr id="31" name="TextBox 30"/>
          <p:cNvSpPr txBox="1"/>
          <p:nvPr/>
        </p:nvSpPr>
        <p:spPr>
          <a:xfrm>
            <a:off x="1691680" y="4026550"/>
            <a:ext cx="7164796" cy="338554"/>
          </a:xfrm>
          <a:prstGeom prst="rect">
            <a:avLst/>
          </a:prstGeom>
          <a:noFill/>
        </p:spPr>
        <p:txBody>
          <a:bodyPr wrap="square" rtlCol="0">
            <a:spAutoFit/>
          </a:bodyPr>
          <a:lstStyle/>
          <a:p>
            <a:r>
              <a:rPr lang="en-GB" sz="1600" dirty="0"/>
              <a:t>Predominantly young (think target audience).  Some VIPs older – e.g. Karl Lagerfeld</a:t>
            </a:r>
          </a:p>
        </p:txBody>
      </p:sp>
      <p:sp>
        <p:nvSpPr>
          <p:cNvPr id="33" name="TextBox 32"/>
          <p:cNvSpPr txBox="1"/>
          <p:nvPr/>
        </p:nvSpPr>
        <p:spPr>
          <a:xfrm>
            <a:off x="1691680" y="4386590"/>
            <a:ext cx="7164796" cy="338554"/>
          </a:xfrm>
          <a:prstGeom prst="rect">
            <a:avLst/>
          </a:prstGeom>
          <a:noFill/>
        </p:spPr>
        <p:txBody>
          <a:bodyPr wrap="square" rtlCol="0">
            <a:spAutoFit/>
          </a:bodyPr>
          <a:lstStyle/>
          <a:p>
            <a:r>
              <a:rPr lang="en-GB" sz="1600" dirty="0"/>
              <a:t>All image conscious, hair on-trend, etc.  Image is everything!</a:t>
            </a:r>
          </a:p>
        </p:txBody>
      </p:sp>
      <p:sp>
        <p:nvSpPr>
          <p:cNvPr id="34" name="TextBox 33"/>
          <p:cNvSpPr txBox="1"/>
          <p:nvPr/>
        </p:nvSpPr>
        <p:spPr>
          <a:xfrm>
            <a:off x="917575" y="5284365"/>
            <a:ext cx="8118921" cy="1384995"/>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What is a stereotype and why are they used in this character-filled game?</a:t>
            </a:r>
          </a:p>
          <a:p>
            <a:pPr marL="285750" indent="-285750">
              <a:buFont typeface="Arial" panose="020B0604020202020204" pitchFamily="34" charset="0"/>
              <a:buChar char="•"/>
            </a:pPr>
            <a:r>
              <a:rPr lang="en-GB" sz="1400" dirty="0"/>
              <a:t>Draw the table in your books and describe the stereotypes used.  Give examples.</a:t>
            </a:r>
          </a:p>
          <a:p>
            <a:pPr marL="285750" indent="-285750">
              <a:buFont typeface="Arial" panose="020B0604020202020204" pitchFamily="34" charset="0"/>
              <a:buChar char="•"/>
            </a:pPr>
            <a:r>
              <a:rPr lang="en-GB" sz="1400" dirty="0"/>
              <a:t>Considering that the target audience for this game is predominantly young people, how does this representation of celebrity culture impact on their aspirations / lifestyle?</a:t>
            </a:r>
          </a:p>
          <a:p>
            <a:pPr marL="285750" indent="-285750">
              <a:buFont typeface="Arial" panose="020B0604020202020204" pitchFamily="34" charset="0"/>
              <a:buChar char="•"/>
            </a:pPr>
            <a:r>
              <a:rPr lang="en-GB" sz="1400" dirty="0"/>
              <a:t>What social groups are not represented in the game.  Why?</a:t>
            </a:r>
          </a:p>
        </p:txBody>
      </p:sp>
    </p:spTree>
    <p:extLst>
      <p:ext uri="{BB962C8B-B14F-4D97-AF65-F5344CB8AC3E}">
        <p14:creationId xmlns:p14="http://schemas.microsoft.com/office/powerpoint/2010/main" val="60992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29" grpId="0"/>
      <p:bldP spid="30"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Representation</a:t>
            </a:r>
            <a:r>
              <a:rPr lang="en-GB" spc="240" dirty="0"/>
              <a:t>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4644008" y="1048373"/>
            <a:ext cx="4212468" cy="369332"/>
          </a:xfrm>
          <a:prstGeom prst="rect">
            <a:avLst/>
          </a:prstGeom>
          <a:solidFill>
            <a:schemeClr val="tx1"/>
          </a:solidFill>
        </p:spPr>
        <p:txBody>
          <a:bodyPr wrap="square" rtlCol="0">
            <a:spAutoFit/>
          </a:bodyPr>
          <a:lstStyle/>
          <a:p>
            <a:pPr algn="ctr"/>
            <a:r>
              <a:rPr lang="en-GB" dirty="0">
                <a:solidFill>
                  <a:schemeClr val="bg1"/>
                </a:solidFill>
              </a:rPr>
              <a:t>Lesson 3: Uses and Gratification Theory</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TextBox 31"/>
          <p:cNvSpPr txBox="1"/>
          <p:nvPr/>
        </p:nvSpPr>
        <p:spPr>
          <a:xfrm>
            <a:off x="237344" y="1556792"/>
            <a:ext cx="8619132" cy="2677656"/>
          </a:xfrm>
          <a:prstGeom prst="rect">
            <a:avLst/>
          </a:prstGeom>
          <a:noFill/>
        </p:spPr>
        <p:txBody>
          <a:bodyPr wrap="square" rtlCol="0">
            <a:spAutoFit/>
          </a:bodyPr>
          <a:lstStyle/>
          <a:p>
            <a:r>
              <a:rPr lang="en-GB" sz="1400" dirty="0"/>
              <a:t>This game in incredibly popular.  It has been  downloaded over 50 million times and generated $100 million.  Why does audiences like it.  One way of understanding why audiences choose certain media texts is called the Uses and Gratification Theory.</a:t>
            </a:r>
          </a:p>
          <a:p>
            <a:endParaRPr lang="en-GB" sz="1400" dirty="0"/>
          </a:p>
          <a:p>
            <a:r>
              <a:rPr lang="en-GB" sz="1400" dirty="0"/>
              <a:t>Uses and Gratification Theory states that audiences consume media products/texts for at least one of the following reasons:</a:t>
            </a:r>
          </a:p>
          <a:p>
            <a:endParaRPr lang="en-GB" sz="1400" dirty="0"/>
          </a:p>
          <a:p>
            <a:pPr marL="342900" indent="-342900">
              <a:buFont typeface="+mj-lt"/>
              <a:buAutoNum type="arabicPeriod"/>
            </a:pPr>
            <a:r>
              <a:rPr lang="en-GB" sz="1400" b="1" dirty="0"/>
              <a:t>Diversion and escapism </a:t>
            </a:r>
            <a:r>
              <a:rPr lang="en-GB" sz="1400" dirty="0"/>
              <a:t>– escaping from normal life.</a:t>
            </a:r>
          </a:p>
          <a:p>
            <a:pPr marL="342900" indent="-342900">
              <a:buFont typeface="+mj-lt"/>
              <a:buAutoNum type="arabicPeriod"/>
            </a:pPr>
            <a:r>
              <a:rPr lang="en-GB" sz="1400" b="1" dirty="0"/>
              <a:t>Personal relationships </a:t>
            </a:r>
            <a:r>
              <a:rPr lang="en-GB" sz="1400" dirty="0"/>
              <a:t>– fulfils their need for companionship.  This is particularly true of social media products, online gaming and online communities.  </a:t>
            </a:r>
          </a:p>
          <a:p>
            <a:pPr marL="342900" indent="-342900">
              <a:buFont typeface="+mj-lt"/>
              <a:buAutoNum type="arabicPeriod"/>
            </a:pPr>
            <a:r>
              <a:rPr lang="en-GB" sz="1400" b="1" dirty="0"/>
              <a:t>Personal identity </a:t>
            </a:r>
            <a:r>
              <a:rPr lang="en-GB" sz="1400" dirty="0"/>
              <a:t>-  find things out about themselves, reinforce their own identity, ‘finding themselves’.</a:t>
            </a:r>
          </a:p>
          <a:p>
            <a:pPr marL="342900" indent="-342900">
              <a:buFont typeface="+mj-lt"/>
              <a:buAutoNum type="arabicPeriod"/>
            </a:pPr>
            <a:r>
              <a:rPr lang="en-GB" sz="1400" b="1" dirty="0"/>
              <a:t>Surveillance</a:t>
            </a:r>
            <a:r>
              <a:rPr lang="en-GB" sz="1400" dirty="0"/>
              <a:t> – using media to find out about the world around them.</a:t>
            </a:r>
          </a:p>
        </p:txBody>
      </p:sp>
      <p:pic>
        <p:nvPicPr>
          <p:cNvPr id="27" name="Picture 2" descr="Write, Writing, Pencil, Paper, Handwriting,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12" y="5373216"/>
            <a:ext cx="648972" cy="6480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27584" y="5112766"/>
            <a:ext cx="8118921" cy="1384995"/>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Why do people like playing Kim Kardashian Hollywood?</a:t>
            </a:r>
          </a:p>
          <a:p>
            <a:pPr marL="285750" indent="-285750">
              <a:buFont typeface="Arial" panose="020B0604020202020204" pitchFamily="34" charset="0"/>
              <a:buChar char="•"/>
            </a:pPr>
            <a:r>
              <a:rPr lang="en-GB" sz="1400" dirty="0"/>
              <a:t>What is Uses and Gratification Theory?</a:t>
            </a:r>
          </a:p>
          <a:p>
            <a:pPr marL="285750" indent="-285750">
              <a:buFont typeface="Arial" panose="020B0604020202020204" pitchFamily="34" charset="0"/>
              <a:buChar char="•"/>
            </a:pPr>
            <a:r>
              <a:rPr lang="en-GB" sz="1400" dirty="0"/>
              <a:t>What parts of Uses and Gratification Theory does Kim Kardashian Hollywood satisfy?  Explain your answer.</a:t>
            </a:r>
          </a:p>
          <a:p>
            <a:pPr marL="285750" indent="-285750">
              <a:buFont typeface="Arial" panose="020B0604020202020204" pitchFamily="34" charset="0"/>
              <a:buChar char="•"/>
            </a:pPr>
            <a:r>
              <a:rPr lang="en-GB" sz="1400" dirty="0"/>
              <a:t>How does the game link with Maslow’s hierarchy of needs [from Advertising unit]?</a:t>
            </a:r>
          </a:p>
        </p:txBody>
      </p:sp>
      <p:sp>
        <p:nvSpPr>
          <p:cNvPr id="5" name="Action Button: Custom 4">
            <a:hlinkClick r:id="rId4" highlightClick="1"/>
          </p:cNvPr>
          <p:cNvSpPr/>
          <p:nvPr/>
        </p:nvSpPr>
        <p:spPr>
          <a:xfrm>
            <a:off x="5796136" y="4248670"/>
            <a:ext cx="2826314" cy="86409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Click here for a very detailed article as to why KKH is so successful.</a:t>
            </a:r>
          </a:p>
        </p:txBody>
      </p:sp>
    </p:spTree>
    <p:extLst>
      <p:ext uri="{BB962C8B-B14F-4D97-AF65-F5344CB8AC3E}">
        <p14:creationId xmlns:p14="http://schemas.microsoft.com/office/powerpoint/2010/main" val="366088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Representation</a:t>
            </a:r>
            <a:r>
              <a:rPr lang="en-GB" spc="240" dirty="0"/>
              <a:t>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4644008" y="1048373"/>
            <a:ext cx="4212468" cy="369332"/>
          </a:xfrm>
          <a:prstGeom prst="rect">
            <a:avLst/>
          </a:prstGeom>
          <a:solidFill>
            <a:schemeClr val="tx1"/>
          </a:solidFill>
        </p:spPr>
        <p:txBody>
          <a:bodyPr wrap="square" rtlCol="0">
            <a:spAutoFit/>
          </a:bodyPr>
          <a:lstStyle/>
          <a:p>
            <a:pPr algn="ctr"/>
            <a:r>
              <a:rPr lang="en-GB" dirty="0">
                <a:solidFill>
                  <a:schemeClr val="bg1"/>
                </a:solidFill>
              </a:rPr>
              <a:t>Lesson 4: Media convergence </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TextBox 31"/>
          <p:cNvSpPr txBox="1"/>
          <p:nvPr/>
        </p:nvSpPr>
        <p:spPr>
          <a:xfrm>
            <a:off x="237343" y="1465620"/>
            <a:ext cx="8713123" cy="523220"/>
          </a:xfrm>
          <a:prstGeom prst="rect">
            <a:avLst/>
          </a:prstGeom>
          <a:noFill/>
        </p:spPr>
        <p:txBody>
          <a:bodyPr wrap="square" rtlCol="0">
            <a:spAutoFit/>
          </a:bodyPr>
          <a:lstStyle/>
          <a:p>
            <a:r>
              <a:rPr lang="en-GB" sz="1400" dirty="0"/>
              <a:t>The game design means that there is a great deal of media convergence.  Media convergence is the merging of different media texts.  How does Kim Kardashian Hollywood involve media convergence? </a:t>
            </a:r>
          </a:p>
        </p:txBody>
      </p:sp>
      <p:pic>
        <p:nvPicPr>
          <p:cNvPr id="27" name="Picture 2" descr="Write, Writing, Pencil, Paper, Handwriting,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13" y="5751734"/>
            <a:ext cx="648972" cy="6480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31546" y="5661248"/>
            <a:ext cx="8118921" cy="1169551"/>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What is media convergence?</a:t>
            </a:r>
          </a:p>
          <a:p>
            <a:pPr marL="285750" indent="-285750">
              <a:buFont typeface="Arial" panose="020B0604020202020204" pitchFamily="34" charset="0"/>
              <a:buChar char="•"/>
            </a:pPr>
            <a:r>
              <a:rPr lang="en-GB" sz="1400" dirty="0"/>
              <a:t>Why do media institutions encourage convergence between their different media products?</a:t>
            </a:r>
          </a:p>
          <a:p>
            <a:pPr marL="285750" indent="-285750">
              <a:buFont typeface="Arial" panose="020B0604020202020204" pitchFamily="34" charset="0"/>
              <a:buChar char="•"/>
            </a:pPr>
            <a:r>
              <a:rPr lang="en-GB" sz="1400" dirty="0"/>
              <a:t>How does Kim Kardashian Hollywood converge various parts of the Kardashian brand and why?</a:t>
            </a:r>
          </a:p>
          <a:p>
            <a:pPr marL="285750" indent="-285750">
              <a:buFont typeface="Arial" panose="020B0604020202020204" pitchFamily="34" charset="0"/>
              <a:buChar char="•"/>
            </a:pPr>
            <a:endParaRPr lang="en-GB" sz="1400" dirty="0"/>
          </a:p>
        </p:txBody>
      </p:sp>
      <p:pic>
        <p:nvPicPr>
          <p:cNvPr id="2050" name="Picture 2" descr="https://megagames.com/sites/default/files/game-images/KIMKARDA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319" y="2368625"/>
            <a:ext cx="1857734" cy="12381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7717" y="2060848"/>
            <a:ext cx="1366937" cy="307777"/>
          </a:xfrm>
          <a:prstGeom prst="rect">
            <a:avLst/>
          </a:prstGeom>
          <a:noFill/>
        </p:spPr>
        <p:txBody>
          <a:bodyPr wrap="square" rtlCol="0">
            <a:spAutoFit/>
          </a:bodyPr>
          <a:lstStyle/>
          <a:p>
            <a:pPr algn="ctr"/>
            <a:r>
              <a:rPr lang="en-GB" sz="1400" b="1" dirty="0"/>
              <a:t>1. Game</a:t>
            </a:r>
          </a:p>
        </p:txBody>
      </p:sp>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848543" y="2392711"/>
            <a:ext cx="2588392" cy="209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2848543" y="4483859"/>
            <a:ext cx="2587553" cy="738664"/>
          </a:xfrm>
          <a:prstGeom prst="rect">
            <a:avLst/>
          </a:prstGeom>
          <a:noFill/>
        </p:spPr>
        <p:txBody>
          <a:bodyPr wrap="square" rtlCol="0">
            <a:spAutoFit/>
          </a:bodyPr>
          <a:lstStyle/>
          <a:p>
            <a:r>
              <a:rPr lang="en-GB" sz="1400" dirty="0"/>
              <a:t>Game appears on Kim’s actual social media platforms.  Also, need to tweet in game.</a:t>
            </a:r>
          </a:p>
        </p:txBody>
      </p:sp>
      <p:sp>
        <p:nvSpPr>
          <p:cNvPr id="25" name="TextBox 24"/>
          <p:cNvSpPr txBox="1"/>
          <p:nvPr/>
        </p:nvSpPr>
        <p:spPr>
          <a:xfrm>
            <a:off x="3425822" y="2080593"/>
            <a:ext cx="1366937" cy="307777"/>
          </a:xfrm>
          <a:prstGeom prst="rect">
            <a:avLst/>
          </a:prstGeom>
          <a:noFill/>
        </p:spPr>
        <p:txBody>
          <a:bodyPr wrap="square" rtlCol="0">
            <a:spAutoFit/>
          </a:bodyPr>
          <a:lstStyle/>
          <a:p>
            <a:pPr algn="ctr"/>
            <a:r>
              <a:rPr lang="en-GB" sz="1400" b="1" dirty="0"/>
              <a:t>2. Social Media</a:t>
            </a:r>
          </a:p>
        </p:txBody>
      </p:sp>
      <p:sp>
        <p:nvSpPr>
          <p:cNvPr id="26" name="TextBox 25"/>
          <p:cNvSpPr txBox="1"/>
          <p:nvPr/>
        </p:nvSpPr>
        <p:spPr>
          <a:xfrm>
            <a:off x="6090118" y="2080593"/>
            <a:ext cx="1366937" cy="307777"/>
          </a:xfrm>
          <a:prstGeom prst="rect">
            <a:avLst/>
          </a:prstGeom>
          <a:noFill/>
        </p:spPr>
        <p:txBody>
          <a:bodyPr wrap="square" rtlCol="0">
            <a:spAutoFit/>
          </a:bodyPr>
          <a:lstStyle/>
          <a:p>
            <a:pPr algn="ctr"/>
            <a:r>
              <a:rPr lang="en-GB" sz="1400" b="1" dirty="0"/>
              <a:t>3. TV Show</a:t>
            </a:r>
          </a:p>
        </p:txBody>
      </p:sp>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656855" y="2388369"/>
            <a:ext cx="2520280" cy="208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5656855" y="4456857"/>
            <a:ext cx="2587553" cy="954107"/>
          </a:xfrm>
          <a:prstGeom prst="rect">
            <a:avLst/>
          </a:prstGeom>
          <a:noFill/>
        </p:spPr>
        <p:txBody>
          <a:bodyPr wrap="square" rtlCol="0">
            <a:spAutoFit/>
          </a:bodyPr>
          <a:lstStyle/>
          <a:p>
            <a:r>
              <a:rPr lang="en-GB" sz="1400" dirty="0"/>
              <a:t>Game appears on Keeping Up with the Kardashians episodes.  TV Show is also referenced in game.</a:t>
            </a:r>
          </a:p>
        </p:txBody>
      </p:sp>
      <p:sp>
        <p:nvSpPr>
          <p:cNvPr id="8" name="TextBox 7"/>
          <p:cNvSpPr txBox="1"/>
          <p:nvPr/>
        </p:nvSpPr>
        <p:spPr>
          <a:xfrm>
            <a:off x="832319" y="3638347"/>
            <a:ext cx="1857734" cy="1815882"/>
          </a:xfrm>
          <a:prstGeom prst="rect">
            <a:avLst/>
          </a:prstGeom>
          <a:noFill/>
        </p:spPr>
        <p:txBody>
          <a:bodyPr wrap="square" rtlCol="0">
            <a:spAutoFit/>
          </a:bodyPr>
          <a:lstStyle/>
          <a:p>
            <a:r>
              <a:rPr lang="en-GB" sz="1400" dirty="0"/>
              <a:t>TV Show and social media channels are referenced in game.  Player encouraged to engage online and gain bonus items for sharing on Facebook etc.</a:t>
            </a:r>
          </a:p>
        </p:txBody>
      </p:sp>
    </p:spTree>
    <p:extLst>
      <p:ext uri="{BB962C8B-B14F-4D97-AF65-F5344CB8AC3E}">
        <p14:creationId xmlns:p14="http://schemas.microsoft.com/office/powerpoint/2010/main" val="23185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Women in Gaming</a:t>
            </a:r>
          </a:p>
        </p:txBody>
      </p:sp>
      <p:pic>
        <p:nvPicPr>
          <p:cNvPr id="13"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TextBox 31"/>
          <p:cNvSpPr txBox="1"/>
          <p:nvPr/>
        </p:nvSpPr>
        <p:spPr>
          <a:xfrm>
            <a:off x="107504" y="1556792"/>
            <a:ext cx="5742657" cy="3108543"/>
          </a:xfrm>
          <a:prstGeom prst="rect">
            <a:avLst/>
          </a:prstGeom>
          <a:noFill/>
        </p:spPr>
        <p:txBody>
          <a:bodyPr wrap="square" rtlCol="0">
            <a:spAutoFit/>
          </a:bodyPr>
          <a:lstStyle/>
          <a:p>
            <a:r>
              <a:rPr lang="en-GB" sz="1400" dirty="0"/>
              <a:t>Gaming is traditionally a very male-dominated industry.  Kim Kardashian: Hollywood represents how modern smartphone and tablet technology has changed the demographics of gaming (more females gaming, older people gaming].  Apps have changed the pricing structure, accessibility and target audience for games.  </a:t>
            </a:r>
            <a:r>
              <a:rPr lang="en-GB" sz="1400" b="1" dirty="0"/>
              <a:t>A survey in 2014 showed that 52% of gamers are women; this is a huge shift from gaming a generation before.</a:t>
            </a:r>
          </a:p>
          <a:p>
            <a:endParaRPr lang="en-GB" sz="1400" dirty="0"/>
          </a:p>
          <a:p>
            <a:r>
              <a:rPr lang="en-GB" sz="1400" dirty="0"/>
              <a:t>Kim being involved in the development and design of this game symbolises this cultural shift.</a:t>
            </a:r>
          </a:p>
          <a:p>
            <a:endParaRPr lang="en-GB" sz="1400" dirty="0"/>
          </a:p>
          <a:p>
            <a:r>
              <a:rPr lang="en-GB" sz="1400" dirty="0"/>
              <a:t>This has caused issues with the traditional male gaming audience in PC and console gaming.  This has seen the #gamergate controversy which has split the gaming community.  Particular issues are the sexual objectification of women in gaming and abuse of women in online gaming communities.</a:t>
            </a:r>
          </a:p>
        </p:txBody>
      </p:sp>
      <p:pic>
        <p:nvPicPr>
          <p:cNvPr id="4098"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870245" y="1772816"/>
            <a:ext cx="2965092" cy="21335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5868144" y="1048373"/>
            <a:ext cx="2988332" cy="369332"/>
          </a:xfrm>
          <a:prstGeom prst="rect">
            <a:avLst/>
          </a:prstGeom>
          <a:solidFill>
            <a:schemeClr val="tx1"/>
          </a:solidFill>
        </p:spPr>
        <p:txBody>
          <a:bodyPr wrap="square" rtlCol="0">
            <a:spAutoFit/>
          </a:bodyPr>
          <a:lstStyle/>
          <a:p>
            <a:pPr algn="ctr"/>
            <a:r>
              <a:rPr lang="en-GB" dirty="0">
                <a:solidFill>
                  <a:schemeClr val="bg1"/>
                </a:solidFill>
              </a:rPr>
              <a:t>Lesson 4: Gender and Gaming</a:t>
            </a:r>
          </a:p>
        </p:txBody>
      </p:sp>
      <p:sp>
        <p:nvSpPr>
          <p:cNvPr id="18" name="TextBox 17"/>
          <p:cNvSpPr txBox="1"/>
          <p:nvPr/>
        </p:nvSpPr>
        <p:spPr>
          <a:xfrm>
            <a:off x="5726229" y="3907127"/>
            <a:ext cx="3238259" cy="461665"/>
          </a:xfrm>
          <a:prstGeom prst="rect">
            <a:avLst/>
          </a:prstGeom>
          <a:noFill/>
        </p:spPr>
        <p:txBody>
          <a:bodyPr wrap="square" rtlCol="0">
            <a:spAutoFit/>
          </a:bodyPr>
          <a:lstStyle/>
          <a:p>
            <a:pPr algn="ctr"/>
            <a:r>
              <a:rPr lang="en-GB" sz="1200" b="1" dirty="0"/>
              <a:t>Kim on the game and female gaming </a:t>
            </a:r>
          </a:p>
          <a:p>
            <a:pPr algn="ctr"/>
            <a:r>
              <a:rPr lang="en-GB" sz="1200" b="1" dirty="0">
                <a:solidFill>
                  <a:srgbClr val="FF0000"/>
                </a:solidFill>
              </a:rPr>
              <a:t>Click image to view video</a:t>
            </a:r>
          </a:p>
        </p:txBody>
      </p:sp>
      <p:pic>
        <p:nvPicPr>
          <p:cNvPr id="1026" name="Picture 2">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870245" y="4380340"/>
            <a:ext cx="2958103" cy="18569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5726229" y="6279703"/>
            <a:ext cx="3238259" cy="461665"/>
          </a:xfrm>
          <a:prstGeom prst="rect">
            <a:avLst/>
          </a:prstGeom>
          <a:noFill/>
        </p:spPr>
        <p:txBody>
          <a:bodyPr wrap="square" rtlCol="0">
            <a:spAutoFit/>
          </a:bodyPr>
          <a:lstStyle/>
          <a:p>
            <a:pPr algn="ctr"/>
            <a:r>
              <a:rPr lang="en-GB" sz="1200" b="1" dirty="0"/>
              <a:t>#Gamergate: gender abuse in gaming</a:t>
            </a:r>
          </a:p>
          <a:p>
            <a:pPr algn="ctr"/>
            <a:r>
              <a:rPr lang="en-GB" sz="1200" b="1" dirty="0">
                <a:solidFill>
                  <a:srgbClr val="FF0000"/>
                </a:solidFill>
              </a:rPr>
              <a:t>Click image to view video</a:t>
            </a:r>
          </a:p>
        </p:txBody>
      </p:sp>
      <p:sp>
        <p:nvSpPr>
          <p:cNvPr id="25" name="TextBox 24"/>
          <p:cNvSpPr txBox="1"/>
          <p:nvPr/>
        </p:nvSpPr>
        <p:spPr>
          <a:xfrm>
            <a:off x="639806" y="4653136"/>
            <a:ext cx="5210356" cy="2462213"/>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Make a list of the ten well-known female game characters.  How are they represented and what does this tell us about the representation of females in gaming.</a:t>
            </a:r>
          </a:p>
          <a:p>
            <a:pPr marL="285750" indent="-285750">
              <a:buFont typeface="Arial" panose="020B0604020202020204" pitchFamily="34" charset="0"/>
              <a:buChar char="•"/>
            </a:pPr>
            <a:r>
              <a:rPr lang="en-GB" sz="1400" dirty="0"/>
              <a:t>What types of games are more popular with females than males (click here: </a:t>
            </a:r>
            <a:r>
              <a:rPr lang="en-GB" sz="1400" dirty="0">
                <a:hlinkClick r:id="rId8"/>
              </a:rPr>
              <a:t>link</a:t>
            </a:r>
            <a:endParaRPr lang="en-GB" sz="1400" dirty="0"/>
          </a:p>
          <a:p>
            <a:pPr marL="285750" indent="-285750">
              <a:buFont typeface="Arial" panose="020B0604020202020204" pitchFamily="34" charset="0"/>
              <a:buChar char="•"/>
            </a:pPr>
            <a:r>
              <a:rPr lang="en-GB" sz="1400" dirty="0"/>
              <a:t>Why have smartphones and tablets introduced more females to gaming?</a:t>
            </a:r>
          </a:p>
          <a:p>
            <a:pPr marL="285750" indent="-285750">
              <a:buFont typeface="Arial" panose="020B0604020202020204" pitchFamily="34" charset="0"/>
              <a:buChar char="•"/>
            </a:pPr>
            <a:r>
              <a:rPr lang="en-GB" sz="1400" dirty="0"/>
              <a:t>How has the gameplay in KKH been designed for a multi-gender audience?</a:t>
            </a:r>
          </a:p>
          <a:p>
            <a:pPr marL="285750" indent="-285750">
              <a:buFont typeface="Arial" panose="020B0604020202020204" pitchFamily="34" charset="0"/>
              <a:buChar char="•"/>
            </a:pPr>
            <a:endParaRPr lang="en-GB" sz="1400" dirty="0"/>
          </a:p>
        </p:txBody>
      </p:sp>
      <p:pic>
        <p:nvPicPr>
          <p:cNvPr id="26" name="Picture 2" descr="Write, Writing, Pencil, Paper, Handwriting, Mess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6" y="5229200"/>
            <a:ext cx="604309" cy="60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62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PEGI Game Ratings</a:t>
            </a:r>
          </a:p>
        </p:txBody>
      </p:sp>
      <p:pic>
        <p:nvPicPr>
          <p:cNvPr id="13"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TextBox 31"/>
          <p:cNvSpPr txBox="1"/>
          <p:nvPr/>
        </p:nvSpPr>
        <p:spPr>
          <a:xfrm>
            <a:off x="5868144" y="1904091"/>
            <a:ext cx="3020518" cy="2893100"/>
          </a:xfrm>
          <a:prstGeom prst="rect">
            <a:avLst/>
          </a:prstGeom>
          <a:noFill/>
        </p:spPr>
        <p:txBody>
          <a:bodyPr wrap="square" rtlCol="0">
            <a:spAutoFit/>
          </a:bodyPr>
          <a:lstStyle/>
          <a:p>
            <a:r>
              <a:rPr lang="en-GB" sz="1400" dirty="0"/>
              <a:t>PEGI stands for </a:t>
            </a:r>
            <a:r>
              <a:rPr lang="en-GB" sz="1400" b="1" dirty="0"/>
              <a:t>Pan European Game Information</a:t>
            </a:r>
            <a:r>
              <a:rPr lang="en-GB" sz="1400" dirty="0"/>
              <a:t> and is a European video game rating system established to help European consumers make informed decisions when buying video games or apps through the use of age recommendations and content descriptors. </a:t>
            </a:r>
          </a:p>
          <a:p>
            <a:endParaRPr lang="en-GB" sz="1400" dirty="0"/>
          </a:p>
          <a:p>
            <a:r>
              <a:rPr lang="en-GB" sz="1400" dirty="0"/>
              <a:t>It came into use in April 2003 and is now used in over 30 countries.  It is designed to advise consumers on the suitability of the content in a game.</a:t>
            </a:r>
          </a:p>
        </p:txBody>
      </p:sp>
      <p:sp>
        <p:nvSpPr>
          <p:cNvPr id="17" name="TextBox 16"/>
          <p:cNvSpPr txBox="1"/>
          <p:nvPr/>
        </p:nvSpPr>
        <p:spPr>
          <a:xfrm>
            <a:off x="5868144" y="1048373"/>
            <a:ext cx="2988332" cy="369332"/>
          </a:xfrm>
          <a:prstGeom prst="rect">
            <a:avLst/>
          </a:prstGeom>
          <a:solidFill>
            <a:schemeClr val="tx1"/>
          </a:solidFill>
        </p:spPr>
        <p:txBody>
          <a:bodyPr wrap="square" rtlCol="0">
            <a:spAutoFit/>
          </a:bodyPr>
          <a:lstStyle/>
          <a:p>
            <a:pPr algn="ctr"/>
            <a:r>
              <a:rPr lang="en-GB" dirty="0">
                <a:solidFill>
                  <a:schemeClr val="bg1"/>
                </a:solidFill>
              </a:rPr>
              <a:t>Lesson 5: Gaming Ratings</a:t>
            </a:r>
          </a:p>
        </p:txBody>
      </p:sp>
      <p:sp>
        <p:nvSpPr>
          <p:cNvPr id="25" name="TextBox 24"/>
          <p:cNvSpPr txBox="1"/>
          <p:nvPr/>
        </p:nvSpPr>
        <p:spPr>
          <a:xfrm>
            <a:off x="899592" y="5715253"/>
            <a:ext cx="7984381" cy="954107"/>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Define PEGI and state what it was designed for.</a:t>
            </a:r>
          </a:p>
          <a:p>
            <a:pPr marL="285750" indent="-285750">
              <a:buFont typeface="Arial" panose="020B0604020202020204" pitchFamily="34" charset="0"/>
              <a:buChar char="•"/>
            </a:pPr>
            <a:r>
              <a:rPr lang="en-GB" sz="1400" dirty="0"/>
              <a:t>Why has the game industry felt it necessary to develop PEGI classifications.  How has modern gameplay meant that this is required.  Why would this not have been so required in the 1980s/1990s?</a:t>
            </a:r>
          </a:p>
        </p:txBody>
      </p:sp>
      <p:pic>
        <p:nvPicPr>
          <p:cNvPr id="26" name="Picture 2" descr="Write, Writing, Pencil, Paper, Handwriting, Mess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849865"/>
            <a:ext cx="604309" cy="6034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5575" y="1835236"/>
            <a:ext cx="4272409" cy="3784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473157" y="1836423"/>
            <a:ext cx="1178963" cy="375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96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1</a:t>
            </a:r>
          </a:p>
        </p:txBody>
      </p:sp>
      <p:pic>
        <p:nvPicPr>
          <p:cNvPr id="16" name="Picture 15" descr="https://upload.wikimedia.org/wikipedia/commons/thumb/c/ca/Bell_font_awesome.svg/512px-Bell_font_awesom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1623342"/>
            <a:ext cx="668979" cy="6689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43608" y="1412776"/>
            <a:ext cx="7920880" cy="923330"/>
          </a:xfrm>
          <a:prstGeom prst="rect">
            <a:avLst/>
          </a:prstGeom>
          <a:noFill/>
        </p:spPr>
        <p:txBody>
          <a:bodyPr wrap="square" rtlCol="0">
            <a:spAutoFit/>
          </a:bodyPr>
          <a:lstStyle/>
          <a:p>
            <a:r>
              <a:rPr lang="en-GB" b="1" dirty="0"/>
              <a:t>Bell work</a:t>
            </a:r>
          </a:p>
          <a:p>
            <a:r>
              <a:rPr lang="en-GB" dirty="0"/>
              <a:t>Collect your Kim Kardashian Hollywood Learning Checklist and stick in your book – you must revisit this at the end of each lesson and again at the end of the unit.</a:t>
            </a: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19672" y="2420888"/>
            <a:ext cx="6192688" cy="433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9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How has the gaming industry changed?</a:t>
            </a:r>
          </a:p>
        </p:txBody>
      </p:sp>
      <p:pic>
        <p:nvPicPr>
          <p:cNvPr id="13"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p:cNvSpPr txBox="1"/>
          <p:nvPr/>
        </p:nvSpPr>
        <p:spPr>
          <a:xfrm>
            <a:off x="4891782" y="1048373"/>
            <a:ext cx="3964694" cy="369332"/>
          </a:xfrm>
          <a:prstGeom prst="rect">
            <a:avLst/>
          </a:prstGeom>
          <a:solidFill>
            <a:schemeClr val="tx1"/>
          </a:solidFill>
        </p:spPr>
        <p:txBody>
          <a:bodyPr wrap="square" rtlCol="0">
            <a:spAutoFit/>
          </a:bodyPr>
          <a:lstStyle/>
          <a:p>
            <a:pPr algn="ctr"/>
            <a:r>
              <a:rPr lang="en-GB" dirty="0">
                <a:solidFill>
                  <a:schemeClr val="bg1"/>
                </a:solidFill>
              </a:rPr>
              <a:t>Lesson 5: Changing game industry</a:t>
            </a:r>
          </a:p>
        </p:txBody>
      </p:sp>
      <p:sp>
        <p:nvSpPr>
          <p:cNvPr id="25" name="TextBox 24"/>
          <p:cNvSpPr txBox="1"/>
          <p:nvPr/>
        </p:nvSpPr>
        <p:spPr>
          <a:xfrm>
            <a:off x="899592" y="5858688"/>
            <a:ext cx="7984381" cy="738664"/>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How has the gaming industry changed over the last 50 years?</a:t>
            </a:r>
          </a:p>
          <a:p>
            <a:pPr marL="285750" indent="-285750">
              <a:buFont typeface="Arial" panose="020B0604020202020204" pitchFamily="34" charset="0"/>
              <a:buChar char="•"/>
            </a:pPr>
            <a:r>
              <a:rPr lang="en-GB" sz="1400" dirty="0"/>
              <a:t>How has Kim Kardashian Hollywood taken advantage of modern changes in the industry? </a:t>
            </a:r>
          </a:p>
        </p:txBody>
      </p:sp>
      <p:pic>
        <p:nvPicPr>
          <p:cNvPr id="26" name="Picture 2" descr="Write, Writing, Pencil, Paper, Handwriting, Mess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849865"/>
            <a:ext cx="604309" cy="6034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95862" y="1772816"/>
            <a:ext cx="8660614" cy="3754874"/>
          </a:xfrm>
          <a:prstGeom prst="rect">
            <a:avLst/>
          </a:prstGeom>
          <a:noFill/>
        </p:spPr>
        <p:txBody>
          <a:bodyPr wrap="square" rtlCol="0">
            <a:spAutoFit/>
          </a:bodyPr>
          <a:lstStyle/>
          <a:p>
            <a:r>
              <a:rPr lang="en-GB" sz="1400" dirty="0"/>
              <a:t>1970s – gaming was in infancy and mostly in arcades.  Predominantly male dominated, expensive and niche. Some home machines like Atari.</a:t>
            </a:r>
          </a:p>
          <a:p>
            <a:endParaRPr lang="en-GB" sz="1400" dirty="0"/>
          </a:p>
          <a:p>
            <a:r>
              <a:rPr lang="en-GB" sz="1400" dirty="0"/>
              <a:t>1980s – games moved more into the home with home computers like Commodore 64, Sinclair Spectrum.</a:t>
            </a:r>
          </a:p>
          <a:p>
            <a:endParaRPr lang="en-GB" sz="1400" dirty="0"/>
          </a:p>
          <a:p>
            <a:r>
              <a:rPr lang="en-GB" sz="1400" dirty="0"/>
              <a:t>Late 1980s/90s – consoles arrived.  Gaming became more popular – but still largely male-dominated.</a:t>
            </a:r>
          </a:p>
          <a:p>
            <a:endParaRPr lang="en-GB" sz="1400" dirty="0"/>
          </a:p>
          <a:p>
            <a:r>
              <a:rPr lang="en-GB" sz="1400" dirty="0"/>
              <a:t>2000s – online gaming begins.  Gamers collaborate and compete online </a:t>
            </a:r>
            <a:r>
              <a:rPr lang="en-GB" sz="1400" b="1" dirty="0"/>
              <a:t>[links to KKH in online nature]</a:t>
            </a:r>
          </a:p>
          <a:p>
            <a:endParaRPr lang="en-GB" sz="1400" b="1" dirty="0"/>
          </a:p>
          <a:p>
            <a:r>
              <a:rPr lang="en-GB" sz="1400" dirty="0"/>
              <a:t>2005 – Nintendo Wii, with revolutionary motion-sensor controller, changes gaming culture by bringing gaming to wider family unit, out of the bedroom and into living room and more popular with females.</a:t>
            </a:r>
          </a:p>
          <a:p>
            <a:endParaRPr lang="en-GB" sz="1400" dirty="0"/>
          </a:p>
          <a:p>
            <a:r>
              <a:rPr lang="en-GB" sz="1400" dirty="0"/>
              <a:t>2007 – whilst mobile gaming on handheld consoles (Nintendo DS) and phones (who remembers Snake?) had been around for a while and popular.  The introduction of high-quality games on mobile phones revolutionised the gaming industry.  Games were often free or cheap (compared to console games), easily downloadable and were as equally popular with females and males.  The idea of in-app purchase monetised the gaming industry </a:t>
            </a:r>
            <a:r>
              <a:rPr lang="en-GB" sz="1400" b="1" dirty="0"/>
              <a:t>[links to KKH in mobile and in-app purchase]</a:t>
            </a:r>
          </a:p>
        </p:txBody>
      </p:sp>
    </p:spTree>
    <p:extLst>
      <p:ext uri="{BB962C8B-B14F-4D97-AF65-F5344CB8AC3E}">
        <p14:creationId xmlns:p14="http://schemas.microsoft.com/office/powerpoint/2010/main" val="119634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p:cNvSpPr txBox="1"/>
          <p:nvPr/>
        </p:nvSpPr>
        <p:spPr>
          <a:xfrm>
            <a:off x="4283968" y="1048373"/>
            <a:ext cx="4572508" cy="369332"/>
          </a:xfrm>
          <a:prstGeom prst="rect">
            <a:avLst/>
          </a:prstGeom>
          <a:solidFill>
            <a:schemeClr val="tx1"/>
          </a:solidFill>
        </p:spPr>
        <p:txBody>
          <a:bodyPr wrap="square" rtlCol="0">
            <a:spAutoFit/>
          </a:bodyPr>
          <a:lstStyle/>
          <a:p>
            <a:pPr algn="ctr"/>
            <a:r>
              <a:rPr lang="en-GB" dirty="0">
                <a:solidFill>
                  <a:schemeClr val="bg1"/>
                </a:solidFill>
              </a:rPr>
              <a:t>Lesson 5: How do ‘free’ apps make money?</a:t>
            </a:r>
          </a:p>
        </p:txBody>
      </p:sp>
      <p:sp>
        <p:nvSpPr>
          <p:cNvPr id="25" name="TextBox 24"/>
          <p:cNvSpPr txBox="1"/>
          <p:nvPr/>
        </p:nvSpPr>
        <p:spPr>
          <a:xfrm>
            <a:off x="980107" y="4877983"/>
            <a:ext cx="7984381" cy="1169551"/>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How do ‘free’ apps make money?</a:t>
            </a:r>
          </a:p>
          <a:p>
            <a:pPr marL="285750" indent="-285750">
              <a:buFont typeface="Arial" panose="020B0604020202020204" pitchFamily="34" charset="0"/>
              <a:buChar char="•"/>
            </a:pPr>
            <a:r>
              <a:rPr lang="en-GB" sz="1400" dirty="0"/>
              <a:t>How does Kim Kardashian Hollywood make money?</a:t>
            </a:r>
          </a:p>
          <a:p>
            <a:pPr marL="285750" indent="-285750">
              <a:buFont typeface="Arial" panose="020B0604020202020204" pitchFamily="34" charset="0"/>
              <a:buChar char="•"/>
            </a:pPr>
            <a:r>
              <a:rPr lang="en-GB" sz="1400" dirty="0"/>
              <a:t>Using the Internet, research how much income Kim Kardashian Hollywood  has generated and how much Kim Kardashian has benefitted financially from this.</a:t>
            </a:r>
          </a:p>
        </p:txBody>
      </p:sp>
      <p:pic>
        <p:nvPicPr>
          <p:cNvPr id="26" name="Picture 2" descr="Write, Writing, Pencil, Paper, Handwriting, Mess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27" y="4869160"/>
            <a:ext cx="604309" cy="6034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95862" y="1772816"/>
            <a:ext cx="8660614" cy="2677656"/>
          </a:xfrm>
          <a:prstGeom prst="rect">
            <a:avLst/>
          </a:prstGeom>
          <a:noFill/>
        </p:spPr>
        <p:txBody>
          <a:bodyPr wrap="square" rtlCol="0">
            <a:spAutoFit/>
          </a:bodyPr>
          <a:lstStyle/>
          <a:p>
            <a:r>
              <a:rPr lang="en-GB" sz="1400" b="1" u="sng" dirty="0"/>
              <a:t>Download for free, but include in-app purchase</a:t>
            </a:r>
          </a:p>
          <a:p>
            <a:pPr marL="285750" indent="-285750">
              <a:buFont typeface="Arial" panose="020B0604020202020204" pitchFamily="34" charset="0"/>
              <a:buChar char="•"/>
            </a:pPr>
            <a:r>
              <a:rPr lang="en-GB" sz="1400" dirty="0"/>
              <a:t>In Kim Kardashian Hollywood, you can customise your character (avatar).  This can take time, but the process can be speeded-up by buying upgrades.</a:t>
            </a:r>
          </a:p>
          <a:p>
            <a:pPr marL="285750" indent="-285750">
              <a:buFont typeface="Arial" panose="020B0604020202020204" pitchFamily="34" charset="0"/>
              <a:buChar char="•"/>
            </a:pPr>
            <a:r>
              <a:rPr lang="en-GB" sz="1400" dirty="0"/>
              <a:t>Certain missions or scenarios can only be played by buying them.</a:t>
            </a:r>
          </a:p>
          <a:p>
            <a:pPr marL="285750" indent="-285750">
              <a:buFont typeface="Arial" panose="020B0604020202020204" pitchFamily="34" charset="0"/>
              <a:buChar char="•"/>
            </a:pPr>
            <a:r>
              <a:rPr lang="en-GB" sz="1400" dirty="0"/>
              <a:t>Many tasks require energy.  The software ‘cunningly’ doesn’t give you enough at times; you have to either wait before playing again or pay for the ability to play immediately.</a:t>
            </a:r>
          </a:p>
          <a:p>
            <a:endParaRPr lang="en-GB" sz="1400" dirty="0"/>
          </a:p>
          <a:p>
            <a:r>
              <a:rPr lang="en-GB" sz="1400" b="1" u="sng" dirty="0"/>
              <a:t>In-app advertising</a:t>
            </a:r>
          </a:p>
          <a:p>
            <a:pPr marL="285750" indent="-285750">
              <a:buFont typeface="Arial" panose="020B0604020202020204" pitchFamily="34" charset="0"/>
              <a:buChar char="•"/>
            </a:pPr>
            <a:r>
              <a:rPr lang="en-GB" sz="1400" dirty="0"/>
              <a:t>Many apps have pop-up adverts from companies or other games that the user has to wait for.  Companies pay for this advertising space.  In Kim Kardashian Hollywood, you get bonus items for watching adverts for products.  All of these adverts generate income.  Also,  in Kim Kardashian Hollywood some of the retailers you see in the game as you shop in various locations have paid the company to be included to raise their profile.</a:t>
            </a:r>
          </a:p>
        </p:txBody>
      </p:sp>
    </p:spTree>
    <p:extLst>
      <p:ext uri="{BB962C8B-B14F-4D97-AF65-F5344CB8AC3E}">
        <p14:creationId xmlns:p14="http://schemas.microsoft.com/office/powerpoint/2010/main" val="262555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p:cNvSpPr txBox="1"/>
          <p:nvPr/>
        </p:nvSpPr>
        <p:spPr>
          <a:xfrm>
            <a:off x="4283968" y="1048373"/>
            <a:ext cx="4572508" cy="369332"/>
          </a:xfrm>
          <a:prstGeom prst="rect">
            <a:avLst/>
          </a:prstGeom>
          <a:solidFill>
            <a:schemeClr val="tx1"/>
          </a:solidFill>
        </p:spPr>
        <p:txBody>
          <a:bodyPr wrap="square" rtlCol="0">
            <a:spAutoFit/>
          </a:bodyPr>
          <a:lstStyle/>
          <a:p>
            <a:pPr algn="ctr"/>
            <a:r>
              <a:rPr lang="en-GB" dirty="0">
                <a:solidFill>
                  <a:schemeClr val="bg1"/>
                </a:solidFill>
              </a:rPr>
              <a:t>Lesson 5: Review</a:t>
            </a:r>
          </a:p>
        </p:txBody>
      </p:sp>
      <p:sp>
        <p:nvSpPr>
          <p:cNvPr id="18" name="Title 1"/>
          <p:cNvSpPr txBox="1">
            <a:spLocks/>
          </p:cNvSpPr>
          <p:nvPr/>
        </p:nvSpPr>
        <p:spPr>
          <a:xfrm>
            <a:off x="467544" y="1916832"/>
            <a:ext cx="8073813" cy="16710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This concludes the Kim Kardashian Hollywood Close Study Product.</a:t>
            </a:r>
            <a:br>
              <a:rPr lang="en-GB" sz="2400" b="1" dirty="0"/>
            </a:br>
            <a:br>
              <a:rPr lang="en-GB" sz="2400" b="1" dirty="0"/>
            </a:br>
            <a:r>
              <a:rPr lang="en-GB" sz="2400" b="1" dirty="0"/>
              <a:t>Now complete your Personal Learning Checklist for this CSP.</a:t>
            </a:r>
          </a:p>
        </p:txBody>
      </p:sp>
    </p:spTree>
    <p:extLst>
      <p:ext uri="{BB962C8B-B14F-4D97-AF65-F5344CB8AC3E}">
        <p14:creationId xmlns:p14="http://schemas.microsoft.com/office/powerpoint/2010/main" val="8030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27318"/>
            <a:ext cx="6033124" cy="369332"/>
          </a:xfrm>
          <a:prstGeom prst="rect">
            <a:avLst/>
          </a:prstGeom>
          <a:noFill/>
        </p:spPr>
        <p:txBody>
          <a:bodyPr wrap="square" rtlCol="0">
            <a:spAutoFit/>
          </a:bodyPr>
          <a:lstStyle/>
          <a:p>
            <a:r>
              <a:rPr lang="en-GB" b="1" dirty="0"/>
              <a:t>Close Study Product: Kardashian Hollywood App</a:t>
            </a:r>
          </a:p>
        </p:txBody>
      </p:sp>
      <p:sp>
        <p:nvSpPr>
          <p:cNvPr id="5" name="TextBox 4"/>
          <p:cNvSpPr txBox="1"/>
          <p:nvPr/>
        </p:nvSpPr>
        <p:spPr>
          <a:xfrm>
            <a:off x="50487" y="5816518"/>
            <a:ext cx="8820980" cy="923330"/>
          </a:xfrm>
          <a:prstGeom prst="rect">
            <a:avLst/>
          </a:prstGeom>
          <a:noFill/>
        </p:spPr>
        <p:txBody>
          <a:bodyPr wrap="square" rtlCol="0">
            <a:spAutoFit/>
          </a:bodyPr>
          <a:lstStyle/>
          <a:p>
            <a:r>
              <a:rPr lang="en-GB" b="1" dirty="0"/>
              <a:t>Homework opportunity:</a:t>
            </a:r>
          </a:p>
          <a:p>
            <a:r>
              <a:rPr lang="en-GB" dirty="0"/>
              <a:t>Download the free app </a:t>
            </a:r>
            <a:r>
              <a:rPr lang="en-GB" b="1" dirty="0"/>
              <a:t>Kardashian Hollywood</a:t>
            </a:r>
            <a:r>
              <a:rPr lang="en-GB" dirty="0"/>
              <a:t>: be aware there is some in-app purchase.  You do not need to do this for the course.</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1: Kardashian intro</a:t>
            </a:r>
          </a:p>
        </p:txBody>
      </p:sp>
      <p:sp>
        <p:nvSpPr>
          <p:cNvPr id="7" name="TextBox 6"/>
          <p:cNvSpPr txBox="1"/>
          <p:nvPr/>
        </p:nvSpPr>
        <p:spPr>
          <a:xfrm>
            <a:off x="268156" y="1988840"/>
            <a:ext cx="8480308" cy="646331"/>
          </a:xfrm>
          <a:prstGeom prst="rect">
            <a:avLst/>
          </a:prstGeom>
          <a:noFill/>
        </p:spPr>
        <p:txBody>
          <a:bodyPr wrap="square" rtlCol="0">
            <a:spAutoFit/>
          </a:bodyPr>
          <a:lstStyle/>
          <a:p>
            <a:r>
              <a:rPr lang="en-GB" dirty="0"/>
              <a:t>The Kardashian Media phenomena is a study in the cultural significance of this group in society’s interest in </a:t>
            </a:r>
            <a:r>
              <a:rPr lang="en-GB" b="1" dirty="0"/>
              <a:t>fame</a:t>
            </a:r>
            <a:r>
              <a:rPr lang="en-GB" dirty="0"/>
              <a:t> and </a:t>
            </a:r>
            <a:r>
              <a:rPr lang="en-GB" b="1" dirty="0"/>
              <a:t>celebrity</a:t>
            </a:r>
            <a:r>
              <a:rPr lang="en-GB" dirty="0"/>
              <a:t>.  </a:t>
            </a:r>
          </a:p>
        </p:txBody>
      </p:sp>
      <p:sp>
        <p:nvSpPr>
          <p:cNvPr id="11" name="TextBox 10"/>
          <p:cNvSpPr txBox="1"/>
          <p:nvPr/>
        </p:nvSpPr>
        <p:spPr>
          <a:xfrm>
            <a:off x="321017" y="3170601"/>
            <a:ext cx="3458895" cy="2585323"/>
          </a:xfrm>
          <a:prstGeom prst="rect">
            <a:avLst/>
          </a:prstGeom>
          <a:noFill/>
        </p:spPr>
        <p:txBody>
          <a:bodyPr wrap="square" rtlCol="0">
            <a:spAutoFit/>
          </a:bodyPr>
          <a:lstStyle/>
          <a:p>
            <a:r>
              <a:rPr lang="en-GB" dirty="0"/>
              <a:t>To find out more about the growth of the Kardashian phenomena, watch these videos: </a:t>
            </a:r>
          </a:p>
          <a:p>
            <a:r>
              <a:rPr lang="en-GB" dirty="0">
                <a:hlinkClick r:id="rId3"/>
              </a:rPr>
              <a:t>https://www.youtube.com/watch?v=93TT8QMyNZc</a:t>
            </a:r>
            <a:endParaRPr lang="en-GB" dirty="0"/>
          </a:p>
          <a:p>
            <a:endParaRPr lang="en-GB" dirty="0"/>
          </a:p>
          <a:p>
            <a:r>
              <a:rPr lang="en-GB" dirty="0">
                <a:hlinkClick r:id="rId4"/>
              </a:rPr>
              <a:t>https://www.youtube.com/watch?v=xPASdu5Keo8</a:t>
            </a:r>
            <a:endParaRPr lang="en-GB" dirty="0"/>
          </a:p>
          <a:p>
            <a:endParaRPr lang="en-GB" dirty="0"/>
          </a:p>
        </p:txBody>
      </p:sp>
      <p:pic>
        <p:nvPicPr>
          <p:cNvPr id="2050" name="Picture 2">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229723" y="2492896"/>
            <a:ext cx="4734765" cy="3057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4580318" y="5517232"/>
            <a:ext cx="4096138" cy="307777"/>
          </a:xfrm>
          <a:prstGeom prst="rect">
            <a:avLst/>
          </a:prstGeom>
          <a:noFill/>
        </p:spPr>
        <p:txBody>
          <a:bodyPr wrap="square" rtlCol="0">
            <a:spAutoFit/>
          </a:bodyPr>
          <a:lstStyle/>
          <a:p>
            <a:pPr algn="ctr"/>
            <a:r>
              <a:rPr lang="en-GB" sz="1400" b="1" dirty="0">
                <a:solidFill>
                  <a:srgbClr val="FF0000"/>
                </a:solidFill>
              </a:rPr>
              <a:t>Click to view</a:t>
            </a:r>
          </a:p>
        </p:txBody>
      </p:sp>
    </p:spTree>
    <p:extLst>
      <p:ext uri="{BB962C8B-B14F-4D97-AF65-F5344CB8AC3E}">
        <p14:creationId xmlns:p14="http://schemas.microsoft.com/office/powerpoint/2010/main" val="311564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268760"/>
            <a:ext cx="6033124" cy="369332"/>
          </a:xfrm>
          <a:prstGeom prst="rect">
            <a:avLst/>
          </a:prstGeom>
          <a:noFill/>
        </p:spPr>
        <p:txBody>
          <a:bodyPr wrap="square" rtlCol="0">
            <a:spAutoFit/>
          </a:bodyPr>
          <a:lstStyle/>
          <a:p>
            <a:r>
              <a:rPr lang="en-GB" b="1" dirty="0"/>
              <a:t>The Evolution of the Kardashian Brand – Part One</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1: Kardashian intro</a:t>
            </a:r>
          </a:p>
        </p:txBody>
      </p:sp>
      <p:sp>
        <p:nvSpPr>
          <p:cNvPr id="7" name="TextBox 6"/>
          <p:cNvSpPr txBox="1"/>
          <p:nvPr/>
        </p:nvSpPr>
        <p:spPr>
          <a:xfrm>
            <a:off x="257506" y="2890581"/>
            <a:ext cx="2431636" cy="954107"/>
          </a:xfrm>
          <a:prstGeom prst="rect">
            <a:avLst/>
          </a:prstGeom>
          <a:noFill/>
        </p:spPr>
        <p:txBody>
          <a:bodyPr wrap="square" rtlCol="0">
            <a:spAutoFit/>
          </a:bodyPr>
          <a:lstStyle/>
          <a:p>
            <a:r>
              <a:rPr lang="en-GB" sz="1400" dirty="0"/>
              <a:t>1. Robert Kardashian finds fame in OJ Simpson murder trial.  He dies and leaves Kris a considerable inheritance.</a:t>
            </a:r>
          </a:p>
        </p:txBody>
      </p:sp>
      <p:sp>
        <p:nvSpPr>
          <p:cNvPr id="9" name="TextBox 8"/>
          <p:cNvSpPr txBox="1"/>
          <p:nvPr/>
        </p:nvSpPr>
        <p:spPr>
          <a:xfrm>
            <a:off x="2905166" y="3122384"/>
            <a:ext cx="3323018" cy="738664"/>
          </a:xfrm>
          <a:prstGeom prst="rect">
            <a:avLst/>
          </a:prstGeom>
          <a:noFill/>
        </p:spPr>
        <p:txBody>
          <a:bodyPr wrap="square" rtlCol="0">
            <a:spAutoFit/>
          </a:bodyPr>
          <a:lstStyle/>
          <a:p>
            <a:r>
              <a:rPr lang="en-GB" sz="1400" dirty="0"/>
              <a:t>2. Kris remarried: Bruce Jenner, former Olympian and Wheaties box star, who we now know as Caitlyn. </a:t>
            </a:r>
          </a:p>
        </p:txBody>
      </p:sp>
      <p:pic>
        <p:nvPicPr>
          <p:cNvPr id="5" name="Picture 2" descr="https://upload.wikimedia.org/wikipedia/en/7/72/Robert_Kardashian_S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700808"/>
            <a:ext cx="792088" cy="11881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i.dailymail.co.uk/i/pix/2013/10/09/article-2450421-189DD68000000578-768_634x500.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27716" y="1696650"/>
            <a:ext cx="1808380" cy="14261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629299" y="3122817"/>
            <a:ext cx="2335189" cy="738664"/>
          </a:xfrm>
          <a:prstGeom prst="rect">
            <a:avLst/>
          </a:prstGeom>
          <a:noFill/>
        </p:spPr>
        <p:txBody>
          <a:bodyPr wrap="square" rtlCol="0">
            <a:spAutoFit/>
          </a:bodyPr>
          <a:lstStyle/>
          <a:p>
            <a:r>
              <a:rPr lang="en-GB" sz="1400" dirty="0"/>
              <a:t>3. Even at a young age, Kim was determined to be a star (click image to see  video).</a:t>
            </a:r>
          </a:p>
        </p:txBody>
      </p:sp>
      <p:pic>
        <p:nvPicPr>
          <p:cNvPr id="1029" name="Picture 5">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713707" y="1661144"/>
            <a:ext cx="2034757" cy="14798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268156" y="5157192"/>
            <a:ext cx="2335189" cy="1384995"/>
          </a:xfrm>
          <a:prstGeom prst="rect">
            <a:avLst/>
          </a:prstGeom>
          <a:noFill/>
        </p:spPr>
        <p:txBody>
          <a:bodyPr wrap="square" rtlCol="0">
            <a:spAutoFit/>
          </a:bodyPr>
          <a:lstStyle/>
          <a:p>
            <a:r>
              <a:rPr lang="en-GB" sz="1400" dirty="0"/>
              <a:t>4. The Reality TV phenomenon grows and Kim is famous for being friends with celebrity Paris Hilton [who made an infamous sex tape]</a:t>
            </a:r>
          </a:p>
        </p:txBody>
      </p:sp>
      <p:sp>
        <p:nvSpPr>
          <p:cNvPr id="18" name="TextBox 17"/>
          <p:cNvSpPr txBox="1"/>
          <p:nvPr/>
        </p:nvSpPr>
        <p:spPr>
          <a:xfrm>
            <a:off x="3100907" y="5229200"/>
            <a:ext cx="2695229" cy="1384995"/>
          </a:xfrm>
          <a:prstGeom prst="rect">
            <a:avLst/>
          </a:prstGeom>
          <a:noFill/>
        </p:spPr>
        <p:txBody>
          <a:bodyPr wrap="square" rtlCol="0">
            <a:spAutoFit/>
          </a:bodyPr>
          <a:lstStyle/>
          <a:p>
            <a:r>
              <a:rPr lang="en-GB" sz="1400" dirty="0"/>
              <a:t>5. Kim becomes famous for a different leaked sex tape with singer Ray-J.  There were rumours that Kris was allegedly instrumental in this happening to raise media profile.</a:t>
            </a:r>
          </a:p>
        </p:txBody>
      </p:sp>
      <p:sp>
        <p:nvSpPr>
          <p:cNvPr id="19" name="TextBox 18"/>
          <p:cNvSpPr txBox="1"/>
          <p:nvPr/>
        </p:nvSpPr>
        <p:spPr>
          <a:xfrm>
            <a:off x="6588224" y="5229200"/>
            <a:ext cx="2335189" cy="954107"/>
          </a:xfrm>
          <a:prstGeom prst="rect">
            <a:avLst/>
          </a:prstGeom>
          <a:noFill/>
        </p:spPr>
        <p:txBody>
          <a:bodyPr wrap="square" rtlCol="0">
            <a:spAutoFit/>
          </a:bodyPr>
          <a:lstStyle/>
          <a:p>
            <a:r>
              <a:rPr lang="en-GB" sz="1400" dirty="0"/>
              <a:t>6. The now infamous Kim joins Paris on Reality Show, ‘A Simple Life’.  This raises their profile even more.</a:t>
            </a:r>
          </a:p>
        </p:txBody>
      </p:sp>
      <p:pic>
        <p:nvPicPr>
          <p:cNvPr id="1031" name="Picture 7" descr="https://upload.wikimedia.org/wikipedia/commons/8/8f/Paris_Hilton_in_20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735" y="3861481"/>
            <a:ext cx="991785" cy="12158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96136" y="6398751"/>
            <a:ext cx="3168352" cy="369332"/>
          </a:xfrm>
          <a:prstGeom prst="rect">
            <a:avLst/>
          </a:prstGeom>
          <a:noFill/>
        </p:spPr>
        <p:txBody>
          <a:bodyPr wrap="square" rtlCol="0">
            <a:spAutoFit/>
          </a:bodyPr>
          <a:lstStyle/>
          <a:p>
            <a:r>
              <a:rPr lang="en-GB" dirty="0"/>
              <a:t>Kardashian brand continued</a:t>
            </a:r>
          </a:p>
        </p:txBody>
      </p:sp>
      <p:cxnSp>
        <p:nvCxnSpPr>
          <p:cNvPr id="11" name="Straight Arrow Connector 10"/>
          <p:cNvCxnSpPr>
            <a:endCxn id="8" idx="3"/>
          </p:cNvCxnSpPr>
          <p:nvPr/>
        </p:nvCxnSpPr>
        <p:spPr>
          <a:xfrm>
            <a:off x="8604448" y="6583417"/>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33" name="Picture 9" descr="https://upload.wikimedia.org/wikipedia/commons/f/f0/Ray_J_20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1973" y="3897052"/>
            <a:ext cx="888099" cy="133214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upload.wikimedia.org/wikipedia/commons/1/1f/Kim-kardashian-pueer.png"/>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3512828" y="3897052"/>
            <a:ext cx="843148" cy="133214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5481" y="3897052"/>
            <a:ext cx="1282824" cy="1288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9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268760"/>
            <a:ext cx="6033124" cy="369332"/>
          </a:xfrm>
          <a:prstGeom prst="rect">
            <a:avLst/>
          </a:prstGeom>
          <a:noFill/>
        </p:spPr>
        <p:txBody>
          <a:bodyPr wrap="square" rtlCol="0">
            <a:spAutoFit/>
          </a:bodyPr>
          <a:lstStyle/>
          <a:p>
            <a:r>
              <a:rPr lang="en-GB" b="1" dirty="0"/>
              <a:t>The Evolution of the Kardashian Brand – Part One</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1: Kardashian intro</a:t>
            </a:r>
          </a:p>
        </p:txBody>
      </p:sp>
      <p:sp>
        <p:nvSpPr>
          <p:cNvPr id="7" name="TextBox 6"/>
          <p:cNvSpPr txBox="1"/>
          <p:nvPr/>
        </p:nvSpPr>
        <p:spPr>
          <a:xfrm>
            <a:off x="257506" y="2996952"/>
            <a:ext cx="2431636" cy="954107"/>
          </a:xfrm>
          <a:prstGeom prst="rect">
            <a:avLst/>
          </a:prstGeom>
          <a:noFill/>
        </p:spPr>
        <p:txBody>
          <a:bodyPr wrap="square" rtlCol="0">
            <a:spAutoFit/>
          </a:bodyPr>
          <a:lstStyle/>
          <a:p>
            <a:r>
              <a:rPr lang="en-GB" sz="1400" dirty="0"/>
              <a:t>7. Keeping Up With The Kardashians was launched after Kris begged producers to develop it.</a:t>
            </a:r>
          </a:p>
        </p:txBody>
      </p:sp>
      <p:sp>
        <p:nvSpPr>
          <p:cNvPr id="9" name="TextBox 8"/>
          <p:cNvSpPr txBox="1"/>
          <p:nvPr/>
        </p:nvSpPr>
        <p:spPr>
          <a:xfrm>
            <a:off x="2905166" y="3122384"/>
            <a:ext cx="3323018" cy="738664"/>
          </a:xfrm>
          <a:prstGeom prst="rect">
            <a:avLst/>
          </a:prstGeom>
          <a:noFill/>
        </p:spPr>
        <p:txBody>
          <a:bodyPr wrap="square" rtlCol="0">
            <a:spAutoFit/>
          </a:bodyPr>
          <a:lstStyle/>
          <a:p>
            <a:r>
              <a:rPr lang="en-GB" sz="1400" dirty="0"/>
              <a:t>8. Kim starts to become famous away from the family by appearing on Dancing with the Stars [USA version of Strictly]</a:t>
            </a:r>
          </a:p>
        </p:txBody>
      </p:sp>
      <p:sp>
        <p:nvSpPr>
          <p:cNvPr id="16" name="TextBox 15"/>
          <p:cNvSpPr txBox="1"/>
          <p:nvPr/>
        </p:nvSpPr>
        <p:spPr>
          <a:xfrm>
            <a:off x="6629299" y="3122817"/>
            <a:ext cx="2335189" cy="738664"/>
          </a:xfrm>
          <a:prstGeom prst="rect">
            <a:avLst/>
          </a:prstGeom>
          <a:noFill/>
        </p:spPr>
        <p:txBody>
          <a:bodyPr wrap="square" rtlCol="0">
            <a:spAutoFit/>
          </a:bodyPr>
          <a:lstStyle/>
          <a:p>
            <a:r>
              <a:rPr lang="en-GB" sz="1400" dirty="0"/>
              <a:t>9. Kim married Kanye and their fame exploded.  One picture ‘broke the internet’.</a:t>
            </a:r>
          </a:p>
        </p:txBody>
      </p:sp>
      <p:sp>
        <p:nvSpPr>
          <p:cNvPr id="17" name="TextBox 16"/>
          <p:cNvSpPr txBox="1"/>
          <p:nvPr/>
        </p:nvSpPr>
        <p:spPr>
          <a:xfrm>
            <a:off x="179512" y="5039017"/>
            <a:ext cx="8654096" cy="523220"/>
          </a:xfrm>
          <a:prstGeom prst="rect">
            <a:avLst/>
          </a:prstGeom>
          <a:noFill/>
        </p:spPr>
        <p:txBody>
          <a:bodyPr wrap="square" rtlCol="0">
            <a:spAutoFit/>
          </a:bodyPr>
          <a:lstStyle/>
          <a:p>
            <a:r>
              <a:rPr lang="en-GB" sz="1400" dirty="0"/>
              <a:t>10. The Kardashian business empire has now grown so that they branches in clothing lines, cosmetics, apps, books, jewellery, credit cards, talk shows and a range of other reality TV shows.</a:t>
            </a:r>
          </a:p>
        </p:txBody>
      </p:sp>
      <p:pic>
        <p:nvPicPr>
          <p:cNvPr id="3074" name="Picture 2" descr="https://upload.wikimedia.org/wikipedia/commons/6/6b/Poster_Season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87" y="1700808"/>
            <a:ext cx="1037081" cy="1304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ancing with the stars kim kardashia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962258" y="1700479"/>
            <a:ext cx="1066428" cy="14219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9/96/Kanye%26kim.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08304" y="1700808"/>
            <a:ext cx="882514" cy="14120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rrent business status: OPEN-ISH! There's no collection available at this very moment. But if i had to make an educated guess, I'd say there will be anoth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228" y="4086843"/>
            <a:ext cx="1859341" cy="95697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0" name="Picture 18" descr="http://aws-cdn-01.shemazing.ie/wp-content/uploads/2015/11/kim-gma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4436" y="4086843"/>
            <a:ext cx="1428618" cy="952174"/>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3" name="Picture 21"/>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594596" y="4086843"/>
            <a:ext cx="1921083" cy="95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4" name="Picture 2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538812" y="4086844"/>
            <a:ext cx="1998472" cy="95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7" name="Picture 25"/>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7506326" y="4076575"/>
            <a:ext cx="1337444" cy="96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80821" y="5661248"/>
            <a:ext cx="7641318" cy="954107"/>
          </a:xfrm>
          <a:prstGeom prst="rect">
            <a:avLst/>
          </a:prstGeom>
          <a:noFill/>
        </p:spPr>
        <p:txBody>
          <a:bodyPr wrap="square" rtlCol="0">
            <a:spAutoFit/>
          </a:bodyPr>
          <a:lstStyle/>
          <a:p>
            <a:r>
              <a:rPr lang="en-GB" sz="1400" dirty="0"/>
              <a:t>"I started to look at our careers like pieces on a chessboard,” Kris revealed in her memoir, back in 2011. “Every day, I woke up and walked into my office and asked myself, ‘What move do you need to make today?’ It was very calculated. My business decisions and strategies were very intentional, definite and planned to the nth degree." </a:t>
            </a:r>
          </a:p>
        </p:txBody>
      </p:sp>
      <p:sp>
        <p:nvSpPr>
          <p:cNvPr id="25" name="TextBox 24"/>
          <p:cNvSpPr txBox="1"/>
          <p:nvPr/>
        </p:nvSpPr>
        <p:spPr>
          <a:xfrm>
            <a:off x="917575" y="6615355"/>
            <a:ext cx="6637461" cy="246221"/>
          </a:xfrm>
          <a:prstGeom prst="rect">
            <a:avLst/>
          </a:prstGeom>
          <a:noFill/>
        </p:spPr>
        <p:txBody>
          <a:bodyPr wrap="square" rtlCol="0">
            <a:spAutoFit/>
          </a:bodyPr>
          <a:lstStyle/>
          <a:p>
            <a:pPr algn="r"/>
            <a:r>
              <a:rPr lang="en-GB" sz="1000" dirty="0"/>
              <a:t>From http://www.refinery29.uk/2016/02/110357/how-the-kardashians-became-famous#slide-16</a:t>
            </a:r>
          </a:p>
        </p:txBody>
      </p:sp>
      <p:pic>
        <p:nvPicPr>
          <p:cNvPr id="3099" name="Picture 27" descr="https://c2.staticflickr.com/6/5721/21133816393_be01548320_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12360" y="5733256"/>
            <a:ext cx="1187552" cy="79208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282228" y="5589240"/>
            <a:ext cx="871655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824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Representation</a:t>
            </a:r>
            <a:r>
              <a:rPr lang="en-GB" spc="240" dirty="0"/>
              <a:t>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The app: aims of the game</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1: Kardashian intro</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TextBox 31"/>
          <p:cNvSpPr txBox="1"/>
          <p:nvPr/>
        </p:nvSpPr>
        <p:spPr>
          <a:xfrm>
            <a:off x="173554" y="1785660"/>
            <a:ext cx="4974510" cy="4801314"/>
          </a:xfrm>
          <a:prstGeom prst="rect">
            <a:avLst/>
          </a:prstGeom>
          <a:noFill/>
        </p:spPr>
        <p:txBody>
          <a:bodyPr wrap="square" rtlCol="0">
            <a:spAutoFit/>
          </a:bodyPr>
          <a:lstStyle/>
          <a:p>
            <a:pPr>
              <a:spcAft>
                <a:spcPts val="1200"/>
              </a:spcAft>
            </a:pPr>
            <a:r>
              <a:rPr lang="en-GB" sz="1600" dirty="0">
                <a:cs typeface="Aharoni" panose="02010803020104030203" pitchFamily="2" charset="-79"/>
              </a:rPr>
              <a:t>The Kardashian Hollywood App is free to download to smartphones and tablets. </a:t>
            </a:r>
          </a:p>
          <a:p>
            <a:pPr>
              <a:spcAft>
                <a:spcPts val="1200"/>
              </a:spcAft>
            </a:pPr>
            <a:r>
              <a:rPr lang="en-GB" sz="1600" dirty="0">
                <a:solidFill>
                  <a:srgbClr val="00B0F0"/>
                </a:solidFill>
                <a:cs typeface="Aharoni" panose="02010803020104030203" pitchFamily="2" charset="-79"/>
              </a:rPr>
              <a:t>https://www.youtube.com/watch?v=HhizrsqMV8A</a:t>
            </a:r>
          </a:p>
          <a:p>
            <a:pPr>
              <a:spcAft>
                <a:spcPts val="1200"/>
              </a:spcAft>
            </a:pPr>
            <a:r>
              <a:rPr lang="en-GB" sz="1600" dirty="0">
                <a:cs typeface="Aharoni" panose="02010803020104030203" pitchFamily="2" charset="-79"/>
              </a:rPr>
              <a:t>Users can spend money on virtual goods like private planes and on dressing and styling their avatars with virtual clothing and accessories made by designers like Balmain’s Olivier Rousteing.</a:t>
            </a:r>
          </a:p>
          <a:p>
            <a:pPr>
              <a:spcAft>
                <a:spcPts val="1200"/>
              </a:spcAft>
            </a:pPr>
            <a:r>
              <a:rPr lang="en-GB" sz="1600" dirty="0">
                <a:cs typeface="Aharoni" panose="02010803020104030203" pitchFamily="2" charset="-79"/>
              </a:rPr>
              <a:t>In February 2017,  the game had brought in $100 million since its launch in 2014. </a:t>
            </a:r>
          </a:p>
          <a:p>
            <a:pPr>
              <a:spcAft>
                <a:spcPts val="1200"/>
              </a:spcAft>
            </a:pPr>
            <a:r>
              <a:rPr lang="en-GB" sz="1600" dirty="0">
                <a:cs typeface="Aharoni" panose="02010803020104030203" pitchFamily="2" charset="-79"/>
              </a:rPr>
              <a:t>The game’s goal is for players to push their avatars to fame by emulating the Kardashian lifestyle–including hanging out with Kardashian’s sisters, other celebrities, fashion elites, and designers like Lagerfeld and Anna Wintour.  </a:t>
            </a:r>
          </a:p>
          <a:p>
            <a:pPr>
              <a:spcAft>
                <a:spcPts val="1200"/>
              </a:spcAft>
            </a:pPr>
            <a:r>
              <a:rPr lang="en-GB" sz="1600" dirty="0">
                <a:cs typeface="Aharoni" panose="02010803020104030203" pitchFamily="2" charset="-79"/>
              </a:rPr>
              <a:t>It is an AQA study as it epitomises our society’s interest in fame and celebrity and the consumerist culture we live in.</a:t>
            </a:r>
          </a:p>
        </p:txBody>
      </p:sp>
      <p:pic>
        <p:nvPicPr>
          <p:cNvPr id="1026"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346559" y="1582726"/>
            <a:ext cx="3238259" cy="21343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366189" y="3789040"/>
            <a:ext cx="3238259" cy="461665"/>
          </a:xfrm>
          <a:prstGeom prst="rect">
            <a:avLst/>
          </a:prstGeom>
          <a:noFill/>
        </p:spPr>
        <p:txBody>
          <a:bodyPr wrap="square" rtlCol="0">
            <a:spAutoFit/>
          </a:bodyPr>
          <a:lstStyle/>
          <a:p>
            <a:pPr algn="ctr"/>
            <a:r>
              <a:rPr lang="en-GB" sz="1200" b="1" dirty="0"/>
              <a:t>Trailer</a:t>
            </a:r>
          </a:p>
          <a:p>
            <a:pPr algn="ctr"/>
            <a:r>
              <a:rPr lang="en-GB" sz="1200" b="1" dirty="0">
                <a:solidFill>
                  <a:srgbClr val="FF0000"/>
                </a:solidFill>
              </a:rPr>
              <a:t>Click image to view video</a:t>
            </a:r>
          </a:p>
        </p:txBody>
      </p:sp>
      <p:pic>
        <p:nvPicPr>
          <p:cNvPr id="1027" name="Picture 3">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364088" y="4221088"/>
            <a:ext cx="3220730" cy="21783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5366189" y="6423719"/>
            <a:ext cx="3238259" cy="461665"/>
          </a:xfrm>
          <a:prstGeom prst="rect">
            <a:avLst/>
          </a:prstGeom>
          <a:noFill/>
        </p:spPr>
        <p:txBody>
          <a:bodyPr wrap="square" rtlCol="0">
            <a:spAutoFit/>
          </a:bodyPr>
          <a:lstStyle/>
          <a:p>
            <a:pPr algn="ctr"/>
            <a:r>
              <a:rPr lang="en-GB" sz="1200" b="1" dirty="0"/>
              <a:t>Random Gameplay – flick through to get taste</a:t>
            </a:r>
          </a:p>
          <a:p>
            <a:pPr algn="ctr"/>
            <a:r>
              <a:rPr lang="en-GB" sz="1200" b="1" dirty="0">
                <a:solidFill>
                  <a:srgbClr val="FF0000"/>
                </a:solidFill>
              </a:rPr>
              <a:t>Click image to view video</a:t>
            </a:r>
          </a:p>
        </p:txBody>
      </p:sp>
    </p:spTree>
    <p:extLst>
      <p:ext uri="{BB962C8B-B14F-4D97-AF65-F5344CB8AC3E}">
        <p14:creationId xmlns:p14="http://schemas.microsoft.com/office/powerpoint/2010/main" val="152893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Representation</a:t>
            </a:r>
            <a:r>
              <a:rPr lang="en-GB" spc="240" dirty="0"/>
              <a:t>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The app: task</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1: Kardashian intro</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TextBox 23"/>
          <p:cNvSpPr txBox="1"/>
          <p:nvPr/>
        </p:nvSpPr>
        <p:spPr>
          <a:xfrm>
            <a:off x="2411760" y="1844824"/>
            <a:ext cx="6624736" cy="3785652"/>
          </a:xfrm>
          <a:prstGeom prst="rect">
            <a:avLst/>
          </a:prstGeom>
          <a:noFill/>
        </p:spPr>
        <p:txBody>
          <a:bodyPr wrap="square" rtlCol="0">
            <a:spAutoFit/>
          </a:bodyPr>
          <a:lstStyle/>
          <a:p>
            <a:r>
              <a:rPr lang="en-GB" sz="2400" dirty="0"/>
              <a:t>In your books and in your own words:</a:t>
            </a:r>
          </a:p>
          <a:p>
            <a:pPr marL="285750" indent="-285750">
              <a:buFont typeface="Arial" panose="020B0604020202020204" pitchFamily="34" charset="0"/>
              <a:buChar char="•"/>
            </a:pPr>
            <a:r>
              <a:rPr lang="en-GB" sz="2400" dirty="0"/>
              <a:t>What is the aim of the Kim Kardashian Hollywood App?</a:t>
            </a:r>
          </a:p>
          <a:p>
            <a:pPr marL="285750" indent="-285750">
              <a:buFont typeface="Arial" panose="020B0604020202020204" pitchFamily="34" charset="0"/>
              <a:buChar char="•"/>
            </a:pPr>
            <a:r>
              <a:rPr lang="en-GB" sz="2400" dirty="0"/>
              <a:t>How does this relate to modern perceptions of celebrity and how to get famous?</a:t>
            </a:r>
          </a:p>
          <a:p>
            <a:pPr marL="285750" indent="-285750">
              <a:buFont typeface="Arial" panose="020B0604020202020204" pitchFamily="34" charset="0"/>
              <a:buChar char="•"/>
            </a:pPr>
            <a:r>
              <a:rPr lang="en-GB" sz="2400" dirty="0"/>
              <a:t>Who is the intended audience for the Kim Kardashian Hollywood App?  Why do you think this?</a:t>
            </a:r>
          </a:p>
          <a:p>
            <a:pPr marL="285750" indent="-285750">
              <a:buFont typeface="Arial" panose="020B0604020202020204" pitchFamily="34" charset="0"/>
              <a:buChar char="•"/>
            </a:pPr>
            <a:r>
              <a:rPr lang="en-GB" sz="2400" dirty="0"/>
              <a:t>How do you download the Kim Kardashian Hollywood App?</a:t>
            </a:r>
          </a:p>
        </p:txBody>
      </p:sp>
      <p:pic>
        <p:nvPicPr>
          <p:cNvPr id="25" name="Picture 2" descr="Write, Writing, Pencil, Paper, Handwriting, Me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56" y="2708920"/>
            <a:ext cx="1970868" cy="196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4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The app: narrative ingredients – THE AIM OF THE GAME</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2: The Game</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123052" y="1844824"/>
            <a:ext cx="4910742" cy="3539430"/>
          </a:xfrm>
          <a:prstGeom prst="rect">
            <a:avLst/>
          </a:prstGeom>
          <a:noFill/>
        </p:spPr>
        <p:txBody>
          <a:bodyPr wrap="square" rtlCol="0">
            <a:spAutoFit/>
          </a:bodyPr>
          <a:lstStyle/>
          <a:p>
            <a:r>
              <a:rPr lang="en-GB" sz="1600" dirty="0"/>
              <a:t>The aim of Kim Kardashian Hollywood is to work your way  up the celebrity scale from Z-List to A-List.  As you play you will interact with a range of real and fictional characters in the United States and around many of the world’s most glamourous and famous locations.  As you progress, there are collectibles and missions that will allow you to develop the status of your customisable character. Your ranking is determined by your position on the Top Stars list in Hollywood. They are sorted into six different lists: Unlisted being the lowest rank to the A-list being the highest rank. You rise up in ranks by gaining fans. The goal of Kim Kardashian: Hollywood is to gain as many fans as possible by doing well on projects, getting attention from Starnews, and dating to get to the A-list.</a:t>
            </a:r>
          </a:p>
        </p:txBody>
      </p:sp>
      <p:sp>
        <p:nvSpPr>
          <p:cNvPr id="17" name="TextBox 16"/>
          <p:cNvSpPr txBox="1"/>
          <p:nvPr/>
        </p:nvSpPr>
        <p:spPr>
          <a:xfrm>
            <a:off x="1069975" y="5715833"/>
            <a:ext cx="7786501" cy="1169551"/>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What is the aim of the game and how does it relate to Kim Kardashian – the brand?</a:t>
            </a:r>
          </a:p>
          <a:p>
            <a:pPr marL="285750" indent="-285750">
              <a:buFont typeface="Arial" panose="020B0604020202020204" pitchFamily="34" charset="0"/>
              <a:buChar char="•"/>
            </a:pPr>
            <a:r>
              <a:rPr lang="en-GB" sz="1400" dirty="0"/>
              <a:t>What is an A-list celebrity?</a:t>
            </a:r>
          </a:p>
          <a:p>
            <a:pPr marL="285750" indent="-285750">
              <a:buFont typeface="Arial" panose="020B0604020202020204" pitchFamily="34" charset="0"/>
              <a:buChar char="•"/>
            </a:pPr>
            <a:r>
              <a:rPr lang="en-GB" sz="1400" dirty="0"/>
              <a:t>How does the aim of the game reflect modern ideas of celebrity and how to become one? </a:t>
            </a:r>
          </a:p>
          <a:p>
            <a:pPr marL="285750" indent="-285750">
              <a:buFont typeface="Arial" panose="020B0604020202020204" pitchFamily="34" charset="0"/>
              <a:buChar char="•"/>
            </a:pPr>
            <a:endParaRPr lang="en-GB" sz="1400" dirty="0"/>
          </a:p>
        </p:txBody>
      </p:sp>
      <p:pic>
        <p:nvPicPr>
          <p:cNvPr id="18" name="Picture 2" descr="Write, Writing, Pencil, Paper, Handwriting, 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949280"/>
            <a:ext cx="655475" cy="6034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33794" y="2051737"/>
            <a:ext cx="3955052" cy="312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77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160" y="548825"/>
            <a:ext cx="7772400" cy="431904"/>
          </a:xfrm>
        </p:spPr>
        <p:txBody>
          <a:bodyPr>
            <a:normAutofit/>
          </a:bodyPr>
          <a:lstStyle/>
          <a:p>
            <a:r>
              <a:rPr lang="en-GB" sz="1800" b="1" spc="600" dirty="0"/>
              <a:t>Online, Social and Participatory Media</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3052" y="1331476"/>
            <a:ext cx="6033124" cy="369332"/>
          </a:xfrm>
          <a:prstGeom prst="rect">
            <a:avLst/>
          </a:prstGeom>
          <a:noFill/>
        </p:spPr>
        <p:txBody>
          <a:bodyPr wrap="square" rtlCol="0">
            <a:spAutoFit/>
          </a:bodyPr>
          <a:lstStyle/>
          <a:p>
            <a:r>
              <a:rPr lang="en-GB" b="1" dirty="0"/>
              <a:t>The app: narrative ingredients – CHARACTER TYPES</a:t>
            </a:r>
          </a:p>
        </p:txBody>
      </p:sp>
      <p:pic>
        <p:nvPicPr>
          <p:cNvPr id="13"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5" name="TextBox 14"/>
          <p:cNvSpPr txBox="1"/>
          <p:nvPr/>
        </p:nvSpPr>
        <p:spPr>
          <a:xfrm>
            <a:off x="6156176" y="1048373"/>
            <a:ext cx="2700300" cy="369332"/>
          </a:xfrm>
          <a:prstGeom prst="rect">
            <a:avLst/>
          </a:prstGeom>
          <a:solidFill>
            <a:schemeClr val="tx1"/>
          </a:solidFill>
        </p:spPr>
        <p:txBody>
          <a:bodyPr wrap="square" rtlCol="0">
            <a:spAutoFit/>
          </a:bodyPr>
          <a:lstStyle/>
          <a:p>
            <a:pPr algn="ctr"/>
            <a:r>
              <a:rPr lang="en-GB" dirty="0">
                <a:solidFill>
                  <a:schemeClr val="bg1"/>
                </a:solidFill>
              </a:rPr>
              <a:t>Lesson 2: The Game</a:t>
            </a:r>
          </a:p>
        </p:txBody>
      </p:sp>
      <p:sp>
        <p:nvSpPr>
          <p:cNvPr id="10" name="AutoShape 10" descr="Current business status: OPEN! And making a shit ton of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Current business status: OPEN! And making a shit ton of mon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4" descr="Current business status: OPEN! And making a shit ton of mon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6" descr="Current business status: OPEN! And making a shit ton of mon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descr="Current business status: OPEN! Self-explanatory, but I'll explain anyway: It's the Kardashian line of beauty product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24" descr="Current business status: CLOSED. Honestly, this is a travesty. But high card fees and criticism of the card led to its demise not too long after it launche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123052" y="1844824"/>
            <a:ext cx="4910742" cy="4524315"/>
          </a:xfrm>
          <a:prstGeom prst="rect">
            <a:avLst/>
          </a:prstGeom>
          <a:noFill/>
        </p:spPr>
        <p:txBody>
          <a:bodyPr wrap="square" rtlCol="0">
            <a:spAutoFit/>
          </a:bodyPr>
          <a:lstStyle/>
          <a:p>
            <a:r>
              <a:rPr lang="en-GB" dirty="0"/>
              <a:t>Characters are NPCs (Non-Playable Characters) that appear in goals or locations and the storyline as you progress in Kim Kardashian: Hollywood. These exclude NPCs you meet in the game that you can       Date or        Network with. These types of contacts are randomly generated according to each individual game.</a:t>
            </a:r>
          </a:p>
          <a:p>
            <a:endParaRPr lang="en-GB" dirty="0"/>
          </a:p>
          <a:p>
            <a:r>
              <a:rPr lang="en-GB" dirty="0"/>
              <a:t>The characters in Kim Kardashian Hollywood are a mixture of real VIP characters and fictional characters.   There are 100s – you can see a few opposite.</a:t>
            </a:r>
          </a:p>
          <a:p>
            <a:endParaRPr lang="en-GB" dirty="0"/>
          </a:p>
          <a:p>
            <a:r>
              <a:rPr lang="en-GB" dirty="0"/>
              <a:t>In your pursuit to celebrity some of the fictional characters work with you and some actively try to ruin your journey by beating you to A-List.</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78053" y="1653438"/>
            <a:ext cx="3917449" cy="501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clrChange>
              <a:clrFrom>
                <a:srgbClr val="F6F2F2"/>
              </a:clrFrom>
              <a:clrTo>
                <a:srgbClr val="F6F2F2">
                  <a:alpha val="0"/>
                </a:srgbClr>
              </a:clrTo>
            </a:clrChange>
            <a:extLst>
              <a:ext uri="{28A0092B-C50C-407E-A947-70E740481C1C}">
                <a14:useLocalDpi xmlns:a14="http://schemas.microsoft.com/office/drawing/2010/main" val="0"/>
              </a:ext>
            </a:extLst>
          </a:blip>
          <a:srcRect/>
          <a:stretch/>
        </p:blipFill>
        <p:spPr bwMode="auto">
          <a:xfrm>
            <a:off x="999840" y="3021481"/>
            <a:ext cx="259792" cy="26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5" cstate="print">
            <a:clrChange>
              <a:clrFrom>
                <a:srgbClr val="F6F2F3"/>
              </a:clrFrom>
              <a:clrTo>
                <a:srgbClr val="F6F2F3">
                  <a:alpha val="0"/>
                </a:srgbClr>
              </a:clrTo>
            </a:clrChange>
            <a:extLst>
              <a:ext uri="{28A0092B-C50C-407E-A947-70E740481C1C}">
                <a14:useLocalDpi xmlns:a14="http://schemas.microsoft.com/office/drawing/2010/main" val="0"/>
              </a:ext>
            </a:extLst>
          </a:blip>
          <a:srcRect/>
          <a:stretch/>
        </p:blipFill>
        <p:spPr bwMode="auto">
          <a:xfrm>
            <a:off x="2061202" y="2965184"/>
            <a:ext cx="350558" cy="391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887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4006</Words>
  <Application>Microsoft Office PowerPoint</Application>
  <PresentationFormat>On-screen Show (4:3)</PresentationFormat>
  <Paragraphs>284</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Aharoni</vt:lpstr>
      <vt:lpstr>Arial</vt:lpstr>
      <vt:lpstr>Calibri</vt:lpstr>
      <vt:lpstr>Office Theme</vt:lpstr>
      <vt:lpstr>Online, Social and Participatory Media Close Study Product: Kardashian Hollywood App</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lpstr>Online, Social and Participatory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2017-08-23T11:32:48Z</dcterms:created>
  <dcterms:modified xsi:type="dcterms:W3CDTF">2021-02-20T14:07:41Z</dcterms:modified>
</cp:coreProperties>
</file>