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sldIdLst>
    <p:sldId id="256" r:id="rId2"/>
    <p:sldId id="278" r:id="rId3"/>
    <p:sldId id="300" r:id="rId4"/>
    <p:sldId id="291" r:id="rId5"/>
    <p:sldId id="302" r:id="rId6"/>
    <p:sldId id="330" r:id="rId7"/>
    <p:sldId id="301" r:id="rId8"/>
    <p:sldId id="305" r:id="rId9"/>
    <p:sldId id="303" r:id="rId10"/>
    <p:sldId id="304" r:id="rId11"/>
    <p:sldId id="306" r:id="rId12"/>
    <p:sldId id="307" r:id="rId13"/>
    <p:sldId id="308" r:id="rId14"/>
    <p:sldId id="310" r:id="rId15"/>
    <p:sldId id="311" r:id="rId16"/>
    <p:sldId id="312" r:id="rId17"/>
    <p:sldId id="313" r:id="rId18"/>
    <p:sldId id="329" r:id="rId19"/>
    <p:sldId id="309" r:id="rId20"/>
    <p:sldId id="315" r:id="rId21"/>
    <p:sldId id="314" r:id="rId22"/>
    <p:sldId id="316" r:id="rId23"/>
    <p:sldId id="317" r:id="rId24"/>
    <p:sldId id="320" r:id="rId25"/>
    <p:sldId id="318" r:id="rId26"/>
    <p:sldId id="319" r:id="rId27"/>
    <p:sldId id="321" r:id="rId28"/>
    <p:sldId id="322" r:id="rId29"/>
    <p:sldId id="327" r:id="rId30"/>
    <p:sldId id="323" r:id="rId31"/>
    <p:sldId id="324" r:id="rId32"/>
    <p:sldId id="325" r:id="rId33"/>
    <p:sldId id="326" r:id="rId34"/>
    <p:sldId id="328" r:id="rId35"/>
    <p:sldId id="27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B1EFF-5464-4317-9504-45B2B986F717}" type="datetimeFigureOut">
              <a:rPr lang="en-GB" smtClean="0"/>
              <a:t>20/02/2021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34D08-1236-45B4-A843-37C6DA722E07}" type="slidenum">
              <a:rPr lang="en-GB" smtClean="0"/>
              <a:t>‹#›</a:t>
            </a:fld>
            <a:endParaRPr lang="en-GB"/>
          </a:p>
        </p:txBody>
      </p:sp>
    </p:spTree>
    <p:extLst>
      <p:ext uri="{BB962C8B-B14F-4D97-AF65-F5344CB8AC3E}">
        <p14:creationId xmlns:p14="http://schemas.microsoft.com/office/powerpoint/2010/main" val="178308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3</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12</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13</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14</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15</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16</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17</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18</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19</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20</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21</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4</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22</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23</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24</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25</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26</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27</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Figures from https://en.wikipedia.org/wiki/List_of_newspapers_in_the_United_Kingdom_by_circulation</a:t>
            </a:r>
          </a:p>
        </p:txBody>
      </p:sp>
      <p:sp>
        <p:nvSpPr>
          <p:cNvPr id="4" name="Slide Number Placeholder 3"/>
          <p:cNvSpPr>
            <a:spLocks noGrp="1"/>
          </p:cNvSpPr>
          <p:nvPr>
            <p:ph type="sldNum" sz="quarter" idx="10"/>
          </p:nvPr>
        </p:nvSpPr>
        <p:spPr/>
        <p:txBody>
          <a:bodyPr/>
          <a:lstStyle/>
          <a:p>
            <a:fld id="{7BF34D08-1236-45B4-A843-37C6DA722E07}" type="slidenum">
              <a:rPr lang="en-GB" smtClean="0"/>
              <a:t>28</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Figures from https://en.wikipedia.org/wiki/List_of_newspapers_in_the_United_Kingdom_by_circulation</a:t>
            </a:r>
          </a:p>
        </p:txBody>
      </p:sp>
      <p:sp>
        <p:nvSpPr>
          <p:cNvPr id="4" name="Slide Number Placeholder 3"/>
          <p:cNvSpPr>
            <a:spLocks noGrp="1"/>
          </p:cNvSpPr>
          <p:nvPr>
            <p:ph type="sldNum" sz="quarter" idx="10"/>
          </p:nvPr>
        </p:nvSpPr>
        <p:spPr/>
        <p:txBody>
          <a:bodyPr/>
          <a:lstStyle/>
          <a:p>
            <a:fld id="{7BF34D08-1236-45B4-A843-37C6DA722E07}" type="slidenum">
              <a:rPr lang="en-GB" smtClean="0"/>
              <a:t>29</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30</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31</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5</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http://www2.newsworks.org.uk/multi-platform.pptx</a:t>
            </a:r>
          </a:p>
        </p:txBody>
      </p:sp>
      <p:sp>
        <p:nvSpPr>
          <p:cNvPr id="4" name="Slide Number Placeholder 3"/>
          <p:cNvSpPr>
            <a:spLocks noGrp="1"/>
          </p:cNvSpPr>
          <p:nvPr>
            <p:ph type="sldNum" sz="quarter" idx="10"/>
          </p:nvPr>
        </p:nvSpPr>
        <p:spPr/>
        <p:txBody>
          <a:bodyPr/>
          <a:lstStyle/>
          <a:p>
            <a:fld id="{7BF34D08-1236-45B4-A843-37C6DA722E07}" type="slidenum">
              <a:rPr lang="en-GB" smtClean="0"/>
              <a:t>32</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33</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34</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6</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7</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8</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9</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10</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F34D08-1236-45B4-A843-37C6DA722E07}" type="slidenum">
              <a:rPr lang="en-GB" smtClean="0"/>
              <a:t>11</a:t>
            </a:fld>
            <a:endParaRPr lang="en-GB"/>
          </a:p>
        </p:txBody>
      </p:sp>
    </p:spTree>
    <p:extLst>
      <p:ext uri="{BB962C8B-B14F-4D97-AF65-F5344CB8AC3E}">
        <p14:creationId xmlns:p14="http://schemas.microsoft.com/office/powerpoint/2010/main" val="67352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4751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186413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30602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87386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58835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2445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2991E4-2CD5-48FA-A93D-051E14DC7BA6}"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142787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2991E4-2CD5-48FA-A93D-051E14DC7BA6}" type="datetimeFigureOut">
              <a:rPr lang="en-GB" smtClean="0"/>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13520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991E4-2CD5-48FA-A93D-051E14DC7BA6}" type="datetimeFigureOut">
              <a:rPr lang="en-GB" smtClean="0"/>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36877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29650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85125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991E4-2CD5-48FA-A93D-051E14DC7BA6}" type="datetimeFigureOut">
              <a:rPr lang="en-GB" smtClean="0"/>
              <a:t>20/02/2021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9CE38-C6D1-466A-96D6-129AB1CC3B3A}" type="slidenum">
              <a:rPr lang="en-GB" smtClean="0"/>
              <a:t>‹#›</a:t>
            </a:fld>
            <a:endParaRPr lang="en-GB"/>
          </a:p>
        </p:txBody>
      </p:sp>
    </p:spTree>
    <p:extLst>
      <p:ext uri="{BB962C8B-B14F-4D97-AF65-F5344CB8AC3E}">
        <p14:creationId xmlns:p14="http://schemas.microsoft.com/office/powerpoint/2010/main" val="2348451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theguardian.com/media/yougov-polling-blog/2014/nov/18/yougov-profiles-the-nations-newspaper-readers"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https://www.statista.com/statistics/529060/uk-newspaper-market-by-circulation/" TargetMode="External"/><Relationship Id="rId3" Type="http://schemas.openxmlformats.org/officeDocument/2006/relationships/image" Target="../media/image1.jpe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List_of_newspapers_in_the_United_Kingdom_by_circulation"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hyperlink" Target="https://youtu.be/_aqr3cw2gpY" TargetMode="Externa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youtu.be/msr_EVWDYtA"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horunsbritain.blogs.lincoln.ac.uk/2015/11/19/press-affiliation-and-the-2015-general-elec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04" y="4653136"/>
            <a:ext cx="7772400" cy="806975"/>
          </a:xfrm>
        </p:spPr>
        <p:txBody>
          <a:bodyPr>
            <a:normAutofit fontScale="90000"/>
          </a:bodyPr>
          <a:lstStyle/>
          <a:p>
            <a:r>
              <a:rPr lang="en-GB" sz="2400" b="1"/>
              <a:t>Close Study Product: Newspaper</a:t>
            </a:r>
            <a:br>
              <a:rPr lang="en-GB" sz="2400" b="1"/>
            </a:br>
            <a:r>
              <a:rPr lang="en-GB" sz="2400" b="1"/>
              <a:t>Daily Mirror</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5" name="Rectangle 4"/>
          <p:cNvSpPr/>
          <p:nvPr/>
        </p:nvSpPr>
        <p:spPr>
          <a:xfrm>
            <a:off x="323528" y="5530006"/>
            <a:ext cx="8568952" cy="923330"/>
          </a:xfrm>
          <a:prstGeom prst="rect">
            <a:avLst/>
          </a:prstGeom>
        </p:spPr>
        <p:txBody>
          <a:bodyPr wrap="square">
            <a:spAutoFit/>
          </a:bodyPr>
          <a:lstStyle/>
          <a:p>
            <a:r>
              <a:rPr lang="en-GB"/>
              <a:t>The </a:t>
            </a:r>
            <a:r>
              <a:rPr lang="en-GB" i="1"/>
              <a:t>Daily Mirror </a:t>
            </a:r>
            <a:r>
              <a:rPr lang="en-GB"/>
              <a:t>is a national daily tabloid newspaper that has social, cultural and political significance. Comparison is invited with </a:t>
            </a:r>
            <a:r>
              <a:rPr lang="en-GB" i="1"/>
              <a:t>The Times </a:t>
            </a:r>
            <a:r>
              <a:rPr lang="en-GB"/>
              <a:t>which targets a different audience demographic and has a different political and ideological viewpoint.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11960" y="764704"/>
            <a:ext cx="3990109" cy="2493818"/>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27784" y="1227319"/>
            <a:ext cx="2757967" cy="3449158"/>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745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1700808"/>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99192" y="1628800"/>
            <a:ext cx="7921280" cy="584775"/>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Compare tabloids and broadsheets by completing the table below:</a:t>
            </a:r>
          </a:p>
        </p:txBody>
      </p:sp>
      <p:sp>
        <p:nvSpPr>
          <p:cNvPr id="12" name="TextBox 11"/>
          <p:cNvSpPr txBox="1"/>
          <p:nvPr/>
        </p:nvSpPr>
        <p:spPr>
          <a:xfrm>
            <a:off x="4715816" y="723130"/>
            <a:ext cx="4140660" cy="369332"/>
          </a:xfrm>
          <a:prstGeom prst="rect">
            <a:avLst/>
          </a:prstGeom>
          <a:solidFill>
            <a:schemeClr val="tx1"/>
          </a:solidFill>
        </p:spPr>
        <p:txBody>
          <a:bodyPr wrap="square" rtlCol="0">
            <a:spAutoFit/>
          </a:bodyPr>
          <a:lstStyle/>
          <a:p>
            <a:pPr algn="ctr"/>
            <a:r>
              <a:rPr lang="en-GB">
                <a:solidFill>
                  <a:schemeClr val="bg1"/>
                </a:solidFill>
              </a:rPr>
              <a:t>Lesson 2: Tabloid vs Broadsheet</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Language: Comparing Tabloids and Broadsheets</a:t>
            </a:r>
          </a:p>
        </p:txBody>
      </p:sp>
      <p:graphicFrame>
        <p:nvGraphicFramePr>
          <p:cNvPr id="3" name="Table 2"/>
          <p:cNvGraphicFramePr>
            <a:graphicFrameLocks noGrp="1"/>
          </p:cNvGraphicFramePr>
          <p:nvPr>
            <p:extLst>
              <p:ext uri="{D42A27DB-BD31-4B8C-83A1-F6EECF244321}">
                <p14:modId xmlns:p14="http://schemas.microsoft.com/office/powerpoint/2010/main" val="2425372133"/>
              </p:ext>
            </p:extLst>
          </p:nvPr>
        </p:nvGraphicFramePr>
        <p:xfrm>
          <a:off x="251520" y="2276872"/>
          <a:ext cx="8678768" cy="4485640"/>
        </p:xfrm>
        <a:graphic>
          <a:graphicData uri="http://schemas.openxmlformats.org/drawingml/2006/table">
            <a:tbl>
              <a:tblPr firstRow="1" bandRow="1">
                <a:tableStyleId>{5C22544A-7EE6-4342-B048-85BDC9FD1C3A}</a:tableStyleId>
              </a:tblPr>
              <a:tblGrid>
                <a:gridCol w="1874012">
                  <a:extLst>
                    <a:ext uri="{9D8B030D-6E8A-4147-A177-3AD203B41FA5}">
                      <a16:colId xmlns:a16="http://schemas.microsoft.com/office/drawing/2014/main" val="20000"/>
                    </a:ext>
                  </a:extLst>
                </a:gridCol>
                <a:gridCol w="3402378">
                  <a:extLst>
                    <a:ext uri="{9D8B030D-6E8A-4147-A177-3AD203B41FA5}">
                      <a16:colId xmlns:a16="http://schemas.microsoft.com/office/drawing/2014/main" val="20001"/>
                    </a:ext>
                  </a:extLst>
                </a:gridCol>
                <a:gridCol w="3402378">
                  <a:extLst>
                    <a:ext uri="{9D8B030D-6E8A-4147-A177-3AD203B41FA5}">
                      <a16:colId xmlns:a16="http://schemas.microsoft.com/office/drawing/2014/main" val="20002"/>
                    </a:ext>
                  </a:extLst>
                </a:gridCol>
              </a:tblGrid>
              <a:tr h="370840">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Tabloid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Broadsheet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GB" sz="1600">
                          <a:solidFill>
                            <a:schemeClr val="tx1"/>
                          </a:solidFill>
                        </a:rPr>
                        <a:t>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Bigger in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GB" sz="1600">
                          <a:solidFill>
                            <a:schemeClr val="tx1"/>
                          </a:solidFill>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The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GB" sz="1600">
                          <a:solidFill>
                            <a:schemeClr val="tx1"/>
                          </a:solidFill>
                        </a:rPr>
                        <a:t>Language/Grammar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More advanced</a:t>
                      </a:r>
                      <a:r>
                        <a:rPr lang="en-GB" sz="1600" baseline="0">
                          <a:solidFill>
                            <a:schemeClr val="tx1"/>
                          </a:solidFill>
                        </a:rPr>
                        <a:t> language requiring higher reading age.  Longer sentences and paragraphs.  Less emotive language.</a:t>
                      </a:r>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GB" sz="1600">
                          <a:solidFill>
                            <a:schemeClr val="tx1"/>
                          </a:solidFill>
                        </a:rPr>
                        <a:t>Key</a:t>
                      </a:r>
                      <a:r>
                        <a:rPr lang="en-GB" sz="1600" baseline="0">
                          <a:solidFill>
                            <a:schemeClr val="tx1"/>
                          </a:solidFill>
                        </a:rPr>
                        <a:t> focus</a:t>
                      </a:r>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News. Politics.</a:t>
                      </a:r>
                      <a:r>
                        <a:rPr lang="en-GB" sz="1600" baseline="0">
                          <a:solidFill>
                            <a:schemeClr val="tx1"/>
                          </a:solidFill>
                        </a:rPr>
                        <a:t> International. Culture.  Sport.  All for information purposes – less for entertainment.</a:t>
                      </a:r>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GB" sz="1600">
                          <a:solidFill>
                            <a:schemeClr val="tx1"/>
                          </a:solidFill>
                        </a:rPr>
                        <a:t>Image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Less images.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GB" sz="1600">
                          <a:solidFill>
                            <a:schemeClr val="tx1"/>
                          </a:solidFill>
                        </a:rPr>
                        <a:t>Layout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Dominated by copy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GB" sz="1600">
                          <a:solidFill>
                            <a:schemeClr val="tx1"/>
                          </a:solidFill>
                        </a:rPr>
                        <a:t>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Targets</a:t>
                      </a:r>
                      <a:r>
                        <a:rPr lang="en-GB" sz="1600" baseline="0">
                          <a:solidFill>
                            <a:schemeClr val="tx1"/>
                          </a:solidFill>
                        </a:rPr>
                        <a:t> a more ‘up-market’ audience.</a:t>
                      </a:r>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GB" sz="1600">
                          <a:solidFill>
                            <a:schemeClr val="tx1"/>
                          </a:solidFill>
                        </a:rPr>
                        <a:t>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More expensive.</a:t>
                      </a:r>
                      <a:r>
                        <a:rPr lang="en-GB" sz="1600" baseline="0" dirty="0">
                          <a:solidFill>
                            <a:schemeClr val="tx1"/>
                          </a:solidFill>
                        </a:rPr>
                        <a:t>  The Times is £1.60.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588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2" y="6228601"/>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5176" y="6156593"/>
            <a:ext cx="7921280" cy="584775"/>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Write each key term and explain what the reason for it.</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2: Tabloid conventions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Language: The layout of a tabloid and key newspaper conventions</a:t>
            </a:r>
          </a:p>
        </p:txBody>
      </p:sp>
      <p:sp>
        <p:nvSpPr>
          <p:cNvPr id="11" name="TextBox 10"/>
          <p:cNvSpPr txBox="1"/>
          <p:nvPr/>
        </p:nvSpPr>
        <p:spPr>
          <a:xfrm>
            <a:off x="197214" y="1628800"/>
            <a:ext cx="8767274" cy="646331"/>
          </a:xfrm>
          <a:prstGeom prst="rect">
            <a:avLst/>
          </a:prstGeom>
          <a:noFill/>
        </p:spPr>
        <p:txBody>
          <a:bodyPr wrap="square" rtlCol="0">
            <a:spAutoFit/>
          </a:bodyPr>
          <a:lstStyle/>
          <a:p>
            <a:r>
              <a:rPr lang="en-GB"/>
              <a:t>The layout of a newspaper is key part of grabbing the reader’s attention.  Here are some key terms to learn:</a:t>
            </a:r>
          </a:p>
        </p:txBody>
      </p:sp>
      <p:pic>
        <p:nvPicPr>
          <p:cNvPr id="13"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771800" y="2132856"/>
            <a:ext cx="3096344" cy="3872338"/>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39857" y="2411596"/>
            <a:ext cx="1564829" cy="369332"/>
          </a:xfrm>
          <a:prstGeom prst="rect">
            <a:avLst/>
          </a:prstGeom>
          <a:noFill/>
        </p:spPr>
        <p:txBody>
          <a:bodyPr wrap="square" rtlCol="0">
            <a:spAutoFit/>
          </a:bodyPr>
          <a:lstStyle/>
          <a:p>
            <a:r>
              <a:rPr lang="en-GB" b="1"/>
              <a:t>Masthead</a:t>
            </a:r>
          </a:p>
        </p:txBody>
      </p:sp>
      <p:sp>
        <p:nvSpPr>
          <p:cNvPr id="18" name="TextBox 17"/>
          <p:cNvSpPr txBox="1"/>
          <p:nvPr/>
        </p:nvSpPr>
        <p:spPr>
          <a:xfrm>
            <a:off x="6732240" y="2132856"/>
            <a:ext cx="1564829" cy="369332"/>
          </a:xfrm>
          <a:prstGeom prst="rect">
            <a:avLst/>
          </a:prstGeom>
          <a:noFill/>
        </p:spPr>
        <p:txBody>
          <a:bodyPr wrap="square" rtlCol="0">
            <a:spAutoFit/>
          </a:bodyPr>
          <a:lstStyle/>
          <a:p>
            <a:r>
              <a:rPr lang="en-GB" b="1"/>
              <a:t>Slogan</a:t>
            </a:r>
          </a:p>
        </p:txBody>
      </p:sp>
      <p:sp>
        <p:nvSpPr>
          <p:cNvPr id="19" name="TextBox 18"/>
          <p:cNvSpPr txBox="1"/>
          <p:nvPr/>
        </p:nvSpPr>
        <p:spPr>
          <a:xfrm>
            <a:off x="6732240" y="2515989"/>
            <a:ext cx="1564829" cy="369332"/>
          </a:xfrm>
          <a:prstGeom prst="rect">
            <a:avLst/>
          </a:prstGeom>
          <a:noFill/>
        </p:spPr>
        <p:txBody>
          <a:bodyPr wrap="square" rtlCol="0">
            <a:spAutoFit/>
          </a:bodyPr>
          <a:lstStyle/>
          <a:p>
            <a:r>
              <a:rPr lang="en-GB" b="1"/>
              <a:t>Dateline</a:t>
            </a:r>
          </a:p>
        </p:txBody>
      </p:sp>
      <p:sp>
        <p:nvSpPr>
          <p:cNvPr id="20" name="TextBox 19"/>
          <p:cNvSpPr txBox="1"/>
          <p:nvPr/>
        </p:nvSpPr>
        <p:spPr>
          <a:xfrm>
            <a:off x="6732240" y="2852936"/>
            <a:ext cx="1564829" cy="369332"/>
          </a:xfrm>
          <a:prstGeom prst="rect">
            <a:avLst/>
          </a:prstGeom>
          <a:noFill/>
        </p:spPr>
        <p:txBody>
          <a:bodyPr wrap="square" rtlCol="0">
            <a:spAutoFit/>
          </a:bodyPr>
          <a:lstStyle/>
          <a:p>
            <a:r>
              <a:rPr lang="en-GB" b="1"/>
              <a:t>Kicker</a:t>
            </a:r>
          </a:p>
        </p:txBody>
      </p:sp>
      <p:sp>
        <p:nvSpPr>
          <p:cNvPr id="21" name="TextBox 20"/>
          <p:cNvSpPr txBox="1"/>
          <p:nvPr/>
        </p:nvSpPr>
        <p:spPr>
          <a:xfrm>
            <a:off x="467544" y="4787860"/>
            <a:ext cx="1564829" cy="369332"/>
          </a:xfrm>
          <a:prstGeom prst="rect">
            <a:avLst/>
          </a:prstGeom>
          <a:noFill/>
        </p:spPr>
        <p:txBody>
          <a:bodyPr wrap="square" rtlCol="0">
            <a:spAutoFit/>
          </a:bodyPr>
          <a:lstStyle/>
          <a:p>
            <a:r>
              <a:rPr lang="en-GB" b="1"/>
              <a:t>Leader</a:t>
            </a:r>
          </a:p>
        </p:txBody>
      </p:sp>
      <p:sp>
        <p:nvSpPr>
          <p:cNvPr id="22" name="TextBox 21"/>
          <p:cNvSpPr txBox="1"/>
          <p:nvPr/>
        </p:nvSpPr>
        <p:spPr>
          <a:xfrm>
            <a:off x="6732240" y="5661248"/>
            <a:ext cx="1564829" cy="369332"/>
          </a:xfrm>
          <a:prstGeom prst="rect">
            <a:avLst/>
          </a:prstGeom>
          <a:noFill/>
        </p:spPr>
        <p:txBody>
          <a:bodyPr wrap="square" rtlCol="0">
            <a:spAutoFit/>
          </a:bodyPr>
          <a:lstStyle/>
          <a:p>
            <a:r>
              <a:rPr lang="en-GB" b="1"/>
              <a:t>Strapline</a:t>
            </a:r>
          </a:p>
        </p:txBody>
      </p:sp>
      <p:sp>
        <p:nvSpPr>
          <p:cNvPr id="23" name="TextBox 22"/>
          <p:cNvSpPr txBox="1"/>
          <p:nvPr/>
        </p:nvSpPr>
        <p:spPr>
          <a:xfrm>
            <a:off x="6732240" y="4653136"/>
            <a:ext cx="1564829" cy="369332"/>
          </a:xfrm>
          <a:prstGeom prst="rect">
            <a:avLst/>
          </a:prstGeom>
          <a:noFill/>
        </p:spPr>
        <p:txBody>
          <a:bodyPr wrap="square" rtlCol="0">
            <a:spAutoFit/>
          </a:bodyPr>
          <a:lstStyle/>
          <a:p>
            <a:r>
              <a:rPr lang="en-GB" b="1" err="1"/>
              <a:t>Strandfirst</a:t>
            </a:r>
            <a:endParaRPr lang="en-GB" b="1"/>
          </a:p>
        </p:txBody>
      </p:sp>
      <p:cxnSp>
        <p:nvCxnSpPr>
          <p:cNvPr id="7" name="Straight Arrow Connector 6"/>
          <p:cNvCxnSpPr>
            <a:stCxn id="18" idx="1"/>
          </p:cNvCxnSpPr>
          <p:nvPr/>
        </p:nvCxnSpPr>
        <p:spPr>
          <a:xfrm flipH="1" flipV="1">
            <a:off x="4512780" y="2204864"/>
            <a:ext cx="2219460" cy="1126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319972" y="2411596"/>
            <a:ext cx="2412268" cy="2409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148064" y="2596262"/>
            <a:ext cx="1565179" cy="3886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796136" y="4837802"/>
            <a:ext cx="9171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724128" y="5845914"/>
            <a:ext cx="102466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295636" y="5022468"/>
            <a:ext cx="2916324" cy="1660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565666" y="2411596"/>
            <a:ext cx="1926214" cy="162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32240" y="4221088"/>
            <a:ext cx="1564829" cy="369332"/>
          </a:xfrm>
          <a:prstGeom prst="rect">
            <a:avLst/>
          </a:prstGeom>
          <a:noFill/>
        </p:spPr>
        <p:txBody>
          <a:bodyPr wrap="square" rtlCol="0">
            <a:spAutoFit/>
          </a:bodyPr>
          <a:lstStyle/>
          <a:p>
            <a:r>
              <a:rPr lang="en-GB" b="1" err="1"/>
              <a:t>Byline</a:t>
            </a:r>
            <a:endParaRPr lang="en-GB" b="1"/>
          </a:p>
        </p:txBody>
      </p:sp>
      <p:cxnSp>
        <p:nvCxnSpPr>
          <p:cNvPr id="38" name="Straight Arrow Connector 37"/>
          <p:cNvCxnSpPr/>
          <p:nvPr/>
        </p:nvCxnSpPr>
        <p:spPr>
          <a:xfrm flipH="1">
            <a:off x="5652120" y="4405754"/>
            <a:ext cx="1073509" cy="3193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32240" y="5003884"/>
            <a:ext cx="1872208" cy="369332"/>
          </a:xfrm>
          <a:prstGeom prst="rect">
            <a:avLst/>
          </a:prstGeom>
          <a:noFill/>
        </p:spPr>
        <p:txBody>
          <a:bodyPr wrap="square" rtlCol="0">
            <a:spAutoFit/>
          </a:bodyPr>
          <a:lstStyle/>
          <a:p>
            <a:r>
              <a:rPr lang="en-GB" b="1"/>
              <a:t>Cross-reference</a:t>
            </a:r>
          </a:p>
        </p:txBody>
      </p:sp>
      <p:cxnSp>
        <p:nvCxnSpPr>
          <p:cNvPr id="41" name="Straight Arrow Connector 40"/>
          <p:cNvCxnSpPr/>
          <p:nvPr/>
        </p:nvCxnSpPr>
        <p:spPr>
          <a:xfrm flipH="1">
            <a:off x="5652120" y="5229200"/>
            <a:ext cx="10611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7544" y="4365104"/>
            <a:ext cx="1564829" cy="369332"/>
          </a:xfrm>
          <a:prstGeom prst="rect">
            <a:avLst/>
          </a:prstGeom>
          <a:noFill/>
        </p:spPr>
        <p:txBody>
          <a:bodyPr wrap="square" rtlCol="0">
            <a:spAutoFit/>
          </a:bodyPr>
          <a:lstStyle/>
          <a:p>
            <a:r>
              <a:rPr lang="en-GB" b="1"/>
              <a:t>Splash Head</a:t>
            </a:r>
          </a:p>
        </p:txBody>
      </p:sp>
      <p:cxnSp>
        <p:nvCxnSpPr>
          <p:cNvPr id="44" name="Straight Arrow Connector 43"/>
          <p:cNvCxnSpPr/>
          <p:nvPr/>
        </p:nvCxnSpPr>
        <p:spPr>
          <a:xfrm>
            <a:off x="1754687" y="4565449"/>
            <a:ext cx="1161129" cy="407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60842" y="3725664"/>
            <a:ext cx="1564829" cy="369332"/>
          </a:xfrm>
          <a:prstGeom prst="rect">
            <a:avLst/>
          </a:prstGeom>
          <a:noFill/>
        </p:spPr>
        <p:txBody>
          <a:bodyPr wrap="square" rtlCol="0">
            <a:spAutoFit/>
          </a:bodyPr>
          <a:lstStyle/>
          <a:p>
            <a:r>
              <a:rPr lang="en-GB" b="1"/>
              <a:t>Pug</a:t>
            </a:r>
          </a:p>
        </p:txBody>
      </p:sp>
      <p:cxnSp>
        <p:nvCxnSpPr>
          <p:cNvPr id="48" name="Straight Arrow Connector 47"/>
          <p:cNvCxnSpPr/>
          <p:nvPr/>
        </p:nvCxnSpPr>
        <p:spPr>
          <a:xfrm>
            <a:off x="985101" y="3938536"/>
            <a:ext cx="2938827" cy="354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7544" y="3050376"/>
            <a:ext cx="1564829" cy="369332"/>
          </a:xfrm>
          <a:prstGeom prst="rect">
            <a:avLst/>
          </a:prstGeom>
          <a:noFill/>
        </p:spPr>
        <p:txBody>
          <a:bodyPr wrap="square" rtlCol="0">
            <a:spAutoFit/>
          </a:bodyPr>
          <a:lstStyle/>
          <a:p>
            <a:r>
              <a:rPr lang="en-GB" b="1"/>
              <a:t>Incentive</a:t>
            </a:r>
          </a:p>
        </p:txBody>
      </p:sp>
      <p:cxnSp>
        <p:nvCxnSpPr>
          <p:cNvPr id="39" name="Straight Arrow Connector 38"/>
          <p:cNvCxnSpPr/>
          <p:nvPr/>
        </p:nvCxnSpPr>
        <p:spPr>
          <a:xfrm>
            <a:off x="1484657" y="3272210"/>
            <a:ext cx="1719191" cy="7968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2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2: Tabloid conventions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Language: The layout of a tabloid and key newspaper conventions</a:t>
            </a:r>
          </a:p>
        </p:txBody>
      </p:sp>
      <p:sp>
        <p:nvSpPr>
          <p:cNvPr id="11" name="TextBox 10"/>
          <p:cNvSpPr txBox="1"/>
          <p:nvPr/>
        </p:nvSpPr>
        <p:spPr>
          <a:xfrm>
            <a:off x="197214" y="1628800"/>
            <a:ext cx="8767274" cy="646331"/>
          </a:xfrm>
          <a:prstGeom prst="rect">
            <a:avLst/>
          </a:prstGeom>
          <a:noFill/>
        </p:spPr>
        <p:txBody>
          <a:bodyPr wrap="square" rtlCol="0">
            <a:spAutoFit/>
          </a:bodyPr>
          <a:lstStyle/>
          <a:p>
            <a:r>
              <a:rPr lang="en-GB"/>
              <a:t>The layout of a newspaper is key part of grabbing the reader’s attention.  Here are some key terms to learn:</a:t>
            </a:r>
          </a:p>
        </p:txBody>
      </p:sp>
      <p:pic>
        <p:nvPicPr>
          <p:cNvPr id="13"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71800" y="2132856"/>
            <a:ext cx="3096344" cy="3872338"/>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39857" y="2411596"/>
            <a:ext cx="1564829" cy="738664"/>
          </a:xfrm>
          <a:prstGeom prst="rect">
            <a:avLst/>
          </a:prstGeom>
          <a:noFill/>
        </p:spPr>
        <p:txBody>
          <a:bodyPr wrap="square" rtlCol="0">
            <a:spAutoFit/>
          </a:bodyPr>
          <a:lstStyle/>
          <a:p>
            <a:r>
              <a:rPr lang="en-GB" b="1"/>
              <a:t>Masthead</a:t>
            </a:r>
          </a:p>
          <a:p>
            <a:r>
              <a:rPr lang="en-GB" sz="1200"/>
              <a:t>The title block of the newspaper</a:t>
            </a:r>
          </a:p>
        </p:txBody>
      </p:sp>
      <p:sp>
        <p:nvSpPr>
          <p:cNvPr id="18" name="TextBox 17"/>
          <p:cNvSpPr txBox="1"/>
          <p:nvPr/>
        </p:nvSpPr>
        <p:spPr>
          <a:xfrm>
            <a:off x="6732240" y="2132856"/>
            <a:ext cx="2232248" cy="553998"/>
          </a:xfrm>
          <a:prstGeom prst="rect">
            <a:avLst/>
          </a:prstGeom>
          <a:noFill/>
        </p:spPr>
        <p:txBody>
          <a:bodyPr wrap="square" rtlCol="0">
            <a:spAutoFit/>
          </a:bodyPr>
          <a:lstStyle/>
          <a:p>
            <a:r>
              <a:rPr lang="en-GB" b="1"/>
              <a:t>Slogan</a:t>
            </a:r>
          </a:p>
          <a:p>
            <a:r>
              <a:rPr lang="en-GB" sz="1200"/>
              <a:t>Key phrase to identify paper</a:t>
            </a:r>
          </a:p>
        </p:txBody>
      </p:sp>
      <p:sp>
        <p:nvSpPr>
          <p:cNvPr id="19" name="TextBox 18"/>
          <p:cNvSpPr txBox="1"/>
          <p:nvPr/>
        </p:nvSpPr>
        <p:spPr>
          <a:xfrm>
            <a:off x="6732240" y="2636912"/>
            <a:ext cx="2232248" cy="553998"/>
          </a:xfrm>
          <a:prstGeom prst="rect">
            <a:avLst/>
          </a:prstGeom>
          <a:noFill/>
        </p:spPr>
        <p:txBody>
          <a:bodyPr wrap="square" rtlCol="0">
            <a:spAutoFit/>
          </a:bodyPr>
          <a:lstStyle/>
          <a:p>
            <a:r>
              <a:rPr lang="en-GB" b="1"/>
              <a:t>Dateline</a:t>
            </a:r>
          </a:p>
          <a:p>
            <a:r>
              <a:rPr lang="en-GB" sz="1200"/>
              <a:t>The published date of the paper</a:t>
            </a:r>
          </a:p>
        </p:txBody>
      </p:sp>
      <p:sp>
        <p:nvSpPr>
          <p:cNvPr id="20" name="TextBox 19"/>
          <p:cNvSpPr txBox="1"/>
          <p:nvPr/>
        </p:nvSpPr>
        <p:spPr>
          <a:xfrm>
            <a:off x="6732240" y="3212976"/>
            <a:ext cx="2232248" cy="923330"/>
          </a:xfrm>
          <a:prstGeom prst="rect">
            <a:avLst/>
          </a:prstGeom>
          <a:noFill/>
        </p:spPr>
        <p:txBody>
          <a:bodyPr wrap="square" rtlCol="0">
            <a:spAutoFit/>
          </a:bodyPr>
          <a:lstStyle/>
          <a:p>
            <a:r>
              <a:rPr lang="en-GB" b="1"/>
              <a:t>Kicker</a:t>
            </a:r>
          </a:p>
          <a:p>
            <a:r>
              <a:rPr lang="en-GB" sz="1200"/>
              <a:t>An article linked to a story inside. Sometimes called an ‘earpiece area’</a:t>
            </a:r>
          </a:p>
        </p:txBody>
      </p:sp>
      <p:sp>
        <p:nvSpPr>
          <p:cNvPr id="21" name="TextBox 20"/>
          <p:cNvSpPr txBox="1"/>
          <p:nvPr/>
        </p:nvSpPr>
        <p:spPr>
          <a:xfrm>
            <a:off x="467544" y="5157192"/>
            <a:ext cx="2061229" cy="553998"/>
          </a:xfrm>
          <a:prstGeom prst="rect">
            <a:avLst/>
          </a:prstGeom>
          <a:noFill/>
        </p:spPr>
        <p:txBody>
          <a:bodyPr wrap="square" rtlCol="0">
            <a:spAutoFit/>
          </a:bodyPr>
          <a:lstStyle/>
          <a:p>
            <a:r>
              <a:rPr lang="en-GB" b="1"/>
              <a:t>Leader</a:t>
            </a:r>
          </a:p>
          <a:p>
            <a:r>
              <a:rPr lang="en-GB" sz="1200"/>
              <a:t>Lead story for front page</a:t>
            </a:r>
          </a:p>
        </p:txBody>
      </p:sp>
      <p:sp>
        <p:nvSpPr>
          <p:cNvPr id="22" name="TextBox 21"/>
          <p:cNvSpPr txBox="1"/>
          <p:nvPr/>
        </p:nvSpPr>
        <p:spPr>
          <a:xfrm>
            <a:off x="6732240" y="5867980"/>
            <a:ext cx="2411760" cy="738664"/>
          </a:xfrm>
          <a:prstGeom prst="rect">
            <a:avLst/>
          </a:prstGeom>
          <a:noFill/>
        </p:spPr>
        <p:txBody>
          <a:bodyPr wrap="square" rtlCol="0">
            <a:spAutoFit/>
          </a:bodyPr>
          <a:lstStyle/>
          <a:p>
            <a:r>
              <a:rPr lang="en-GB" b="1"/>
              <a:t>Strapline</a:t>
            </a:r>
          </a:p>
          <a:p>
            <a:r>
              <a:rPr lang="en-GB" sz="1200"/>
              <a:t>Subheading below the splash headline</a:t>
            </a:r>
          </a:p>
        </p:txBody>
      </p:sp>
      <p:sp>
        <p:nvSpPr>
          <p:cNvPr id="23" name="TextBox 22"/>
          <p:cNvSpPr txBox="1"/>
          <p:nvPr/>
        </p:nvSpPr>
        <p:spPr>
          <a:xfrm>
            <a:off x="6732240" y="4571836"/>
            <a:ext cx="2411760" cy="738664"/>
          </a:xfrm>
          <a:prstGeom prst="rect">
            <a:avLst/>
          </a:prstGeom>
          <a:noFill/>
        </p:spPr>
        <p:txBody>
          <a:bodyPr wrap="square" rtlCol="0">
            <a:spAutoFit/>
          </a:bodyPr>
          <a:lstStyle/>
          <a:p>
            <a:r>
              <a:rPr lang="en-GB" b="1" err="1"/>
              <a:t>Strandfirst</a:t>
            </a:r>
            <a:endParaRPr lang="en-GB" b="1"/>
          </a:p>
          <a:p>
            <a:r>
              <a:rPr lang="en-GB" sz="1200"/>
              <a:t>Introductory paragraph, often in bold text</a:t>
            </a:r>
          </a:p>
        </p:txBody>
      </p:sp>
      <p:cxnSp>
        <p:nvCxnSpPr>
          <p:cNvPr id="7" name="Straight Arrow Connector 6"/>
          <p:cNvCxnSpPr>
            <a:stCxn id="18" idx="1"/>
          </p:cNvCxnSpPr>
          <p:nvPr/>
        </p:nvCxnSpPr>
        <p:spPr>
          <a:xfrm flipH="1" flipV="1">
            <a:off x="4512780" y="2204866"/>
            <a:ext cx="2219460" cy="2049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1"/>
          </p:cNvCxnSpPr>
          <p:nvPr/>
        </p:nvCxnSpPr>
        <p:spPr>
          <a:xfrm flipH="1" flipV="1">
            <a:off x="4319972" y="2276876"/>
            <a:ext cx="2412268" cy="6370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1"/>
          </p:cNvCxnSpPr>
          <p:nvPr/>
        </p:nvCxnSpPr>
        <p:spPr>
          <a:xfrm flipH="1" flipV="1">
            <a:off x="5148066" y="2317526"/>
            <a:ext cx="1584174" cy="13571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1"/>
          </p:cNvCxnSpPr>
          <p:nvPr/>
        </p:nvCxnSpPr>
        <p:spPr>
          <a:xfrm flipH="1" flipV="1">
            <a:off x="5796138" y="4837805"/>
            <a:ext cx="936102" cy="103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724128" y="5845914"/>
            <a:ext cx="1024666" cy="1592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403648" y="5188550"/>
            <a:ext cx="2808312" cy="1533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565666" y="2411596"/>
            <a:ext cx="1926214" cy="162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32240" y="4077072"/>
            <a:ext cx="2411760" cy="553998"/>
          </a:xfrm>
          <a:prstGeom prst="rect">
            <a:avLst/>
          </a:prstGeom>
          <a:noFill/>
        </p:spPr>
        <p:txBody>
          <a:bodyPr wrap="square" rtlCol="0">
            <a:spAutoFit/>
          </a:bodyPr>
          <a:lstStyle/>
          <a:p>
            <a:r>
              <a:rPr lang="en-GB" b="1" err="1"/>
              <a:t>Byline</a:t>
            </a:r>
            <a:endParaRPr lang="en-GB" b="1"/>
          </a:p>
          <a:p>
            <a:r>
              <a:rPr lang="en-GB" sz="1200"/>
              <a:t>The reporter who writes the article</a:t>
            </a:r>
          </a:p>
        </p:txBody>
      </p:sp>
      <p:cxnSp>
        <p:nvCxnSpPr>
          <p:cNvPr id="38" name="Straight Arrow Connector 37"/>
          <p:cNvCxnSpPr>
            <a:stCxn id="37" idx="1"/>
          </p:cNvCxnSpPr>
          <p:nvPr/>
        </p:nvCxnSpPr>
        <p:spPr>
          <a:xfrm flipH="1">
            <a:off x="5652121" y="4354071"/>
            <a:ext cx="1080119" cy="3710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32240" y="5210616"/>
            <a:ext cx="2304256" cy="738664"/>
          </a:xfrm>
          <a:prstGeom prst="rect">
            <a:avLst/>
          </a:prstGeom>
          <a:noFill/>
        </p:spPr>
        <p:txBody>
          <a:bodyPr wrap="square" rtlCol="0">
            <a:spAutoFit/>
          </a:bodyPr>
          <a:lstStyle/>
          <a:p>
            <a:r>
              <a:rPr lang="en-GB" b="1"/>
              <a:t>Cross-reference</a:t>
            </a:r>
          </a:p>
          <a:p>
            <a:r>
              <a:rPr lang="en-GB" sz="1200"/>
              <a:t>Links to continued article inside paper</a:t>
            </a:r>
          </a:p>
        </p:txBody>
      </p:sp>
      <p:cxnSp>
        <p:nvCxnSpPr>
          <p:cNvPr id="41" name="Straight Arrow Connector 40"/>
          <p:cNvCxnSpPr/>
          <p:nvPr/>
        </p:nvCxnSpPr>
        <p:spPr>
          <a:xfrm flipH="1" flipV="1">
            <a:off x="5652120" y="5229204"/>
            <a:ext cx="1080120" cy="1800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7544" y="4365104"/>
            <a:ext cx="2061229" cy="553998"/>
          </a:xfrm>
          <a:prstGeom prst="rect">
            <a:avLst/>
          </a:prstGeom>
          <a:noFill/>
        </p:spPr>
        <p:txBody>
          <a:bodyPr wrap="square" rtlCol="0">
            <a:spAutoFit/>
          </a:bodyPr>
          <a:lstStyle/>
          <a:p>
            <a:r>
              <a:rPr lang="en-GB" b="1"/>
              <a:t>Splash Head</a:t>
            </a:r>
          </a:p>
          <a:p>
            <a:r>
              <a:rPr lang="en-GB" sz="1200"/>
              <a:t>Main headline to leader</a:t>
            </a:r>
          </a:p>
        </p:txBody>
      </p:sp>
      <p:cxnSp>
        <p:nvCxnSpPr>
          <p:cNvPr id="44" name="Straight Arrow Connector 43"/>
          <p:cNvCxnSpPr/>
          <p:nvPr/>
        </p:nvCxnSpPr>
        <p:spPr>
          <a:xfrm>
            <a:off x="1754687" y="4565449"/>
            <a:ext cx="1161129" cy="407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60842" y="3725664"/>
            <a:ext cx="1986922" cy="553998"/>
          </a:xfrm>
          <a:prstGeom prst="rect">
            <a:avLst/>
          </a:prstGeom>
          <a:noFill/>
        </p:spPr>
        <p:txBody>
          <a:bodyPr wrap="square" rtlCol="0">
            <a:spAutoFit/>
          </a:bodyPr>
          <a:lstStyle/>
          <a:p>
            <a:r>
              <a:rPr lang="en-GB" b="1"/>
              <a:t>Pug</a:t>
            </a:r>
          </a:p>
          <a:p>
            <a:r>
              <a:rPr lang="en-GB" sz="1200"/>
              <a:t>Placed to grab attention</a:t>
            </a:r>
          </a:p>
        </p:txBody>
      </p:sp>
      <p:cxnSp>
        <p:nvCxnSpPr>
          <p:cNvPr id="48" name="Straight Arrow Connector 47"/>
          <p:cNvCxnSpPr/>
          <p:nvPr/>
        </p:nvCxnSpPr>
        <p:spPr>
          <a:xfrm>
            <a:off x="985101" y="3938536"/>
            <a:ext cx="2938827" cy="354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7544" y="3050376"/>
            <a:ext cx="1564829" cy="738664"/>
          </a:xfrm>
          <a:prstGeom prst="rect">
            <a:avLst/>
          </a:prstGeom>
          <a:noFill/>
        </p:spPr>
        <p:txBody>
          <a:bodyPr wrap="square" rtlCol="0">
            <a:spAutoFit/>
          </a:bodyPr>
          <a:lstStyle/>
          <a:p>
            <a:r>
              <a:rPr lang="en-GB" b="1"/>
              <a:t>Incentive</a:t>
            </a:r>
          </a:p>
          <a:p>
            <a:r>
              <a:rPr lang="en-GB" sz="1200"/>
              <a:t>Encourages audience to buy a copy</a:t>
            </a:r>
          </a:p>
        </p:txBody>
      </p:sp>
      <p:cxnSp>
        <p:nvCxnSpPr>
          <p:cNvPr id="34" name="Straight Arrow Connector 33"/>
          <p:cNvCxnSpPr/>
          <p:nvPr/>
        </p:nvCxnSpPr>
        <p:spPr>
          <a:xfrm>
            <a:off x="1484657" y="3272210"/>
            <a:ext cx="2007223" cy="7968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16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2: Tabloid conventions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Language: The layout of a tabloid and key newspaper conventions</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05572" y="1700808"/>
            <a:ext cx="7094820" cy="4464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2" descr="Write, Writing, Pencil, Paper, Handwriting, Messag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496" y="6228601"/>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67544" y="6093296"/>
            <a:ext cx="8676456" cy="830997"/>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Here is the inside part of the same Daily Mirror.  Label the key terms from the previous slides on here.</a:t>
            </a:r>
          </a:p>
        </p:txBody>
      </p:sp>
    </p:spTree>
    <p:extLst>
      <p:ext uri="{BB962C8B-B14F-4D97-AF65-F5344CB8AC3E}">
        <p14:creationId xmlns:p14="http://schemas.microsoft.com/office/powerpoint/2010/main" val="42510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3: Daily Mirror analysis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Language: The layout of a tabloid and key newspaper conventions</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07904" y="1906572"/>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177054" y="1799411"/>
            <a:ext cx="4338228" cy="830997"/>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Answer the questions below when analysing the front cover of the Daily Mirror.</a:t>
            </a:r>
          </a:p>
        </p:txBody>
      </p:sp>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8022" y="2085982"/>
            <a:ext cx="3261850" cy="4079322"/>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671900" y="2708920"/>
            <a:ext cx="5292588" cy="3416320"/>
          </a:xfrm>
          <a:prstGeom prst="rect">
            <a:avLst/>
          </a:prstGeom>
          <a:noFill/>
        </p:spPr>
        <p:txBody>
          <a:bodyPr wrap="square" rtlCol="0">
            <a:spAutoFit/>
          </a:bodyPr>
          <a:lstStyle/>
          <a:p>
            <a:r>
              <a:rPr lang="en-GB" b="1"/>
              <a:t>Kicker</a:t>
            </a:r>
            <a:r>
              <a:rPr lang="en-GB"/>
              <a:t> points to an article about ‘car park vultures’.  How does the nature of the article and emotive language link to the political leaning of the newspaper and the impact of ‘big business’ on our lives.</a:t>
            </a:r>
            <a:endParaRPr lang="en-GB" b="1"/>
          </a:p>
          <a:p>
            <a:endParaRPr lang="en-GB" b="1"/>
          </a:p>
          <a:p>
            <a:r>
              <a:rPr lang="en-GB" b="1"/>
              <a:t>Layout</a:t>
            </a:r>
            <a:r>
              <a:rPr lang="en-GB"/>
              <a:t> is dominated by Cheltenham festival promotion.  How does this tie in with target audience?</a:t>
            </a:r>
          </a:p>
          <a:p>
            <a:endParaRPr lang="en-GB"/>
          </a:p>
          <a:p>
            <a:r>
              <a:rPr lang="en-GB"/>
              <a:t>Very </a:t>
            </a:r>
            <a:r>
              <a:rPr lang="en-GB" b="1"/>
              <a:t>dominant Splash </a:t>
            </a:r>
            <a:r>
              <a:rPr lang="en-GB"/>
              <a:t>Head.  Look at the language and size of typography.  What does this tell you about the political motivation of the newspaper and the intended impact on audience?</a:t>
            </a:r>
          </a:p>
        </p:txBody>
      </p:sp>
    </p:spTree>
    <p:extLst>
      <p:ext uri="{BB962C8B-B14F-4D97-AF65-F5344CB8AC3E}">
        <p14:creationId xmlns:p14="http://schemas.microsoft.com/office/powerpoint/2010/main" val="35709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3: Daily Mirror analysis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Language: The layout of a tabloid and key newspaper conventions</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07904" y="1906572"/>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177054" y="1799411"/>
            <a:ext cx="4338228" cy="830997"/>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Answer the questions below when analysing the inside pages of the Daily Mirror.</a:t>
            </a:r>
          </a:p>
        </p:txBody>
      </p:sp>
      <p:sp>
        <p:nvSpPr>
          <p:cNvPr id="2" name="TextBox 1"/>
          <p:cNvSpPr txBox="1"/>
          <p:nvPr/>
        </p:nvSpPr>
        <p:spPr>
          <a:xfrm>
            <a:off x="3671900" y="2636912"/>
            <a:ext cx="5472100" cy="4247317"/>
          </a:xfrm>
          <a:prstGeom prst="rect">
            <a:avLst/>
          </a:prstGeom>
          <a:noFill/>
        </p:spPr>
        <p:txBody>
          <a:bodyPr wrap="square" rtlCol="0">
            <a:spAutoFit/>
          </a:bodyPr>
          <a:lstStyle/>
          <a:p>
            <a:r>
              <a:rPr lang="en-GB" err="1"/>
              <a:t>Muirfield</a:t>
            </a:r>
            <a:r>
              <a:rPr lang="en-GB" b="1"/>
              <a:t> </a:t>
            </a:r>
            <a:r>
              <a:rPr lang="en-GB"/>
              <a:t>article language implies that </a:t>
            </a:r>
            <a:r>
              <a:rPr lang="en-GB" err="1"/>
              <a:t>Muirfield</a:t>
            </a:r>
            <a:r>
              <a:rPr lang="en-GB"/>
              <a:t> ‘bowed to pressure’ to let women into their golf club.  How does this link to a </a:t>
            </a:r>
            <a:r>
              <a:rPr lang="en-GB" b="1"/>
              <a:t>socialist agenda  </a:t>
            </a:r>
            <a:r>
              <a:rPr lang="en-GB"/>
              <a:t>around the power of the masses and the overcoming the elitist elements of our society.</a:t>
            </a:r>
          </a:p>
          <a:p>
            <a:endParaRPr lang="en-GB" b="1"/>
          </a:p>
          <a:p>
            <a:r>
              <a:rPr lang="en-GB"/>
              <a:t>Nicola Sturgeon (Leader of SNP and First Minister of Scotland) is quoted.  Why and how is this politically linked?</a:t>
            </a:r>
          </a:p>
          <a:p>
            <a:endParaRPr lang="en-GB"/>
          </a:p>
          <a:p>
            <a:r>
              <a:rPr lang="en-GB"/>
              <a:t>Write down example of the emotive language that is used to communicate messages about the unfairness and archaic nature of the women ban and explain why.</a:t>
            </a:r>
          </a:p>
          <a:p>
            <a:endParaRPr lang="en-GB"/>
          </a:p>
          <a:p>
            <a:r>
              <a:rPr lang="en-GB"/>
              <a:t>What is the narrative that is created in this article?</a:t>
            </a: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68155" y="1799411"/>
            <a:ext cx="3263245" cy="261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0661933">
            <a:off x="14466" y="5032701"/>
            <a:ext cx="1908233" cy="369332"/>
          </a:xfrm>
          <a:prstGeom prst="rect">
            <a:avLst/>
          </a:prstGeom>
          <a:noFill/>
        </p:spPr>
        <p:txBody>
          <a:bodyPr wrap="square" rtlCol="0">
            <a:spAutoFit/>
          </a:bodyPr>
          <a:lstStyle/>
          <a:p>
            <a:r>
              <a:rPr lang="en-GB"/>
              <a:t>“At last”</a:t>
            </a:r>
          </a:p>
        </p:txBody>
      </p:sp>
      <p:sp>
        <p:nvSpPr>
          <p:cNvPr id="15" name="TextBox 14"/>
          <p:cNvSpPr txBox="1"/>
          <p:nvPr/>
        </p:nvSpPr>
        <p:spPr>
          <a:xfrm rot="1586364">
            <a:off x="1516380" y="4900225"/>
            <a:ext cx="2170422" cy="369332"/>
          </a:xfrm>
          <a:prstGeom prst="rect">
            <a:avLst/>
          </a:prstGeom>
          <a:noFill/>
        </p:spPr>
        <p:txBody>
          <a:bodyPr wrap="square" rtlCol="0">
            <a:spAutoFit/>
          </a:bodyPr>
          <a:lstStyle/>
          <a:p>
            <a:r>
              <a:rPr lang="en-GB"/>
              <a:t>“bowed to pressure”</a:t>
            </a:r>
          </a:p>
        </p:txBody>
      </p:sp>
      <p:sp>
        <p:nvSpPr>
          <p:cNvPr id="17" name="TextBox 16"/>
          <p:cNvSpPr txBox="1"/>
          <p:nvPr/>
        </p:nvSpPr>
        <p:spPr>
          <a:xfrm rot="971256">
            <a:off x="970244" y="5467668"/>
            <a:ext cx="2412289" cy="369332"/>
          </a:xfrm>
          <a:prstGeom prst="rect">
            <a:avLst/>
          </a:prstGeom>
          <a:noFill/>
        </p:spPr>
        <p:txBody>
          <a:bodyPr wrap="square" rtlCol="0">
            <a:spAutoFit/>
          </a:bodyPr>
          <a:lstStyle/>
          <a:p>
            <a:r>
              <a:rPr lang="en-GB"/>
              <a:t>“privately-owned”</a:t>
            </a:r>
          </a:p>
        </p:txBody>
      </p:sp>
      <p:sp>
        <p:nvSpPr>
          <p:cNvPr id="18" name="TextBox 17"/>
          <p:cNvSpPr txBox="1"/>
          <p:nvPr/>
        </p:nvSpPr>
        <p:spPr>
          <a:xfrm rot="20389142">
            <a:off x="457201" y="5821551"/>
            <a:ext cx="2412289" cy="369332"/>
          </a:xfrm>
          <a:prstGeom prst="rect">
            <a:avLst/>
          </a:prstGeom>
          <a:noFill/>
        </p:spPr>
        <p:txBody>
          <a:bodyPr wrap="square" rtlCol="0">
            <a:spAutoFit/>
          </a:bodyPr>
          <a:lstStyle/>
          <a:p>
            <a:r>
              <a:rPr lang="en-GB"/>
              <a:t>“indefensible”</a:t>
            </a:r>
          </a:p>
        </p:txBody>
      </p:sp>
      <p:sp>
        <p:nvSpPr>
          <p:cNvPr id="19" name="TextBox 18"/>
          <p:cNvSpPr txBox="1"/>
          <p:nvPr/>
        </p:nvSpPr>
        <p:spPr>
          <a:xfrm rot="20661933">
            <a:off x="1608701" y="6055565"/>
            <a:ext cx="1908233" cy="369332"/>
          </a:xfrm>
          <a:prstGeom prst="rect">
            <a:avLst/>
          </a:prstGeom>
          <a:noFill/>
        </p:spPr>
        <p:txBody>
          <a:bodyPr wrap="square" rtlCol="0">
            <a:spAutoFit/>
          </a:bodyPr>
          <a:lstStyle/>
          <a:p>
            <a:r>
              <a:rPr lang="en-GB"/>
              <a:t>“men let women”</a:t>
            </a:r>
          </a:p>
        </p:txBody>
      </p:sp>
      <p:sp>
        <p:nvSpPr>
          <p:cNvPr id="20" name="TextBox 19"/>
          <p:cNvSpPr txBox="1"/>
          <p:nvPr/>
        </p:nvSpPr>
        <p:spPr>
          <a:xfrm rot="567339">
            <a:off x="173865" y="4693798"/>
            <a:ext cx="1908233" cy="369332"/>
          </a:xfrm>
          <a:prstGeom prst="rect">
            <a:avLst/>
          </a:prstGeom>
          <a:noFill/>
        </p:spPr>
        <p:txBody>
          <a:bodyPr wrap="square" rtlCol="0">
            <a:spAutoFit/>
          </a:bodyPr>
          <a:lstStyle/>
          <a:p>
            <a:r>
              <a:rPr lang="en-GB"/>
              <a:t>“their golf club”</a:t>
            </a:r>
          </a:p>
        </p:txBody>
      </p:sp>
    </p:spTree>
    <p:extLst>
      <p:ext uri="{BB962C8B-B14F-4D97-AF65-F5344CB8AC3E}">
        <p14:creationId xmlns:p14="http://schemas.microsoft.com/office/powerpoint/2010/main" val="204150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3: Daily Mirror analysis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Language: Comparing Daily Mirror and The Times</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3568" y="1772815"/>
            <a:ext cx="7560840" cy="453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descr="Write, Writing, Pencil, Paper, Handwriting, Messag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496" y="6309920"/>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67544" y="6228601"/>
            <a:ext cx="8892480" cy="584775"/>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Read through this article and compare The Times narrative with the Daily Mirror (see next slide also)</a:t>
            </a:r>
          </a:p>
        </p:txBody>
      </p:sp>
    </p:spTree>
    <p:extLst>
      <p:ext uri="{BB962C8B-B14F-4D97-AF65-F5344CB8AC3E}">
        <p14:creationId xmlns:p14="http://schemas.microsoft.com/office/powerpoint/2010/main" val="294523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3: Daily Mirror analysis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Language: Comparing Daily Mirror and The Times</a:t>
            </a:r>
          </a:p>
        </p:txBody>
      </p:sp>
      <p:pic>
        <p:nvPicPr>
          <p:cNvPr id="21"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3712" y="5552385"/>
            <a:ext cx="685880" cy="68492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71600" y="5171708"/>
            <a:ext cx="8172400" cy="1569660"/>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Read through this article and compare The Times narrative with the Daily Mirror.</a:t>
            </a:r>
          </a:p>
          <a:p>
            <a:pPr marL="285750" indent="-285750">
              <a:buFontTx/>
              <a:buChar char="-"/>
            </a:pPr>
            <a:r>
              <a:rPr lang="en-GB" sz="1600"/>
              <a:t>Describe the emotive language used and why it is used.</a:t>
            </a:r>
          </a:p>
          <a:p>
            <a:pPr marL="285750" indent="-285750">
              <a:buFontTx/>
              <a:buChar char="-"/>
            </a:pPr>
            <a:r>
              <a:rPr lang="en-GB" sz="1600"/>
              <a:t>Does The Times seem happy about the news?  How might this reflect it’s intended audience and their political opinion.</a:t>
            </a:r>
          </a:p>
          <a:p>
            <a:pPr marL="285750" indent="-285750">
              <a:buFontTx/>
              <a:buChar char="-"/>
            </a:pPr>
            <a:r>
              <a:rPr lang="en-GB" sz="1600"/>
              <a:t>Compare the level of language and detail in the Daily Mirror and The Times articles.</a:t>
            </a:r>
          </a:p>
        </p:txBody>
      </p:sp>
      <p:sp>
        <p:nvSpPr>
          <p:cNvPr id="2" name="TextBox 1"/>
          <p:cNvSpPr txBox="1"/>
          <p:nvPr/>
        </p:nvSpPr>
        <p:spPr>
          <a:xfrm>
            <a:off x="179512" y="1700808"/>
            <a:ext cx="8712968" cy="369332"/>
          </a:xfrm>
          <a:prstGeom prst="rect">
            <a:avLst/>
          </a:prstGeom>
          <a:noFill/>
        </p:spPr>
        <p:txBody>
          <a:bodyPr wrap="square" rtlCol="0">
            <a:spAutoFit/>
          </a:bodyPr>
          <a:lstStyle/>
          <a:p>
            <a:r>
              <a:rPr lang="en-GB"/>
              <a:t>Examine the use of language and the narrative in the right-leaning Times newspaper.</a:t>
            </a:r>
          </a:p>
        </p:txBody>
      </p:sp>
      <p:sp>
        <p:nvSpPr>
          <p:cNvPr id="3" name="TextBox 2"/>
          <p:cNvSpPr txBox="1"/>
          <p:nvPr/>
        </p:nvSpPr>
        <p:spPr>
          <a:xfrm>
            <a:off x="204066" y="2082334"/>
            <a:ext cx="8760422" cy="3293209"/>
          </a:xfrm>
          <a:prstGeom prst="rect">
            <a:avLst/>
          </a:prstGeom>
          <a:noFill/>
        </p:spPr>
        <p:txBody>
          <a:bodyPr wrap="square" rtlCol="0">
            <a:spAutoFit/>
          </a:bodyPr>
          <a:lstStyle/>
          <a:p>
            <a:r>
              <a:rPr lang="en-GB" sz="1600" b="1" i="1"/>
              <a:t>“Vote </a:t>
            </a:r>
            <a:r>
              <a:rPr lang="en-GB" sz="1600" b="1" i="1" u="sng"/>
              <a:t>allows</a:t>
            </a:r>
            <a:r>
              <a:rPr lang="en-GB" sz="1600" b="1" i="1"/>
              <a:t> in women golfers”</a:t>
            </a:r>
          </a:p>
          <a:p>
            <a:r>
              <a:rPr lang="en-GB" sz="1600" b="1" i="1"/>
              <a:t>“members voted </a:t>
            </a:r>
            <a:r>
              <a:rPr lang="en-GB" sz="1600" b="1" i="1" u="sng"/>
              <a:t>overwhelmingly</a:t>
            </a:r>
            <a:r>
              <a:rPr lang="en-GB" sz="1600" b="1" i="1"/>
              <a:t> to end their 273-year </a:t>
            </a:r>
            <a:r>
              <a:rPr lang="en-GB" sz="1600" b="1" i="1" u="sng"/>
              <a:t>tradition</a:t>
            </a:r>
            <a:r>
              <a:rPr lang="en-GB" sz="1600" b="1" i="1"/>
              <a:t>”</a:t>
            </a:r>
          </a:p>
          <a:p>
            <a:r>
              <a:rPr lang="en-GB" sz="1600" b="1" i="1"/>
              <a:t>“a </a:t>
            </a:r>
            <a:r>
              <a:rPr lang="en-GB" sz="1600" b="1" i="1" u="sng"/>
              <a:t>narrow</a:t>
            </a:r>
            <a:r>
              <a:rPr lang="en-GB" sz="1600" b="1" i="1"/>
              <a:t> majority of members…voted against </a:t>
            </a:r>
            <a:r>
              <a:rPr lang="en-GB" sz="1600" b="1" i="1" u="sng"/>
              <a:t>allowing</a:t>
            </a:r>
            <a:r>
              <a:rPr lang="en-GB" sz="1600" b="1" i="1"/>
              <a:t> women to join”</a:t>
            </a:r>
          </a:p>
          <a:p>
            <a:endParaRPr lang="en-GB" sz="1600"/>
          </a:p>
          <a:p>
            <a:r>
              <a:rPr lang="en-GB" sz="1600"/>
              <a:t>Look at the tone of the article.  The headline and the quotes used suggest that it is good that the ban has been overturned as it means that they will be allowed to hold major golf tournaments again; not that is good for gender equality (although this does get mentioned at the end):</a:t>
            </a:r>
          </a:p>
          <a:p>
            <a:endParaRPr lang="en-GB" sz="1600"/>
          </a:p>
          <a:p>
            <a:r>
              <a:rPr lang="en-GB" sz="1600" b="1"/>
              <a:t> “</a:t>
            </a:r>
            <a:r>
              <a:rPr lang="en-GB" sz="1600" b="1" err="1"/>
              <a:t>Muirfield</a:t>
            </a:r>
            <a:r>
              <a:rPr lang="en-GB" sz="1600" b="1"/>
              <a:t> </a:t>
            </a:r>
            <a:r>
              <a:rPr lang="en-GB" sz="1600" b="1" u="sng"/>
              <a:t>welcomed back </a:t>
            </a:r>
            <a:r>
              <a:rPr lang="en-GB" sz="1600" b="1"/>
              <a:t>to Open”</a:t>
            </a:r>
          </a:p>
          <a:p>
            <a:r>
              <a:rPr lang="en-GB" sz="1600" b="1"/>
              <a:t>“The R&amp;A confirmed that </a:t>
            </a:r>
            <a:r>
              <a:rPr lang="en-GB" sz="1600" b="1" err="1"/>
              <a:t>Muirfield</a:t>
            </a:r>
            <a:r>
              <a:rPr lang="en-GB" sz="1600" b="1"/>
              <a:t> was back on the list of courses they consider suitable”</a:t>
            </a:r>
          </a:p>
          <a:p>
            <a:r>
              <a:rPr lang="en-GB" sz="1600" b="1"/>
              <a:t>“</a:t>
            </a:r>
            <a:r>
              <a:rPr lang="en-GB" sz="1600" b="1" u="sng"/>
              <a:t>bowed</a:t>
            </a:r>
            <a:r>
              <a:rPr lang="en-GB" sz="1600" b="1"/>
              <a:t> to pressure to admit women”</a:t>
            </a:r>
          </a:p>
          <a:p>
            <a:r>
              <a:rPr lang="en-GB" sz="1600" b="1"/>
              <a:t>“Our </a:t>
            </a:r>
            <a:r>
              <a:rPr lang="en-GB" sz="1600" b="1" u="sng"/>
              <a:t>members…don’t want </a:t>
            </a:r>
            <a:r>
              <a:rPr lang="en-GB" sz="1600" b="1"/>
              <a:t>an artificial female presence… It might be two or three years”</a:t>
            </a:r>
          </a:p>
          <a:p>
            <a:endParaRPr lang="en-GB" sz="1600"/>
          </a:p>
        </p:txBody>
      </p:sp>
    </p:spTree>
    <p:extLst>
      <p:ext uri="{BB962C8B-B14F-4D97-AF65-F5344CB8AC3E}">
        <p14:creationId xmlns:p14="http://schemas.microsoft.com/office/powerpoint/2010/main" val="11929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3: Daily Mirror analysis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Language: Comparing Daily Mirror and The Times</a:t>
            </a:r>
          </a:p>
        </p:txBody>
      </p:sp>
      <p:pic>
        <p:nvPicPr>
          <p:cNvPr id="21"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2" y="6056441"/>
            <a:ext cx="685880" cy="68492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71600" y="6156593"/>
            <a:ext cx="8172400" cy="584775"/>
          </a:xfrm>
          <a:prstGeom prst="rect">
            <a:avLst/>
          </a:prstGeom>
          <a:noFill/>
        </p:spPr>
        <p:txBody>
          <a:bodyPr wrap="square" rtlCol="0">
            <a:spAutoFit/>
          </a:bodyPr>
          <a:lstStyle/>
          <a:p>
            <a:r>
              <a:rPr lang="en-GB" sz="1600" dirty="0"/>
              <a:t>In your books, and in your own words:</a:t>
            </a:r>
          </a:p>
          <a:p>
            <a:pPr marL="285750" indent="-285750">
              <a:buFontTx/>
              <a:buChar char="-"/>
            </a:pPr>
            <a:r>
              <a:rPr lang="en-GB" sz="1600" dirty="0"/>
              <a:t>Complete the table</a:t>
            </a:r>
          </a:p>
        </p:txBody>
      </p:sp>
      <p:sp>
        <p:nvSpPr>
          <p:cNvPr id="2" name="TextBox 1"/>
          <p:cNvSpPr txBox="1"/>
          <p:nvPr/>
        </p:nvSpPr>
        <p:spPr>
          <a:xfrm>
            <a:off x="179512" y="1700808"/>
            <a:ext cx="8712968" cy="646331"/>
          </a:xfrm>
          <a:prstGeom prst="rect">
            <a:avLst/>
          </a:prstGeom>
          <a:noFill/>
        </p:spPr>
        <p:txBody>
          <a:bodyPr wrap="square" rtlCol="0">
            <a:spAutoFit/>
          </a:bodyPr>
          <a:lstStyle/>
          <a:p>
            <a:r>
              <a:rPr lang="en-GB" dirty="0"/>
              <a:t>What are the similarities and differences between the Daily Mirror and The Times front page and coverage of the </a:t>
            </a:r>
            <a:r>
              <a:rPr lang="en-GB" dirty="0" err="1"/>
              <a:t>Muirfield</a:t>
            </a:r>
            <a:r>
              <a:rPr lang="en-GB" dirty="0"/>
              <a:t> story?</a:t>
            </a:r>
          </a:p>
        </p:txBody>
      </p:sp>
      <p:graphicFrame>
        <p:nvGraphicFramePr>
          <p:cNvPr id="5" name="Table 4"/>
          <p:cNvGraphicFramePr>
            <a:graphicFrameLocks noGrp="1"/>
          </p:cNvGraphicFramePr>
          <p:nvPr>
            <p:extLst>
              <p:ext uri="{D42A27DB-BD31-4B8C-83A1-F6EECF244321}">
                <p14:modId xmlns:p14="http://schemas.microsoft.com/office/powerpoint/2010/main" val="1280394125"/>
              </p:ext>
            </p:extLst>
          </p:nvPr>
        </p:nvGraphicFramePr>
        <p:xfrm>
          <a:off x="268156" y="2347137"/>
          <a:ext cx="8624324" cy="3451311"/>
        </p:xfrm>
        <a:graphic>
          <a:graphicData uri="http://schemas.openxmlformats.org/drawingml/2006/table">
            <a:tbl>
              <a:tblPr firstRow="1" bandRow="1">
                <a:tableStyleId>{5C22544A-7EE6-4342-B048-85BDC9FD1C3A}</a:tableStyleId>
              </a:tblPr>
              <a:tblGrid>
                <a:gridCol w="4312162">
                  <a:extLst>
                    <a:ext uri="{9D8B030D-6E8A-4147-A177-3AD203B41FA5}">
                      <a16:colId xmlns:a16="http://schemas.microsoft.com/office/drawing/2014/main" val="20000"/>
                    </a:ext>
                  </a:extLst>
                </a:gridCol>
                <a:gridCol w="4312162">
                  <a:extLst>
                    <a:ext uri="{9D8B030D-6E8A-4147-A177-3AD203B41FA5}">
                      <a16:colId xmlns:a16="http://schemas.microsoft.com/office/drawing/2014/main" val="20001"/>
                    </a:ext>
                  </a:extLst>
                </a:gridCol>
              </a:tblGrid>
              <a:tr h="433791">
                <a:tc>
                  <a:txBody>
                    <a:bodyPr/>
                    <a:lstStyle/>
                    <a:p>
                      <a:pPr algn="ctr"/>
                      <a:r>
                        <a:rPr lang="en-GB" sz="1600" dirty="0">
                          <a:solidFill>
                            <a:schemeClr val="tx1"/>
                          </a:solidFill>
                        </a:rPr>
                        <a:t>Similarities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rPr>
                        <a:t>Differences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01071">
                <a:tc>
                  <a:txBody>
                    <a:bodyPr/>
                    <a:lstStyle/>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392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4: Audience analysis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Audiences: How are newspaper audiences classified?</a:t>
            </a:r>
          </a:p>
        </p:txBody>
      </p:sp>
      <p:sp>
        <p:nvSpPr>
          <p:cNvPr id="3" name="Rectangle 2"/>
          <p:cNvSpPr/>
          <p:nvPr/>
        </p:nvSpPr>
        <p:spPr>
          <a:xfrm>
            <a:off x="268156" y="1624732"/>
            <a:ext cx="8588320" cy="1754326"/>
          </a:xfrm>
          <a:prstGeom prst="rect">
            <a:avLst/>
          </a:prstGeom>
        </p:spPr>
        <p:txBody>
          <a:bodyPr wrap="square">
            <a:spAutoFit/>
          </a:bodyPr>
          <a:lstStyle/>
          <a:p>
            <a:r>
              <a:rPr lang="en-GB"/>
              <a:t>The NRS social grades are a system of demographic classification used in the United Kingdom. They were originally developed by the National Readership Survey (NRS) to classify readers, but are now used by many other organisations for wider applications and have become a standard for market research.  They were developed over 50 years ago and achieved widespread usage in 20th century Britain.  The distinguishing feature of social grade is that it is based on peoples occupation.</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5680" y="3501008"/>
            <a:ext cx="871880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ction Button: Custom 4">
            <a:hlinkClick r:id="rId5" highlightClick="1"/>
          </p:cNvPr>
          <p:cNvSpPr/>
          <p:nvPr/>
        </p:nvSpPr>
        <p:spPr>
          <a:xfrm>
            <a:off x="268156" y="5013176"/>
            <a:ext cx="8588320" cy="432048"/>
          </a:xfrm>
          <a:prstGeom prst="actionButtonBlank">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YouGov profiles the nation’s newspaper readers [click to access]</a:t>
            </a:r>
          </a:p>
        </p:txBody>
      </p:sp>
    </p:spTree>
    <p:extLst>
      <p:ext uri="{BB962C8B-B14F-4D97-AF65-F5344CB8AC3E}">
        <p14:creationId xmlns:p14="http://schemas.microsoft.com/office/powerpoint/2010/main" val="252536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7772400" cy="806975"/>
          </a:xfrm>
        </p:spPr>
        <p:txBody>
          <a:bodyPr>
            <a:normAutofit fontScale="90000"/>
          </a:bodyPr>
          <a:lstStyle/>
          <a:p>
            <a:r>
              <a:rPr lang="en-GB" sz="2400" b="1"/>
              <a:t>Complete the initial Personal Learning Checklist for Daily Mirror CSP as a starting point for your assessment</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95636" y="2420888"/>
            <a:ext cx="6516724" cy="409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24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4: Audience analysis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Audiences: What is the audience for the Daily Mirror and The Times</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496" y="6228601"/>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67544" y="5517232"/>
            <a:ext cx="8676456" cy="1569660"/>
          </a:xfrm>
          <a:prstGeom prst="rect">
            <a:avLst/>
          </a:prstGeom>
          <a:noFill/>
        </p:spPr>
        <p:txBody>
          <a:bodyPr wrap="square" rtlCol="0">
            <a:spAutoFit/>
          </a:bodyPr>
          <a:lstStyle/>
          <a:p>
            <a:r>
              <a:rPr lang="en-GB" sz="1600" dirty="0"/>
              <a:t>In your books, and in your own words:</a:t>
            </a:r>
          </a:p>
          <a:p>
            <a:pPr marL="285750" indent="-285750">
              <a:buFontTx/>
              <a:buChar char="-"/>
            </a:pPr>
            <a:r>
              <a:rPr lang="en-GB" sz="1600" dirty="0"/>
              <a:t>Compare the social demographic audience of The Daily Mirror and The Times (look particularly at the difference between AB Adults and C2 and DE adults.</a:t>
            </a:r>
          </a:p>
          <a:p>
            <a:pPr marL="285750" indent="-285750">
              <a:buFontTx/>
              <a:buChar char="-"/>
            </a:pPr>
            <a:r>
              <a:rPr lang="en-GB" sz="1600" dirty="0"/>
              <a:t>Compare the age distribution of audiences of the two newspapers.  In both cases, the </a:t>
            </a:r>
            <a:r>
              <a:rPr lang="fr-FR" sz="1600" dirty="0" err="1"/>
              <a:t>largest</a:t>
            </a:r>
            <a:r>
              <a:rPr lang="fr-FR" sz="1600" dirty="0"/>
              <a:t> audience demographic is 55+ C1-DE adults. Why?</a:t>
            </a:r>
          </a:p>
          <a:p>
            <a:pPr marL="285750" indent="-285750">
              <a:buFontTx/>
              <a:buChar char="-"/>
            </a:pPr>
            <a:endParaRPr lang="en-GB" sz="1600" dirty="0"/>
          </a:p>
        </p:txBody>
      </p:sp>
      <p:sp>
        <p:nvSpPr>
          <p:cNvPr id="3" name="Rectangle 2"/>
          <p:cNvSpPr/>
          <p:nvPr/>
        </p:nvSpPr>
        <p:spPr>
          <a:xfrm>
            <a:off x="268156" y="1624732"/>
            <a:ext cx="8588320" cy="369332"/>
          </a:xfrm>
          <a:prstGeom prst="rect">
            <a:avLst/>
          </a:prstGeom>
        </p:spPr>
        <p:txBody>
          <a:bodyPr wrap="square">
            <a:spAutoFit/>
          </a:bodyPr>
          <a:lstStyle/>
          <a:p>
            <a:r>
              <a:rPr lang="en-GB"/>
              <a:t>The Daily Mirror and The Times target very different audiences.  </a:t>
            </a: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92774" y="2204864"/>
            <a:ext cx="4063702" cy="339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78474" y="2204864"/>
            <a:ext cx="3998714" cy="339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1916832"/>
            <a:ext cx="2376264" cy="369332"/>
          </a:xfrm>
          <a:prstGeom prst="rect">
            <a:avLst/>
          </a:prstGeom>
          <a:noFill/>
        </p:spPr>
        <p:txBody>
          <a:bodyPr wrap="square" rtlCol="0">
            <a:spAutoFit/>
          </a:bodyPr>
          <a:lstStyle/>
          <a:p>
            <a:pPr algn="ctr"/>
            <a:r>
              <a:rPr lang="en-GB"/>
              <a:t>The Daily Mirror</a:t>
            </a:r>
          </a:p>
        </p:txBody>
      </p:sp>
      <p:sp>
        <p:nvSpPr>
          <p:cNvPr id="15" name="TextBox 14"/>
          <p:cNvSpPr txBox="1"/>
          <p:nvPr/>
        </p:nvSpPr>
        <p:spPr>
          <a:xfrm>
            <a:off x="5580112" y="1916832"/>
            <a:ext cx="2376264" cy="369332"/>
          </a:xfrm>
          <a:prstGeom prst="rect">
            <a:avLst/>
          </a:prstGeom>
          <a:noFill/>
        </p:spPr>
        <p:txBody>
          <a:bodyPr wrap="square" rtlCol="0">
            <a:spAutoFit/>
          </a:bodyPr>
          <a:lstStyle/>
          <a:p>
            <a:pPr algn="ctr"/>
            <a:r>
              <a:rPr lang="en-GB"/>
              <a:t>The Times</a:t>
            </a:r>
          </a:p>
        </p:txBody>
      </p:sp>
    </p:spTree>
    <p:extLst>
      <p:ext uri="{BB962C8B-B14F-4D97-AF65-F5344CB8AC3E}">
        <p14:creationId xmlns:p14="http://schemas.microsoft.com/office/powerpoint/2010/main" val="388899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4: Media Representation</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dirty="0"/>
              <a:t>Media Representation: How are different social groups, issues or events represented?</a:t>
            </a:r>
          </a:p>
        </p:txBody>
      </p:sp>
      <p:pic>
        <p:nvPicPr>
          <p:cNvPr id="21"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6056441"/>
            <a:ext cx="685880" cy="68492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27584" y="5661248"/>
            <a:ext cx="8172400" cy="1200329"/>
          </a:xfrm>
          <a:prstGeom prst="rect">
            <a:avLst/>
          </a:prstGeom>
          <a:noFill/>
        </p:spPr>
        <p:txBody>
          <a:bodyPr wrap="square" rtlCol="0">
            <a:spAutoFit/>
          </a:bodyPr>
          <a:lstStyle/>
          <a:p>
            <a:r>
              <a:rPr lang="en-GB" sz="1600"/>
              <a:t>In your books, and in your own words:</a:t>
            </a:r>
          </a:p>
          <a:p>
            <a:pPr marL="285750" indent="-285750">
              <a:buFontTx/>
              <a:buChar char="-"/>
            </a:pPr>
            <a:r>
              <a:rPr lang="en-GB" sz="1400"/>
              <a:t>Newspapers try to construct a reality to share with their audience.  What is the reality that the Daily Mirror is construct here about the rich, elite, government and powerful business?</a:t>
            </a:r>
          </a:p>
          <a:p>
            <a:pPr marL="285750" indent="-285750">
              <a:buFontTx/>
              <a:buChar char="-"/>
            </a:pPr>
            <a:r>
              <a:rPr lang="en-GB" sz="1400"/>
              <a:t>How does this constructed reality reflect the newspapers politics and ideology?</a:t>
            </a:r>
          </a:p>
          <a:p>
            <a:pPr marL="285750" indent="-285750">
              <a:buFontTx/>
              <a:buChar char="-"/>
            </a:pPr>
            <a:r>
              <a:rPr lang="en-GB" sz="1400"/>
              <a:t>How does this help to attract its audience?</a:t>
            </a:r>
          </a:p>
        </p:txBody>
      </p:sp>
      <p:sp>
        <p:nvSpPr>
          <p:cNvPr id="2" name="TextBox 1"/>
          <p:cNvSpPr txBox="1"/>
          <p:nvPr/>
        </p:nvSpPr>
        <p:spPr>
          <a:xfrm>
            <a:off x="179512" y="1700808"/>
            <a:ext cx="8712968" cy="646331"/>
          </a:xfrm>
          <a:prstGeom prst="rect">
            <a:avLst/>
          </a:prstGeom>
          <a:noFill/>
        </p:spPr>
        <p:txBody>
          <a:bodyPr wrap="square" rtlCol="0">
            <a:spAutoFit/>
          </a:bodyPr>
          <a:lstStyle/>
          <a:p>
            <a:r>
              <a:rPr lang="en-GB"/>
              <a:t>Examine the individuals or social groups that are represented in the Daily Mirror excerpts and what does their representation tell us:</a:t>
            </a:r>
          </a:p>
        </p:txBody>
      </p:sp>
      <p:grpSp>
        <p:nvGrpSpPr>
          <p:cNvPr id="10" name="Group 9"/>
          <p:cNvGrpSpPr/>
          <p:nvPr/>
        </p:nvGrpSpPr>
        <p:grpSpPr>
          <a:xfrm>
            <a:off x="251520" y="2495272"/>
            <a:ext cx="1368152" cy="3236823"/>
            <a:chOff x="395536" y="2279248"/>
            <a:chExt cx="1368152" cy="3236823"/>
          </a:xfrm>
        </p:grpSpPr>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2116" y="2387208"/>
              <a:ext cx="1087556" cy="162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4203085"/>
              <a:ext cx="1303580" cy="1169551"/>
            </a:xfrm>
            <a:prstGeom prst="rect">
              <a:avLst/>
            </a:prstGeom>
            <a:noFill/>
          </p:spPr>
          <p:txBody>
            <a:bodyPr wrap="square" rtlCol="0">
              <a:spAutoFit/>
            </a:bodyPr>
            <a:lstStyle/>
            <a:p>
              <a:pPr algn="ctr"/>
              <a:r>
                <a:rPr lang="en-GB" sz="1400" b="1"/>
                <a:t>Conservative MP being investigated for fraud by police.</a:t>
              </a:r>
            </a:p>
          </p:txBody>
        </p:sp>
        <p:sp>
          <p:nvSpPr>
            <p:cNvPr id="7" name="Rounded Rectangle 6"/>
            <p:cNvSpPr/>
            <p:nvPr/>
          </p:nvSpPr>
          <p:spPr>
            <a:xfrm>
              <a:off x="395536" y="2279248"/>
              <a:ext cx="1368152" cy="32368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2123728" y="2492896"/>
            <a:ext cx="1368152" cy="3239199"/>
            <a:chOff x="1979712" y="2276872"/>
            <a:chExt cx="1368152" cy="3239199"/>
          </a:xfrm>
        </p:grpSpPr>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979712" y="2387207"/>
              <a:ext cx="1306413" cy="1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979712" y="3987641"/>
              <a:ext cx="1296144" cy="1169551"/>
            </a:xfrm>
            <a:prstGeom prst="rect">
              <a:avLst/>
            </a:prstGeom>
            <a:noFill/>
          </p:spPr>
          <p:txBody>
            <a:bodyPr wrap="square" rtlCol="0">
              <a:spAutoFit/>
            </a:bodyPr>
            <a:lstStyle/>
            <a:p>
              <a:pPr algn="ctr"/>
              <a:r>
                <a:rPr lang="en-GB" sz="1400" b="1"/>
                <a:t>Elitist golf clubs previously banning women.</a:t>
              </a:r>
            </a:p>
          </p:txBody>
        </p:sp>
        <p:sp>
          <p:nvSpPr>
            <p:cNvPr id="24" name="Rounded Rectangle 23"/>
            <p:cNvSpPr/>
            <p:nvPr/>
          </p:nvSpPr>
          <p:spPr>
            <a:xfrm>
              <a:off x="1979712" y="2276872"/>
              <a:ext cx="1368152" cy="32391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3894447" y="2492896"/>
            <a:ext cx="1397633" cy="3239199"/>
            <a:chOff x="3605341" y="2276872"/>
            <a:chExt cx="1397633" cy="3239199"/>
          </a:xfrm>
        </p:grpSpPr>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635896" y="2387209"/>
              <a:ext cx="1367078" cy="154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05341" y="3915633"/>
              <a:ext cx="1368152" cy="1600438"/>
            </a:xfrm>
            <a:prstGeom prst="rect">
              <a:avLst/>
            </a:prstGeom>
            <a:noFill/>
          </p:spPr>
          <p:txBody>
            <a:bodyPr wrap="square" rtlCol="0">
              <a:spAutoFit/>
            </a:bodyPr>
            <a:lstStyle/>
            <a:p>
              <a:pPr algn="ctr"/>
              <a:r>
                <a:rPr lang="en-GB" sz="1400" b="1"/>
                <a:t>Traffic Wardens preying on drivers, especially elderly,  at hospital car parks.</a:t>
              </a:r>
            </a:p>
          </p:txBody>
        </p:sp>
        <p:sp>
          <p:nvSpPr>
            <p:cNvPr id="25" name="Rounded Rectangle 24"/>
            <p:cNvSpPr/>
            <p:nvPr/>
          </p:nvSpPr>
          <p:spPr>
            <a:xfrm>
              <a:off x="3605341" y="2276872"/>
              <a:ext cx="1368152" cy="32391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5724128" y="2492896"/>
            <a:ext cx="1440160" cy="3240360"/>
            <a:chOff x="5220072" y="2276872"/>
            <a:chExt cx="1440160" cy="3240360"/>
          </a:xfrm>
        </p:grpSpPr>
        <p:pic>
          <p:nvPicPr>
            <p:cNvPr id="1029"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241525" y="2348880"/>
              <a:ext cx="1418707" cy="195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320648" y="4347681"/>
              <a:ext cx="1195568" cy="1169551"/>
            </a:xfrm>
            <a:prstGeom prst="rect">
              <a:avLst/>
            </a:prstGeom>
            <a:noFill/>
          </p:spPr>
          <p:txBody>
            <a:bodyPr wrap="square" rtlCol="0">
              <a:spAutoFit/>
            </a:bodyPr>
            <a:lstStyle/>
            <a:p>
              <a:pPr algn="ctr"/>
              <a:r>
                <a:rPr lang="en-GB" sz="1400" b="1"/>
                <a:t>The ‘broken’ Government system with unelected house</a:t>
              </a:r>
            </a:p>
          </p:txBody>
        </p:sp>
        <p:sp>
          <p:nvSpPr>
            <p:cNvPr id="26" name="Rounded Rectangle 25"/>
            <p:cNvSpPr/>
            <p:nvPr/>
          </p:nvSpPr>
          <p:spPr>
            <a:xfrm>
              <a:off x="5220072" y="2276872"/>
              <a:ext cx="1368152" cy="32391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7510251" y="2492896"/>
            <a:ext cx="1382229" cy="3239199"/>
            <a:chOff x="6804248" y="2276872"/>
            <a:chExt cx="1382229" cy="3239199"/>
          </a:xfrm>
        </p:grpSpPr>
        <p:pic>
          <p:nvPicPr>
            <p:cNvPr id="5"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876256" y="2279248"/>
              <a:ext cx="1310221" cy="185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904824" y="4221088"/>
              <a:ext cx="1195568" cy="954107"/>
            </a:xfrm>
            <a:prstGeom prst="rect">
              <a:avLst/>
            </a:prstGeom>
            <a:noFill/>
          </p:spPr>
          <p:txBody>
            <a:bodyPr wrap="square" rtlCol="0">
              <a:spAutoFit/>
            </a:bodyPr>
            <a:lstStyle/>
            <a:p>
              <a:pPr algn="ctr"/>
              <a:r>
                <a:rPr lang="en-GB" sz="1400" b="1"/>
                <a:t>Millionaire businessmen falling out over money.</a:t>
              </a:r>
            </a:p>
          </p:txBody>
        </p:sp>
        <p:sp>
          <p:nvSpPr>
            <p:cNvPr id="28" name="Rounded Rectangle 27"/>
            <p:cNvSpPr/>
            <p:nvPr/>
          </p:nvSpPr>
          <p:spPr>
            <a:xfrm>
              <a:off x="6804248" y="2276872"/>
              <a:ext cx="1368152" cy="32391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8454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4: Targeting audience</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Audiences: How does the Daily Mirror target its audience?</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496" y="6228601"/>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67544" y="5910371"/>
            <a:ext cx="8676456" cy="830997"/>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As well as the nature of the stories attracting its target audience [previous slide], how else does the Daily Mirror attract its audience?  Answer the questions above.</a:t>
            </a:r>
          </a:p>
        </p:txBody>
      </p:sp>
      <p:pic>
        <p:nvPicPr>
          <p:cNvPr id="17" name="Picture 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68156" y="1844824"/>
            <a:ext cx="3261850" cy="4079322"/>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995936" y="1844824"/>
            <a:ext cx="4032448" cy="646331"/>
          </a:xfrm>
          <a:prstGeom prst="rect">
            <a:avLst/>
          </a:prstGeom>
          <a:noFill/>
        </p:spPr>
        <p:txBody>
          <a:bodyPr wrap="square" rtlCol="0">
            <a:spAutoFit/>
          </a:bodyPr>
          <a:lstStyle/>
          <a:p>
            <a:r>
              <a:rPr lang="en-GB"/>
              <a:t>Free pull-out incentive prioritised.  Why?</a:t>
            </a:r>
          </a:p>
          <a:p>
            <a:r>
              <a:rPr lang="en-GB"/>
              <a:t>Think target audience?</a:t>
            </a:r>
          </a:p>
        </p:txBody>
      </p:sp>
      <p:sp>
        <p:nvSpPr>
          <p:cNvPr id="18" name="TextBox 17"/>
          <p:cNvSpPr txBox="1"/>
          <p:nvPr/>
        </p:nvSpPr>
        <p:spPr>
          <a:xfrm>
            <a:off x="4512780" y="2643555"/>
            <a:ext cx="4032448" cy="1477328"/>
          </a:xfrm>
          <a:prstGeom prst="rect">
            <a:avLst/>
          </a:prstGeom>
          <a:noFill/>
        </p:spPr>
        <p:txBody>
          <a:bodyPr wrap="square" rtlCol="0">
            <a:spAutoFit/>
          </a:bodyPr>
          <a:lstStyle/>
          <a:p>
            <a:r>
              <a:rPr lang="en-GB"/>
              <a:t>Free pull-out is sponsored by William Hill (a gambling website and one of Trinity Mirror’s clients). Why is a gambling offer  attractive to the Daily Mirror’s audience?</a:t>
            </a:r>
          </a:p>
          <a:p>
            <a:endParaRPr lang="en-GB"/>
          </a:p>
        </p:txBody>
      </p:sp>
      <p:sp>
        <p:nvSpPr>
          <p:cNvPr id="7" name="Rectangle 6"/>
          <p:cNvSpPr/>
          <p:nvPr/>
        </p:nvSpPr>
        <p:spPr>
          <a:xfrm>
            <a:off x="3995936" y="3933056"/>
            <a:ext cx="4572000" cy="923330"/>
          </a:xfrm>
          <a:prstGeom prst="rect">
            <a:avLst/>
          </a:prstGeom>
        </p:spPr>
        <p:txBody>
          <a:bodyPr>
            <a:spAutoFit/>
          </a:bodyPr>
          <a:lstStyle/>
          <a:p>
            <a:r>
              <a:rPr lang="en-GB"/>
              <a:t>Stan James offers a free bet (another bookmaker).  Why is a free offer  attractive to the Daily Mirror’s audience?</a:t>
            </a:r>
          </a:p>
        </p:txBody>
      </p:sp>
      <p:sp>
        <p:nvSpPr>
          <p:cNvPr id="19" name="Rectangle 18"/>
          <p:cNvSpPr/>
          <p:nvPr/>
        </p:nvSpPr>
        <p:spPr>
          <a:xfrm>
            <a:off x="4513536" y="4953942"/>
            <a:ext cx="4572000" cy="923330"/>
          </a:xfrm>
          <a:prstGeom prst="rect">
            <a:avLst/>
          </a:prstGeom>
        </p:spPr>
        <p:txBody>
          <a:bodyPr>
            <a:spAutoFit/>
          </a:bodyPr>
          <a:lstStyle/>
          <a:p>
            <a:r>
              <a:rPr lang="en-GB"/>
              <a:t>The Daily Mirror is cheaper than The Times broadsheet.  Why is this targeted at intended audience?</a:t>
            </a:r>
          </a:p>
        </p:txBody>
      </p:sp>
    </p:spTree>
    <p:extLst>
      <p:ext uri="{BB962C8B-B14F-4D97-AF65-F5344CB8AC3E}">
        <p14:creationId xmlns:p14="http://schemas.microsoft.com/office/powerpoint/2010/main" val="203359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5: Audience Pleasures</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Audience: What pleasures are offered to readers of the Daily Mirror?</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496" y="6309920"/>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67544" y="6228601"/>
            <a:ext cx="8676456" cy="584775"/>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Why do people read the Daily Mirror.  Give examples from the CSP.</a:t>
            </a:r>
          </a:p>
        </p:txBody>
      </p:sp>
      <p:sp>
        <p:nvSpPr>
          <p:cNvPr id="15" name="TextBox 14"/>
          <p:cNvSpPr txBox="1"/>
          <p:nvPr/>
        </p:nvSpPr>
        <p:spPr>
          <a:xfrm>
            <a:off x="182563" y="1754932"/>
            <a:ext cx="8784976" cy="4524315"/>
          </a:xfrm>
          <a:prstGeom prst="rect">
            <a:avLst/>
          </a:prstGeom>
          <a:noFill/>
        </p:spPr>
        <p:txBody>
          <a:bodyPr wrap="square" rtlCol="0">
            <a:spAutoFit/>
          </a:bodyPr>
          <a:lstStyle/>
          <a:p>
            <a:r>
              <a:rPr lang="en-GB" b="1"/>
              <a:t>Surveillance</a:t>
            </a:r>
            <a:r>
              <a:rPr lang="en-GB"/>
              <a:t> – the main reason we read newspapers is to find out what is going on in the world around us.  We find out news, different opinions and catch up with the latest gossip and scandal.</a:t>
            </a:r>
            <a:endParaRPr lang="en-GB" b="1"/>
          </a:p>
          <a:p>
            <a:r>
              <a:rPr lang="en-GB" b="1"/>
              <a:t>Entertainment </a:t>
            </a:r>
            <a:r>
              <a:rPr lang="en-GB"/>
              <a:t>– One of the main reasons we read newspapers is for entertainment.  Whether it’s enjoying reading the opinions of others, reading the cartoons or completing crosswords.  We want to be entertained.</a:t>
            </a:r>
            <a:endParaRPr lang="en-GB" b="1"/>
          </a:p>
          <a:p>
            <a:r>
              <a:rPr lang="en-GB" b="1"/>
              <a:t>Personal Identity </a:t>
            </a:r>
            <a:r>
              <a:rPr lang="en-GB"/>
              <a:t>– the newspaper you read what type of person are.  A Daily Mirror reader will probably think very differently from a Times reader. Even if a reader does not always agree with a viewpoint the newspaper puts forward, they may still be agreeing with the values being shared and thus reinforcing their own values.</a:t>
            </a:r>
          </a:p>
          <a:p>
            <a:r>
              <a:rPr lang="en-GB" b="1"/>
              <a:t>Social interaction and integration</a:t>
            </a:r>
            <a:r>
              <a:rPr lang="en-GB"/>
              <a:t> – People will use many of the articles in the Daily Mirror as a focus of discussion with friends.  It helps people feel that they are part of a common culture.</a:t>
            </a:r>
          </a:p>
          <a:p>
            <a:r>
              <a:rPr lang="en-GB" b="1"/>
              <a:t>Becoming an active participant </a:t>
            </a:r>
            <a:r>
              <a:rPr lang="en-GB"/>
              <a:t>– increasingly newspapers, especially online editions, encourage audience input through comments and email.  This is particularly important for some sections of the audience.</a:t>
            </a:r>
          </a:p>
        </p:txBody>
      </p:sp>
    </p:spTree>
    <p:extLst>
      <p:ext uri="{BB962C8B-B14F-4D97-AF65-F5344CB8AC3E}">
        <p14:creationId xmlns:p14="http://schemas.microsoft.com/office/powerpoint/2010/main" val="143840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5: Targeting audience</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Audience: Does the Daily Mirror want its audience to be active or passive?</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496" y="6228601"/>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67544" y="5805264"/>
            <a:ext cx="8676456" cy="1077218"/>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What evidence is there that the Daily Mirror wants its audience to be passive and to ‘control’ the way the audience thinks and the ideology it shares.</a:t>
            </a:r>
          </a:p>
          <a:p>
            <a:pPr marL="285750" indent="-285750">
              <a:buFontTx/>
              <a:buChar char="-"/>
            </a:pPr>
            <a:r>
              <a:rPr lang="en-GB" sz="1600"/>
              <a:t>Explain the hypothermic needle audience theory and how it relates to the Daily Mirror.</a:t>
            </a:r>
          </a:p>
        </p:txBody>
      </p:sp>
      <p:sp>
        <p:nvSpPr>
          <p:cNvPr id="15" name="TextBox 14"/>
          <p:cNvSpPr txBox="1"/>
          <p:nvPr/>
        </p:nvSpPr>
        <p:spPr>
          <a:xfrm>
            <a:off x="182563" y="1754932"/>
            <a:ext cx="8784976" cy="923330"/>
          </a:xfrm>
          <a:prstGeom prst="rect">
            <a:avLst/>
          </a:prstGeom>
          <a:noFill/>
        </p:spPr>
        <p:txBody>
          <a:bodyPr wrap="square" rtlCol="0">
            <a:spAutoFit/>
          </a:bodyPr>
          <a:lstStyle/>
          <a:p>
            <a:r>
              <a:rPr lang="en-GB"/>
              <a:t>There are basically two different schools of thought concerning how audiences consume media texts like newspapers.  There are those that believe that audiences are ‘</a:t>
            </a:r>
            <a:r>
              <a:rPr lang="en-GB" b="1"/>
              <a:t>passive’</a:t>
            </a:r>
            <a:r>
              <a:rPr lang="en-GB"/>
              <a:t> and those who believe that audiences are </a:t>
            </a:r>
            <a:r>
              <a:rPr lang="en-GB" b="1"/>
              <a:t>‘active’.</a:t>
            </a:r>
          </a:p>
        </p:txBody>
      </p:sp>
      <p:grpSp>
        <p:nvGrpSpPr>
          <p:cNvPr id="10" name="Group 9"/>
          <p:cNvGrpSpPr/>
          <p:nvPr/>
        </p:nvGrpSpPr>
        <p:grpSpPr>
          <a:xfrm>
            <a:off x="251520" y="2708920"/>
            <a:ext cx="2952328" cy="3129443"/>
            <a:chOff x="395536" y="2780927"/>
            <a:chExt cx="2952328" cy="3129443"/>
          </a:xfrm>
        </p:grpSpPr>
        <p:sp>
          <p:nvSpPr>
            <p:cNvPr id="2" name="Rounded Rectangle 1"/>
            <p:cNvSpPr/>
            <p:nvPr/>
          </p:nvSpPr>
          <p:spPr>
            <a:xfrm>
              <a:off x="395536" y="2780927"/>
              <a:ext cx="2952328" cy="3129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injec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55576" y="2852936"/>
              <a:ext cx="2027454"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507" y="5122058"/>
              <a:ext cx="2354463" cy="646331"/>
            </a:xfrm>
            <a:prstGeom prst="rect">
              <a:avLst/>
            </a:prstGeom>
            <a:noFill/>
          </p:spPr>
          <p:txBody>
            <a:bodyPr wrap="square" rtlCol="0">
              <a:spAutoFit/>
            </a:bodyPr>
            <a:lstStyle/>
            <a:p>
              <a:pPr algn="ctr"/>
              <a:r>
                <a:rPr lang="en-GB" b="1">
                  <a:solidFill>
                    <a:schemeClr val="bg1"/>
                  </a:solidFill>
                </a:rPr>
                <a:t>Audience Theory:</a:t>
              </a:r>
            </a:p>
            <a:p>
              <a:pPr algn="ctr"/>
              <a:r>
                <a:rPr lang="en-GB" b="1">
                  <a:solidFill>
                    <a:schemeClr val="bg1"/>
                  </a:solidFill>
                </a:rPr>
                <a:t>Hypodermic Needle</a:t>
              </a:r>
            </a:p>
          </p:txBody>
        </p:sp>
      </p:grpSp>
      <p:sp>
        <p:nvSpPr>
          <p:cNvPr id="9" name="Rectangle 8"/>
          <p:cNvSpPr/>
          <p:nvPr/>
        </p:nvSpPr>
        <p:spPr>
          <a:xfrm>
            <a:off x="3203848" y="2715989"/>
            <a:ext cx="4608512" cy="3139321"/>
          </a:xfrm>
          <a:prstGeom prst="rect">
            <a:avLst/>
          </a:prstGeom>
        </p:spPr>
        <p:txBody>
          <a:bodyPr wrap="square">
            <a:spAutoFit/>
          </a:bodyPr>
          <a:lstStyle/>
          <a:p>
            <a:r>
              <a:rPr lang="en-GB"/>
              <a:t>The </a:t>
            </a:r>
            <a:r>
              <a:rPr lang="en-GB" b="1"/>
              <a:t>Hypodermic Needle </a:t>
            </a:r>
            <a:r>
              <a:rPr lang="en-GB"/>
              <a:t>theory suggests The idea that the media ‘injects’ ideas and views directly into the brains of the audience like a hypodermic needle, therefore, controlling the way that people think and behave.  The audience </a:t>
            </a:r>
            <a:r>
              <a:rPr lang="en-GB" b="1"/>
              <a:t>passively</a:t>
            </a:r>
            <a:r>
              <a:rPr lang="en-GB"/>
              <a:t> receives the information from the media text without any attempt to challenge this information.  It was particularly powerful in World War Two.  Is it still so relevant now in these times of fake news and social media echo chambers?</a:t>
            </a:r>
          </a:p>
        </p:txBody>
      </p:sp>
      <p:pic>
        <p:nvPicPr>
          <p:cNvPr id="1028" name="Picture 4" descr="Image result for your country needs yo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0501" y="2420888"/>
            <a:ext cx="1287038" cy="1909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9724" y="4437112"/>
            <a:ext cx="1328591" cy="17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37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5: Targeting audience</a:t>
            </a:r>
          </a:p>
        </p:txBody>
      </p:sp>
      <p:sp>
        <p:nvSpPr>
          <p:cNvPr id="16" name="TextBox 15"/>
          <p:cNvSpPr txBox="1"/>
          <p:nvPr/>
        </p:nvSpPr>
        <p:spPr>
          <a:xfrm>
            <a:off x="169084" y="1340768"/>
            <a:ext cx="8687392" cy="369332"/>
          </a:xfrm>
          <a:prstGeom prst="rect">
            <a:avLst/>
          </a:prstGeom>
          <a:noFill/>
        </p:spPr>
        <p:txBody>
          <a:bodyPr wrap="square" rtlCol="0">
            <a:spAutoFit/>
          </a:bodyPr>
          <a:lstStyle/>
          <a:p>
            <a:r>
              <a:rPr lang="en-GB" b="1"/>
              <a:t>Media Audience: Does the Daily Mirror want its audience to be active or passive?</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6021288"/>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755576" y="5589240"/>
            <a:ext cx="8388424" cy="1323439"/>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Explain the Active Audience theory and how it related to the Daily Mirror.</a:t>
            </a:r>
          </a:p>
          <a:p>
            <a:pPr marL="285750" indent="-285750">
              <a:buFontTx/>
              <a:buChar char="-"/>
            </a:pPr>
            <a:r>
              <a:rPr lang="en-GB" sz="1600"/>
              <a:t>What evidence is there that the Daily Mirror encourages the audience to be active.</a:t>
            </a:r>
          </a:p>
          <a:p>
            <a:pPr marL="285750" indent="-285750">
              <a:buFontTx/>
              <a:buChar char="-"/>
            </a:pPr>
            <a:r>
              <a:rPr lang="en-GB" sz="1600"/>
              <a:t>Which do you think has more influence on a Daily Mirror audience; a passive ‘hypothermic needle’ approach or a  more active, interactive approach?</a:t>
            </a:r>
          </a:p>
        </p:txBody>
      </p:sp>
      <p:sp>
        <p:nvSpPr>
          <p:cNvPr id="15" name="TextBox 14"/>
          <p:cNvSpPr txBox="1"/>
          <p:nvPr/>
        </p:nvSpPr>
        <p:spPr>
          <a:xfrm>
            <a:off x="182563" y="1754932"/>
            <a:ext cx="8784976" cy="923330"/>
          </a:xfrm>
          <a:prstGeom prst="rect">
            <a:avLst/>
          </a:prstGeom>
          <a:noFill/>
        </p:spPr>
        <p:txBody>
          <a:bodyPr wrap="square" rtlCol="0">
            <a:spAutoFit/>
          </a:bodyPr>
          <a:lstStyle/>
          <a:p>
            <a:r>
              <a:rPr lang="en-GB"/>
              <a:t>The active audience model suggest that audiences do not just receive information passively but are actively involved, often unconsciously, in making sense of the message within their personal and social contexts</a:t>
            </a:r>
            <a:endParaRPr lang="en-GB" b="1"/>
          </a:p>
        </p:txBody>
      </p:sp>
      <p:sp>
        <p:nvSpPr>
          <p:cNvPr id="9" name="Rectangle 8"/>
          <p:cNvSpPr/>
          <p:nvPr/>
        </p:nvSpPr>
        <p:spPr>
          <a:xfrm>
            <a:off x="179512" y="2636912"/>
            <a:ext cx="4608512" cy="1754326"/>
          </a:xfrm>
          <a:prstGeom prst="rect">
            <a:avLst/>
          </a:prstGeom>
        </p:spPr>
        <p:txBody>
          <a:bodyPr wrap="square">
            <a:spAutoFit/>
          </a:bodyPr>
          <a:lstStyle/>
          <a:p>
            <a:r>
              <a:rPr lang="en-GB"/>
              <a:t>The Daily Mirror in our CSP offers the audience opportunities to engage with the stories on a much more personal level.  The newspaper is almost breaking through the normal codes and conventions of a news story to speak directly to the reader.  This desire to interact with their</a:t>
            </a: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508104" y="2422354"/>
            <a:ext cx="3373194" cy="155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Rectangle 21"/>
          <p:cNvSpPr/>
          <p:nvPr/>
        </p:nvSpPr>
        <p:spPr>
          <a:xfrm>
            <a:off x="179512" y="4266962"/>
            <a:ext cx="3024336" cy="1200329"/>
          </a:xfrm>
          <a:prstGeom prst="rect">
            <a:avLst/>
          </a:prstGeom>
        </p:spPr>
        <p:txBody>
          <a:bodyPr wrap="square">
            <a:spAutoFit/>
          </a:bodyPr>
          <a:lstStyle/>
          <a:p>
            <a:r>
              <a:rPr lang="en-GB"/>
              <a:t>audience is through free offers and is further encouraged with journalist email addresses.  </a:t>
            </a: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465827" y="4044588"/>
            <a:ext cx="2426653" cy="17606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563888" y="4509120"/>
            <a:ext cx="2808312" cy="8514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693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5: Targeting audience</a:t>
            </a:r>
          </a:p>
        </p:txBody>
      </p:sp>
      <p:sp>
        <p:nvSpPr>
          <p:cNvPr id="16" name="TextBox 15"/>
          <p:cNvSpPr txBox="1"/>
          <p:nvPr/>
        </p:nvSpPr>
        <p:spPr>
          <a:xfrm>
            <a:off x="169084" y="1340768"/>
            <a:ext cx="8687392" cy="646331"/>
          </a:xfrm>
          <a:prstGeom prst="rect">
            <a:avLst/>
          </a:prstGeom>
          <a:noFill/>
        </p:spPr>
        <p:txBody>
          <a:bodyPr wrap="square" rtlCol="0">
            <a:spAutoFit/>
          </a:bodyPr>
          <a:lstStyle/>
          <a:p>
            <a:r>
              <a:rPr lang="en-GB" b="1"/>
              <a:t>Media Audience: Are there any opportunities for the audience to negotiate or reject the preferred reading?</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6021288"/>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82563" y="1988840"/>
            <a:ext cx="8784976" cy="923330"/>
          </a:xfrm>
          <a:prstGeom prst="rect">
            <a:avLst/>
          </a:prstGeom>
          <a:noFill/>
        </p:spPr>
        <p:txBody>
          <a:bodyPr wrap="square" rtlCol="0">
            <a:spAutoFit/>
          </a:bodyPr>
          <a:lstStyle/>
          <a:p>
            <a:r>
              <a:rPr lang="en-GB"/>
              <a:t>Stuart Hall (1973) suggested that there were three main perspectives involved in the way in which an audience responds to a media product. This involves how the audience is positioned by the product and influences their response to it.</a:t>
            </a:r>
          </a:p>
        </p:txBody>
      </p:sp>
      <p:sp>
        <p:nvSpPr>
          <p:cNvPr id="21" name="TextBox 20"/>
          <p:cNvSpPr txBox="1"/>
          <p:nvPr/>
        </p:nvSpPr>
        <p:spPr>
          <a:xfrm>
            <a:off x="179512" y="4005064"/>
            <a:ext cx="2959497" cy="1661993"/>
          </a:xfrm>
          <a:prstGeom prst="rect">
            <a:avLst/>
          </a:prstGeom>
          <a:noFill/>
        </p:spPr>
        <p:txBody>
          <a:bodyPr wrap="square" rtlCol="0">
            <a:spAutoFit/>
          </a:bodyPr>
          <a:lstStyle/>
          <a:p>
            <a:pPr algn="ctr"/>
            <a:r>
              <a:rPr lang="en-GB" b="1"/>
              <a:t>Preferred reading</a:t>
            </a:r>
          </a:p>
          <a:p>
            <a:r>
              <a:rPr lang="en-GB" sz="1400"/>
              <a:t>This is where the audience responds to the product exactly as the producer intended.  The Daily Mirror will hope that many of their stories will reflect the political and ideological position of the Daily Mirror. </a:t>
            </a:r>
          </a:p>
        </p:txBody>
      </p:sp>
      <p:sp>
        <p:nvSpPr>
          <p:cNvPr id="23" name="TextBox 22"/>
          <p:cNvSpPr txBox="1"/>
          <p:nvPr/>
        </p:nvSpPr>
        <p:spPr>
          <a:xfrm>
            <a:off x="3059832" y="4005064"/>
            <a:ext cx="2959497" cy="1661993"/>
          </a:xfrm>
          <a:prstGeom prst="rect">
            <a:avLst/>
          </a:prstGeom>
          <a:noFill/>
        </p:spPr>
        <p:txBody>
          <a:bodyPr wrap="square" rtlCol="0">
            <a:spAutoFit/>
          </a:bodyPr>
          <a:lstStyle/>
          <a:p>
            <a:pPr algn="ctr"/>
            <a:r>
              <a:rPr lang="en-GB" b="1"/>
              <a:t>Negotiated reading</a:t>
            </a:r>
          </a:p>
          <a:p>
            <a:r>
              <a:rPr lang="en-GB" sz="1400"/>
              <a:t>This is where the audience accepts parts of the product and not others.  In our modern media-aware world this is increasingly an issue in all  newspapers from all but the most ‘loyal’ readers.</a:t>
            </a:r>
          </a:p>
        </p:txBody>
      </p:sp>
      <p:sp>
        <p:nvSpPr>
          <p:cNvPr id="24" name="TextBox 23"/>
          <p:cNvSpPr txBox="1"/>
          <p:nvPr/>
        </p:nvSpPr>
        <p:spPr>
          <a:xfrm>
            <a:off x="6149007" y="4005064"/>
            <a:ext cx="2959497" cy="1938992"/>
          </a:xfrm>
          <a:prstGeom prst="rect">
            <a:avLst/>
          </a:prstGeom>
          <a:noFill/>
        </p:spPr>
        <p:txBody>
          <a:bodyPr wrap="square" rtlCol="0">
            <a:spAutoFit/>
          </a:bodyPr>
          <a:lstStyle/>
          <a:p>
            <a:pPr algn="ctr"/>
            <a:r>
              <a:rPr lang="en-GB" b="1"/>
              <a:t>Oppositional or resistant readings</a:t>
            </a:r>
          </a:p>
          <a:p>
            <a:r>
              <a:rPr lang="en-GB" sz="1400"/>
              <a:t>This can happen in newspapers as some members of the audience will consume the news from the Daily Mirror even though they may disagree with it’s political and ideological position.  </a:t>
            </a:r>
          </a:p>
        </p:txBody>
      </p:sp>
      <p:pic>
        <p:nvPicPr>
          <p:cNvPr id="25" name="Picture 2" descr="Image result for thumbs up"/>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1182201" y="2911708"/>
            <a:ext cx="954117" cy="10345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thumbs dow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3747" y="2911708"/>
            <a:ext cx="1170015" cy="11700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mage result for thumbs sideways"/>
          <p:cNvPicPr>
            <a:picLocks noChangeAspect="1" noChangeArrowheads="1"/>
          </p:cNvPicPr>
          <p:nvPr/>
        </p:nvPicPr>
        <p:blipFill>
          <a:blip r:embed="rId7" cstate="print">
            <a:biLevel thresh="50000"/>
            <a:extLst>
              <a:ext uri="{28A0092B-C50C-407E-A947-70E740481C1C}">
                <a14:useLocalDpi xmlns:a14="http://schemas.microsoft.com/office/drawing/2010/main" val="0"/>
              </a:ext>
            </a:extLst>
          </a:blip>
          <a:srcRect/>
          <a:stretch>
            <a:fillRect/>
          </a:stretch>
        </p:blipFill>
        <p:spPr bwMode="auto">
          <a:xfrm>
            <a:off x="3793090" y="3060245"/>
            <a:ext cx="1492980" cy="89081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99592" y="5910371"/>
            <a:ext cx="8388424" cy="830997"/>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For one story in the Daily Mirror CSP, state how a reader may have a preferred reading, a negotiated position and an oppositional reading.</a:t>
            </a:r>
          </a:p>
        </p:txBody>
      </p:sp>
    </p:spTree>
    <p:extLst>
      <p:ext uri="{BB962C8B-B14F-4D97-AF65-F5344CB8AC3E}">
        <p14:creationId xmlns:p14="http://schemas.microsoft.com/office/powerpoint/2010/main" val="5461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6: Market Position</a:t>
            </a:r>
          </a:p>
        </p:txBody>
      </p:sp>
      <p:sp>
        <p:nvSpPr>
          <p:cNvPr id="16" name="TextBox 15"/>
          <p:cNvSpPr txBox="1"/>
          <p:nvPr/>
        </p:nvSpPr>
        <p:spPr>
          <a:xfrm>
            <a:off x="123181" y="1340768"/>
            <a:ext cx="8687392" cy="369332"/>
          </a:xfrm>
          <a:prstGeom prst="rect">
            <a:avLst/>
          </a:prstGeom>
          <a:noFill/>
        </p:spPr>
        <p:txBody>
          <a:bodyPr wrap="square" rtlCol="0">
            <a:spAutoFit/>
          </a:bodyPr>
          <a:lstStyle/>
          <a:p>
            <a:r>
              <a:rPr lang="en-GB" b="1"/>
              <a:t>Media Industries: What is the market position of The Daily Mirror?</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6021288"/>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99592" y="5805264"/>
            <a:ext cx="8388424" cy="1077218"/>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What are the sales figures for the Daily Mirror? How does this compare to The Times?</a:t>
            </a:r>
          </a:p>
          <a:p>
            <a:pPr marL="285750" indent="-285750">
              <a:buFontTx/>
              <a:buChar char="-"/>
            </a:pPr>
            <a:r>
              <a:rPr lang="en-GB" sz="1600"/>
              <a:t>What type of newspaper in the Daily Mirror?</a:t>
            </a:r>
          </a:p>
          <a:p>
            <a:pPr marL="285750" indent="-285750">
              <a:buFontTx/>
              <a:buChar char="-"/>
            </a:pPr>
            <a:r>
              <a:rPr lang="en-GB" sz="1600"/>
              <a:t>What is the political affiliation of the Daily Mirror?</a:t>
            </a:r>
          </a:p>
        </p:txBody>
      </p:sp>
      <p:sp>
        <p:nvSpPr>
          <p:cNvPr id="2" name="Rectangle 1"/>
          <p:cNvSpPr/>
          <p:nvPr/>
        </p:nvSpPr>
        <p:spPr>
          <a:xfrm>
            <a:off x="179512" y="1628800"/>
            <a:ext cx="7992888" cy="584775"/>
          </a:xfrm>
          <a:prstGeom prst="rect">
            <a:avLst/>
          </a:prstGeom>
        </p:spPr>
        <p:txBody>
          <a:bodyPr wrap="square">
            <a:spAutoFit/>
          </a:bodyPr>
          <a:lstStyle/>
          <a:p>
            <a:r>
              <a:rPr lang="en-GB" sz="1600" b="1" i="1">
                <a:solidFill>
                  <a:srgbClr val="FF0000"/>
                </a:solidFill>
              </a:rPr>
              <a:t>“A lot of people tend to put all the redtops in the same basket. We feel that we sit between the Daily Star, The Sun and the Daily Mail in a ‘mid-top’ kind of place.”</a:t>
            </a:r>
          </a:p>
        </p:txBody>
      </p:sp>
      <p:pic>
        <p:nvPicPr>
          <p:cNvPr id="1026" name="Picture 2" descr="Image result for lloyd embl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9832" y="1404224"/>
            <a:ext cx="944656" cy="944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22350" y="2319263"/>
            <a:ext cx="1602178" cy="461665"/>
          </a:xfrm>
          <a:prstGeom prst="rect">
            <a:avLst/>
          </a:prstGeom>
          <a:noFill/>
        </p:spPr>
        <p:txBody>
          <a:bodyPr wrap="square" rtlCol="0">
            <a:spAutoFit/>
          </a:bodyPr>
          <a:lstStyle/>
          <a:p>
            <a:pPr algn="ctr"/>
            <a:r>
              <a:rPr lang="en-GB" sz="1200"/>
              <a:t>Lloyd </a:t>
            </a:r>
            <a:r>
              <a:rPr lang="en-GB" sz="1200" err="1"/>
              <a:t>Embley</a:t>
            </a:r>
            <a:endParaRPr lang="en-GB" sz="1200"/>
          </a:p>
          <a:p>
            <a:pPr algn="ctr"/>
            <a:r>
              <a:rPr lang="en-GB" sz="1200"/>
              <a:t>Editor-in-Chief</a:t>
            </a:r>
          </a:p>
        </p:txBody>
      </p:sp>
      <p:pic>
        <p:nvPicPr>
          <p:cNvPr id="1027"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p:blipFill>
        <p:spPr bwMode="auto">
          <a:xfrm>
            <a:off x="123180" y="2178900"/>
            <a:ext cx="3296692" cy="368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47664" y="4293096"/>
            <a:ext cx="1944216" cy="1384995"/>
          </a:xfrm>
          <a:prstGeom prst="rect">
            <a:avLst/>
          </a:prstGeom>
        </p:spPr>
        <p:txBody>
          <a:bodyPr wrap="square">
            <a:spAutoFit/>
          </a:bodyPr>
          <a:lstStyle/>
          <a:p>
            <a:pPr fontAlgn="base"/>
            <a:r>
              <a:rPr lang="en-GB" sz="1050" b="1"/>
              <a:t>Circulation of newspapers in the United Kingdom (UK) in 2017 (in 1,000 copies)</a:t>
            </a:r>
          </a:p>
          <a:p>
            <a:pPr fontAlgn="base"/>
            <a:r>
              <a:rPr lang="en-GB" sz="1050" b="1"/>
              <a:t>From</a:t>
            </a:r>
          </a:p>
          <a:p>
            <a:pPr fontAlgn="base"/>
            <a:r>
              <a:rPr lang="en-GB" sz="1050">
                <a:hlinkClick r:id="rId8"/>
              </a:rPr>
              <a:t>https://www.statista.com/statistics/529060/uk-newspaper-market-by-circulation/</a:t>
            </a:r>
            <a:endParaRPr lang="en-GB" sz="1050"/>
          </a:p>
          <a:p>
            <a:pPr fontAlgn="base"/>
            <a:endParaRPr lang="en-GB" sz="1050"/>
          </a:p>
        </p:txBody>
      </p:sp>
      <p:sp>
        <p:nvSpPr>
          <p:cNvPr id="10" name="Rectangle 9"/>
          <p:cNvSpPr/>
          <p:nvPr/>
        </p:nvSpPr>
        <p:spPr>
          <a:xfrm>
            <a:off x="268156" y="3140968"/>
            <a:ext cx="1711556" cy="216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491880" y="2213575"/>
            <a:ext cx="4680520" cy="1077218"/>
          </a:xfrm>
          <a:prstGeom prst="rect">
            <a:avLst/>
          </a:prstGeom>
        </p:spPr>
        <p:txBody>
          <a:bodyPr wrap="square">
            <a:spAutoFit/>
          </a:bodyPr>
          <a:lstStyle/>
          <a:p>
            <a:r>
              <a:rPr lang="en-GB" sz="1600"/>
              <a:t>National newspapers in the UK can be split into:</a:t>
            </a:r>
          </a:p>
          <a:p>
            <a:pPr marL="342900" indent="-342900">
              <a:buAutoNum type="arabicPeriod"/>
            </a:pPr>
            <a:r>
              <a:rPr lang="en-GB" sz="1600"/>
              <a:t>popular red top/tabloids</a:t>
            </a:r>
          </a:p>
          <a:p>
            <a:pPr marL="342900" indent="-342900">
              <a:buAutoNum type="arabicPeriod"/>
            </a:pPr>
            <a:r>
              <a:rPr lang="en-GB" sz="1600"/>
              <a:t>midmarket</a:t>
            </a:r>
          </a:p>
          <a:p>
            <a:pPr marL="342900" indent="-342900">
              <a:buAutoNum type="arabicPeriod"/>
            </a:pPr>
            <a:r>
              <a:rPr lang="en-GB" sz="1600"/>
              <a:t>quality products.</a:t>
            </a:r>
          </a:p>
        </p:txBody>
      </p:sp>
      <p:sp>
        <p:nvSpPr>
          <p:cNvPr id="14" name="TextBox 13"/>
          <p:cNvSpPr txBox="1"/>
          <p:nvPr/>
        </p:nvSpPr>
        <p:spPr>
          <a:xfrm>
            <a:off x="3491880" y="3212976"/>
            <a:ext cx="5544616" cy="2831544"/>
          </a:xfrm>
          <a:prstGeom prst="rect">
            <a:avLst/>
          </a:prstGeom>
          <a:noFill/>
        </p:spPr>
        <p:txBody>
          <a:bodyPr wrap="square" rtlCol="0">
            <a:spAutoFit/>
          </a:bodyPr>
          <a:lstStyle/>
          <a:p>
            <a:r>
              <a:rPr lang="en-GB" sz="1600"/>
              <a:t>The term 'tabloid' is often used to describe the smaller-sized, downmarket, popular or red-top dailies (</a:t>
            </a:r>
            <a:r>
              <a:rPr lang="en-GB" sz="1600" i="1"/>
              <a:t>Sun, Daily Star</a:t>
            </a:r>
            <a:r>
              <a:rPr lang="en-GB" sz="1600"/>
              <a:t>). However, many newspapers have changed size so don’t be confused by the size issue.  The Times adopted their format in 2004 (though they called it 'compact'). The Times would classify itself as a </a:t>
            </a:r>
            <a:r>
              <a:rPr lang="en-GB" sz="1600" i="1" u="sng"/>
              <a:t>Quality Compact </a:t>
            </a:r>
            <a:r>
              <a:rPr lang="en-GB" sz="1600"/>
              <a:t>whereas the Daily Mirror would like to classify itself as a </a:t>
            </a:r>
            <a:r>
              <a:rPr lang="en-GB" sz="1600" i="1" u="sng"/>
              <a:t>Midmarket tabloid.</a:t>
            </a:r>
            <a:r>
              <a:rPr lang="en-GB" sz="1600"/>
              <a:t>  Some would argue that the Daily Mirror is a popular tabloid and The Times is moving midmarket.  The Daily Mirror is one of the few labour-supporting newspapers (as well as The Guardian).</a:t>
            </a:r>
            <a:endParaRPr lang="en-GB" sz="1600" i="1" u="sng"/>
          </a:p>
          <a:p>
            <a:endParaRPr lang="en-GB"/>
          </a:p>
        </p:txBody>
      </p:sp>
    </p:spTree>
    <p:extLst>
      <p:ext uri="{BB962C8B-B14F-4D97-AF65-F5344CB8AC3E}">
        <p14:creationId xmlns:p14="http://schemas.microsoft.com/office/powerpoint/2010/main" val="1722841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6: Circulation</a:t>
            </a:r>
          </a:p>
        </p:txBody>
      </p:sp>
      <p:sp>
        <p:nvSpPr>
          <p:cNvPr id="16" name="TextBox 15"/>
          <p:cNvSpPr txBox="1"/>
          <p:nvPr/>
        </p:nvSpPr>
        <p:spPr>
          <a:xfrm>
            <a:off x="0" y="1268760"/>
            <a:ext cx="9143999" cy="369332"/>
          </a:xfrm>
          <a:prstGeom prst="rect">
            <a:avLst/>
          </a:prstGeom>
          <a:noFill/>
        </p:spPr>
        <p:txBody>
          <a:bodyPr wrap="square" rtlCol="0">
            <a:spAutoFit/>
          </a:bodyPr>
          <a:lstStyle/>
          <a:p>
            <a:r>
              <a:rPr lang="en-GB" b="1"/>
              <a:t>Media Industries: What are the Daily Mirror’s circulation figures and how have they changed?</a:t>
            </a:r>
          </a:p>
        </p:txBody>
      </p:sp>
      <p:sp>
        <p:nvSpPr>
          <p:cNvPr id="2" name="TextBox 1"/>
          <p:cNvSpPr txBox="1"/>
          <p:nvPr/>
        </p:nvSpPr>
        <p:spPr>
          <a:xfrm>
            <a:off x="179512" y="1628800"/>
            <a:ext cx="8676964" cy="461665"/>
          </a:xfrm>
          <a:prstGeom prst="rect">
            <a:avLst/>
          </a:prstGeom>
          <a:noFill/>
        </p:spPr>
        <p:txBody>
          <a:bodyPr wrap="square" rtlCol="0">
            <a:spAutoFit/>
          </a:bodyPr>
          <a:lstStyle/>
          <a:p>
            <a:r>
              <a:rPr lang="en-GB" sz="1200"/>
              <a:t>The  Daily Mirror was the largest-selling paper from the 1930s until the 1970s, when it was overtaken by Rupert Murdoch's Sun.  The circulation figures for the Daily Mirror have been falling steadily for the last 50 years.</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1600" y="2090466"/>
            <a:ext cx="7182639" cy="470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324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6: Circulation</a:t>
            </a:r>
          </a:p>
        </p:txBody>
      </p:sp>
      <p:sp>
        <p:nvSpPr>
          <p:cNvPr id="16" name="TextBox 15"/>
          <p:cNvSpPr txBox="1"/>
          <p:nvPr/>
        </p:nvSpPr>
        <p:spPr>
          <a:xfrm>
            <a:off x="0" y="1268760"/>
            <a:ext cx="9144000" cy="369332"/>
          </a:xfrm>
          <a:prstGeom prst="rect">
            <a:avLst/>
          </a:prstGeom>
          <a:noFill/>
        </p:spPr>
        <p:txBody>
          <a:bodyPr wrap="square" rtlCol="0">
            <a:spAutoFit/>
          </a:bodyPr>
          <a:lstStyle/>
          <a:p>
            <a:r>
              <a:rPr lang="en-GB" b="1"/>
              <a:t>Media Industries: What are the Daily Mirror’s circulation figures and how have they changed?</a:t>
            </a:r>
          </a:p>
        </p:txBody>
      </p:sp>
      <p:sp>
        <p:nvSpPr>
          <p:cNvPr id="2" name="TextBox 1"/>
          <p:cNvSpPr txBox="1"/>
          <p:nvPr/>
        </p:nvSpPr>
        <p:spPr>
          <a:xfrm>
            <a:off x="179512" y="1628800"/>
            <a:ext cx="8676964" cy="4524315"/>
          </a:xfrm>
          <a:prstGeom prst="rect">
            <a:avLst/>
          </a:prstGeom>
          <a:noFill/>
        </p:spPr>
        <p:txBody>
          <a:bodyPr wrap="square" rtlCol="0">
            <a:spAutoFit/>
          </a:bodyPr>
          <a:lstStyle/>
          <a:p>
            <a:r>
              <a:rPr lang="en-GB" sz="1600"/>
              <a:t>There are a number of reasons why the circulation of newspapers has fallen over the last 50 years:</a:t>
            </a:r>
          </a:p>
          <a:p>
            <a:pPr marL="342900" indent="-342900">
              <a:buFont typeface="+mj-lt"/>
              <a:buAutoNum type="arabicPeriod"/>
            </a:pPr>
            <a:r>
              <a:rPr lang="en-GB" sz="1600"/>
              <a:t>The growth of television as a major source of news (since the 1950s)</a:t>
            </a:r>
          </a:p>
          <a:p>
            <a:pPr marL="342900" indent="-342900">
              <a:buFont typeface="+mj-lt"/>
              <a:buAutoNum type="arabicPeriod"/>
            </a:pPr>
            <a:r>
              <a:rPr lang="en-GB" sz="1600"/>
              <a:t>The growth of the Internet as a major source of news (since the 1990s).  This has particularly impacted on advertising revenue for newspapers as we use the Internet (often free) for services when previously we would have looked at other companies.</a:t>
            </a:r>
          </a:p>
          <a:p>
            <a:pPr marL="342900" indent="-342900">
              <a:buFont typeface="+mj-lt"/>
              <a:buAutoNum type="arabicPeriod"/>
            </a:pPr>
            <a:r>
              <a:rPr lang="en-GB" sz="1600"/>
              <a:t>People are accessing news freely through social media and other online outlets.  Newspapers cannot compete with the speed and cost-free nature of this.  Twitter has no printing costs, printing factories, distribution costs and journalist wages.</a:t>
            </a:r>
          </a:p>
          <a:p>
            <a:pPr marL="342900" indent="-342900">
              <a:buFont typeface="+mj-lt"/>
              <a:buAutoNum type="arabicPeriod"/>
            </a:pPr>
            <a:r>
              <a:rPr lang="en-GB" sz="1600"/>
              <a:t>Previously we would go to small number of outlets for our news (BBC and other national broadcasters, national and some local newspapers).  Now there are so many places we can access news (numerous TV channels, websites, social media accounts, blogs). This so-called narrowcasting has splintered audiences into smaller and smaller pieces for an increasing number of news organisations.</a:t>
            </a:r>
          </a:p>
          <a:p>
            <a:pPr marL="342900" indent="-342900">
              <a:buFont typeface="+mj-lt"/>
              <a:buAutoNum type="arabicPeriod"/>
            </a:pPr>
            <a:r>
              <a:rPr lang="en-GB" sz="1600"/>
              <a:t>Critics of the newspaper as a medium also argue that while today's newspapers may appear visually different from their predecessors a century ago, in many respects they have changed little and have failed to keep pace with changes in society. The technology revolution has meant that readers accustomed to waiting for a daily newspaper can now receive up-to-the-minute updates from Web portals, bloggers and new services such as Twitter.</a:t>
            </a:r>
          </a:p>
        </p:txBody>
      </p:sp>
      <p:pic>
        <p:nvPicPr>
          <p:cNvPr id="10"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6166104"/>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3568" y="6054387"/>
            <a:ext cx="8604448" cy="830997"/>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Describe the pattern for the Daily Mirror’s circulation over the last 50/60 years.</a:t>
            </a:r>
          </a:p>
          <a:p>
            <a:pPr marL="285750" indent="-285750">
              <a:buFontTx/>
              <a:buChar char="-"/>
            </a:pPr>
            <a:r>
              <a:rPr lang="en-GB" sz="1600"/>
              <a:t>Why has newspaper circulation fallen?</a:t>
            </a:r>
          </a:p>
        </p:txBody>
      </p:sp>
    </p:spTree>
    <p:extLst>
      <p:ext uri="{BB962C8B-B14F-4D97-AF65-F5344CB8AC3E}">
        <p14:creationId xmlns:p14="http://schemas.microsoft.com/office/powerpoint/2010/main" val="331562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5" name="TextBox 4"/>
          <p:cNvSpPr txBox="1"/>
          <p:nvPr/>
        </p:nvSpPr>
        <p:spPr>
          <a:xfrm>
            <a:off x="169084" y="1340768"/>
            <a:ext cx="8687392" cy="369332"/>
          </a:xfrm>
          <a:prstGeom prst="rect">
            <a:avLst/>
          </a:prstGeom>
          <a:noFill/>
        </p:spPr>
        <p:txBody>
          <a:bodyPr wrap="square" rtlCol="0">
            <a:spAutoFit/>
          </a:bodyPr>
          <a:lstStyle/>
          <a:p>
            <a:r>
              <a:rPr lang="en-GB" b="1"/>
              <a:t>Historical, Social and Cultural contexts: What is the ‘Press’ and what is its role?</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2" y="6166504"/>
            <a:ext cx="575664" cy="5748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5176" y="5982379"/>
            <a:ext cx="7921280" cy="830997"/>
          </a:xfrm>
          <a:prstGeom prst="rect">
            <a:avLst/>
          </a:prstGeom>
          <a:noFill/>
        </p:spPr>
        <p:txBody>
          <a:bodyPr wrap="square" rtlCol="0">
            <a:spAutoFit/>
          </a:bodyPr>
          <a:lstStyle/>
          <a:p>
            <a:r>
              <a:rPr lang="en-GB" sz="1600"/>
              <a:t>In your books, and in your own words:</a:t>
            </a:r>
          </a:p>
          <a:p>
            <a:pPr marL="285750" indent="-285750">
              <a:buFont typeface="Arial" panose="020B0604020202020204" pitchFamily="34" charset="0"/>
              <a:buChar char="•"/>
            </a:pPr>
            <a:r>
              <a:rPr lang="en-GB" sz="1600"/>
              <a:t>What is the ‘Press’?  Give examples. What is the purpose of the Press? </a:t>
            </a:r>
          </a:p>
          <a:p>
            <a:pPr marL="285750" indent="-285750">
              <a:buFont typeface="Arial" panose="020B0604020202020204" pitchFamily="34" charset="0"/>
              <a:buChar char="•"/>
            </a:pPr>
            <a:r>
              <a:rPr lang="en-GB" sz="1600"/>
              <a:t>What has happened to newspaper sales and why?</a:t>
            </a:r>
          </a:p>
        </p:txBody>
      </p:sp>
      <p:sp>
        <p:nvSpPr>
          <p:cNvPr id="12" name="TextBox 11"/>
          <p:cNvSpPr txBox="1"/>
          <p:nvPr/>
        </p:nvSpPr>
        <p:spPr>
          <a:xfrm>
            <a:off x="6156176" y="723130"/>
            <a:ext cx="2700300" cy="369332"/>
          </a:xfrm>
          <a:prstGeom prst="rect">
            <a:avLst/>
          </a:prstGeom>
          <a:solidFill>
            <a:schemeClr val="tx1"/>
          </a:solidFill>
        </p:spPr>
        <p:txBody>
          <a:bodyPr wrap="square" rtlCol="0">
            <a:spAutoFit/>
          </a:bodyPr>
          <a:lstStyle/>
          <a:p>
            <a:pPr algn="ctr"/>
            <a:r>
              <a:rPr lang="en-GB">
                <a:solidFill>
                  <a:schemeClr val="bg1"/>
                </a:solidFill>
              </a:rPr>
              <a:t>Lesson 1: The ‘Press’</a:t>
            </a:r>
          </a:p>
        </p:txBody>
      </p:sp>
      <p:sp>
        <p:nvSpPr>
          <p:cNvPr id="2" name="TextBox 1"/>
          <p:cNvSpPr txBox="1"/>
          <p:nvPr/>
        </p:nvSpPr>
        <p:spPr>
          <a:xfrm>
            <a:off x="268156" y="1710100"/>
            <a:ext cx="5095932" cy="4524315"/>
          </a:xfrm>
          <a:prstGeom prst="rect">
            <a:avLst/>
          </a:prstGeom>
          <a:noFill/>
        </p:spPr>
        <p:txBody>
          <a:bodyPr wrap="square" rtlCol="0">
            <a:spAutoFit/>
          </a:bodyPr>
          <a:lstStyle/>
          <a:p>
            <a:r>
              <a:rPr lang="en-GB"/>
              <a:t>The ‘Press’ is a collective term for the </a:t>
            </a:r>
            <a:r>
              <a:rPr lang="en-GB" b="1"/>
              <a:t>newspaper industry</a:t>
            </a:r>
            <a:r>
              <a:rPr lang="en-GB"/>
              <a:t>.  The name is linked to the printing presses that were originally used to make the newspaper.  Examples of newspapers in the UK are the </a:t>
            </a:r>
            <a:r>
              <a:rPr lang="en-GB" b="1"/>
              <a:t>Daily Mirror </a:t>
            </a:r>
            <a:r>
              <a:rPr lang="en-GB"/>
              <a:t>and </a:t>
            </a:r>
            <a:r>
              <a:rPr lang="en-GB" b="1"/>
              <a:t>The Times</a:t>
            </a:r>
            <a:r>
              <a:rPr lang="en-GB"/>
              <a:t>, which will be our CSPs.</a:t>
            </a:r>
          </a:p>
          <a:p>
            <a:r>
              <a:rPr lang="en-GB"/>
              <a:t>Newspapers are still popular media products for audiences to get their news, be entertained and informed.  There are a range of </a:t>
            </a:r>
            <a:r>
              <a:rPr lang="en-GB" b="1"/>
              <a:t>national</a:t>
            </a:r>
            <a:r>
              <a:rPr lang="en-GB"/>
              <a:t> (Daily Mail), </a:t>
            </a:r>
            <a:r>
              <a:rPr lang="en-GB" b="1"/>
              <a:t>regional</a:t>
            </a:r>
            <a:r>
              <a:rPr lang="en-GB"/>
              <a:t> (Birmingham Mail) and </a:t>
            </a:r>
            <a:r>
              <a:rPr lang="en-GB" b="1"/>
              <a:t>specialist </a:t>
            </a:r>
            <a:r>
              <a:rPr lang="en-GB"/>
              <a:t>newspapers (The Racing  Post). Whilst still popular, since the 1950s, there has been a </a:t>
            </a:r>
            <a:r>
              <a:rPr lang="en-GB" b="1"/>
              <a:t>gradual decline in newspaper sales</a:t>
            </a:r>
            <a:r>
              <a:rPr lang="en-GB"/>
              <a:t> due to the rise of TV ownership (and news programmes) and, more recently, the growth of digital news through websites and social media.</a:t>
            </a:r>
          </a:p>
          <a:p>
            <a:endParaRPr lang="en-GB"/>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6598" y="1738441"/>
            <a:ext cx="3299294" cy="396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04048" y="5706510"/>
            <a:ext cx="4032448" cy="677108"/>
          </a:xfrm>
          <a:prstGeom prst="rect">
            <a:avLst/>
          </a:prstGeom>
          <a:noFill/>
        </p:spPr>
        <p:txBody>
          <a:bodyPr wrap="square" rtlCol="0">
            <a:spAutoFit/>
          </a:bodyPr>
          <a:lstStyle/>
          <a:p>
            <a:pPr algn="ctr"/>
            <a:r>
              <a:rPr lang="en-GB" sz="1400" b="1"/>
              <a:t>Daily newspaper circulation figures 2016-2018</a:t>
            </a:r>
          </a:p>
          <a:p>
            <a:pPr algn="ctr"/>
            <a:r>
              <a:rPr lang="en-GB" sz="800"/>
              <a:t>from </a:t>
            </a:r>
            <a:r>
              <a:rPr lang="en-GB" sz="800">
                <a:hlinkClick r:id="rId6"/>
              </a:rPr>
              <a:t>https://en.wikipedia.org/wiki/List_of_newspapers_in_the_United_Kingdom_by_circulation</a:t>
            </a:r>
            <a:endParaRPr lang="en-GB" sz="800"/>
          </a:p>
          <a:p>
            <a:pPr algn="ctr"/>
            <a:endParaRPr lang="en-GB" sz="800"/>
          </a:p>
        </p:txBody>
      </p:sp>
    </p:spTree>
    <p:extLst>
      <p:ext uri="{BB962C8B-B14F-4D97-AF65-F5344CB8AC3E}">
        <p14:creationId xmlns:p14="http://schemas.microsoft.com/office/powerpoint/2010/main" val="3656853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a:solidFill>
                  <a:schemeClr val="bg1"/>
                </a:solidFill>
              </a:rPr>
              <a:t>Lesson 6: Market Position</a:t>
            </a:r>
          </a:p>
        </p:txBody>
      </p:sp>
      <p:sp>
        <p:nvSpPr>
          <p:cNvPr id="16" name="TextBox 15"/>
          <p:cNvSpPr txBox="1"/>
          <p:nvPr/>
        </p:nvSpPr>
        <p:spPr>
          <a:xfrm>
            <a:off x="123181" y="1268760"/>
            <a:ext cx="8687392" cy="369332"/>
          </a:xfrm>
          <a:prstGeom prst="rect">
            <a:avLst/>
          </a:prstGeom>
          <a:noFill/>
        </p:spPr>
        <p:txBody>
          <a:bodyPr wrap="square" rtlCol="0">
            <a:spAutoFit/>
          </a:bodyPr>
          <a:lstStyle/>
          <a:p>
            <a:r>
              <a:rPr lang="en-GB" b="1" dirty="0"/>
              <a:t>Media Industries: Who owns the Daily Mirror?</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6021288"/>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27584" y="5733256"/>
            <a:ext cx="8388424" cy="1077218"/>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Who owns The Daily Mirror?</a:t>
            </a:r>
          </a:p>
          <a:p>
            <a:pPr marL="285750" indent="-285750">
              <a:buFontTx/>
              <a:buChar char="-"/>
            </a:pPr>
            <a:r>
              <a:rPr lang="en-GB" sz="1600"/>
              <a:t>What newspapers does Reach PLC now own?  What market share does it now have from February 2018?</a:t>
            </a:r>
          </a:p>
        </p:txBody>
      </p:sp>
      <p:graphicFrame>
        <p:nvGraphicFramePr>
          <p:cNvPr id="2" name="Table 1"/>
          <p:cNvGraphicFramePr>
            <a:graphicFrameLocks noGrp="1"/>
          </p:cNvGraphicFramePr>
          <p:nvPr>
            <p:extLst>
              <p:ext uri="{D42A27DB-BD31-4B8C-83A1-F6EECF244321}">
                <p14:modId xmlns:p14="http://schemas.microsoft.com/office/powerpoint/2010/main" val="1069252577"/>
              </p:ext>
            </p:extLst>
          </p:nvPr>
        </p:nvGraphicFramePr>
        <p:xfrm>
          <a:off x="268157" y="1729856"/>
          <a:ext cx="6176051" cy="3931392"/>
        </p:xfrm>
        <a:graphic>
          <a:graphicData uri="http://schemas.openxmlformats.org/drawingml/2006/table">
            <a:tbl>
              <a:tblPr/>
              <a:tblGrid>
                <a:gridCol w="1711555">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432000">
                <a:tc>
                  <a:txBody>
                    <a:bodyPr/>
                    <a:lstStyle/>
                    <a:p>
                      <a:r>
                        <a:rPr lang="en-GB" sz="1400" b="1">
                          <a:effectLst/>
                          <a:latin typeface="+mj-lt"/>
                        </a:rPr>
                        <a:t>Newspaper groups</a:t>
                      </a:r>
                      <a:endParaRPr lang="en-GB" sz="1400">
                        <a:effectLst/>
                        <a:latin typeface="+mj-lt"/>
                      </a:endParaRPr>
                    </a:p>
                  </a:txBody>
                  <a:tcPr marL="38033" marR="38033" marT="19017" marB="190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a:effectLst/>
                          <a:latin typeface="+mj-lt"/>
                        </a:rPr>
                        <a:t>Titles owned</a:t>
                      </a:r>
                      <a:endParaRPr lang="en-GB" sz="1400">
                        <a:effectLst/>
                        <a:latin typeface="+mj-lt"/>
                      </a:endParaRPr>
                    </a:p>
                  </a:txBody>
                  <a:tcPr marL="38033" marR="38033" marT="19017" marB="190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a:effectLst/>
                          <a:latin typeface="+mj-lt"/>
                        </a:rPr>
                        <a:t>Daily market share in 2017</a:t>
                      </a:r>
                    </a:p>
                    <a:p>
                      <a:pPr algn="ctr"/>
                      <a:r>
                        <a:rPr lang="en-GB" sz="1400" b="1">
                          <a:effectLst/>
                          <a:latin typeface="+mj-lt"/>
                        </a:rPr>
                        <a:t>(2005)</a:t>
                      </a:r>
                      <a:endParaRPr lang="en-GB" sz="1400">
                        <a:effectLst/>
                        <a:latin typeface="+mj-lt"/>
                      </a:endParaRPr>
                    </a:p>
                  </a:txBody>
                  <a:tcPr marL="38033" marR="38033" marT="19017" marB="190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r>
                        <a:rPr lang="en-GB" sz="1400">
                          <a:effectLst/>
                          <a:latin typeface="+mj-lt"/>
                        </a:rPr>
                        <a:t>News International (Rupert Murdoch)</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Sun, Times, Sunday Times, Sun on Sunday (News of the World)</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34%</a:t>
                      </a:r>
                      <a:br>
                        <a:rPr lang="en-GB" sz="1400">
                          <a:effectLst/>
                          <a:latin typeface="+mj-lt"/>
                        </a:rPr>
                      </a:br>
                      <a:r>
                        <a:rPr lang="en-GB" sz="1400">
                          <a:effectLst/>
                          <a:latin typeface="+mj-lt"/>
                        </a:rPr>
                        <a:t>(34%)</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2000">
                <a:tc>
                  <a:txBody>
                    <a:bodyPr/>
                    <a:lstStyle/>
                    <a:p>
                      <a:r>
                        <a:rPr lang="en-GB" sz="1400">
                          <a:effectLst/>
                          <a:latin typeface="+mj-lt"/>
                        </a:rPr>
                        <a:t>Daily Mail and General Trust</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Mail, Mail on Sunday</a:t>
                      </a:r>
                    </a:p>
                  </a:txBody>
                  <a:tcPr marL="38033" marR="38033" marT="19017" marB="190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24%</a:t>
                      </a:r>
                      <a:br>
                        <a:rPr lang="en-GB" sz="1400">
                          <a:effectLst/>
                          <a:latin typeface="+mj-lt"/>
                        </a:rPr>
                      </a:br>
                      <a:r>
                        <a:rPr lang="en-GB" sz="1400">
                          <a:effectLst/>
                          <a:latin typeface="+mj-lt"/>
                        </a:rPr>
                        <a:t>(21%)</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2000">
                <a:tc>
                  <a:txBody>
                    <a:bodyPr/>
                    <a:lstStyle/>
                    <a:p>
                      <a:r>
                        <a:rPr lang="en-GB" sz="1400">
                          <a:effectLst/>
                          <a:latin typeface="+mj-lt"/>
                        </a:rPr>
                        <a:t>Northern &amp; Shell (Richard Desmond)</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Express, Express on Sunday, Star</a:t>
                      </a:r>
                    </a:p>
                  </a:txBody>
                  <a:tcPr marL="38033" marR="38033" marT="19017" marB="190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14%</a:t>
                      </a:r>
                      <a:br>
                        <a:rPr lang="en-GB" sz="1400">
                          <a:effectLst/>
                          <a:latin typeface="+mj-lt"/>
                        </a:rPr>
                      </a:br>
                      <a:r>
                        <a:rPr lang="en-GB" sz="1400">
                          <a:effectLst/>
                          <a:latin typeface="+mj-lt"/>
                        </a:rPr>
                        <a:t>(16%)</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2000">
                <a:tc>
                  <a:txBody>
                    <a:bodyPr/>
                    <a:lstStyle/>
                    <a:p>
                      <a:r>
                        <a:rPr lang="en-GB" sz="1400">
                          <a:effectLst/>
                          <a:latin typeface="+mj-lt"/>
                        </a:rPr>
                        <a:t>Reach</a:t>
                      </a:r>
                      <a:r>
                        <a:rPr lang="en-GB" sz="1400" baseline="0">
                          <a:effectLst/>
                          <a:latin typeface="+mj-lt"/>
                        </a:rPr>
                        <a:t> – formerly </a:t>
                      </a:r>
                      <a:r>
                        <a:rPr lang="en-GB" sz="1400">
                          <a:effectLst/>
                          <a:latin typeface="+mj-lt"/>
                        </a:rPr>
                        <a:t>Trinity Mirror plc</a:t>
                      </a:r>
                    </a:p>
                  </a:txBody>
                  <a:tcPr marL="38033" marR="38033" marT="19017" marB="190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400">
                          <a:effectLst/>
                          <a:latin typeface="+mj-lt"/>
                        </a:rPr>
                        <a:t>Mirror, Sunday Mirror, Sunday People, Daily Record</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400">
                          <a:effectLst/>
                          <a:latin typeface="+mj-lt"/>
                        </a:rPr>
                        <a:t>11%</a:t>
                      </a:r>
                      <a:br>
                        <a:rPr lang="en-GB" sz="1400">
                          <a:effectLst/>
                          <a:latin typeface="+mj-lt"/>
                        </a:rPr>
                      </a:br>
                      <a:r>
                        <a:rPr lang="en-GB" sz="1400">
                          <a:effectLst/>
                          <a:latin typeface="+mj-lt"/>
                        </a:rPr>
                        <a:t>(15%)</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32000">
                <a:tc>
                  <a:txBody>
                    <a:bodyPr/>
                    <a:lstStyle/>
                    <a:p>
                      <a:r>
                        <a:rPr lang="en-GB" sz="1400">
                          <a:effectLst/>
                          <a:latin typeface="+mj-lt"/>
                        </a:rPr>
                        <a:t>Telegraph Group (Barclay brothers)</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Daily Telegraph, Sunday Telegraph, (The Business)</a:t>
                      </a:r>
                    </a:p>
                  </a:txBody>
                  <a:tcPr marL="38033" marR="38033" marT="19017" marB="190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8%</a:t>
                      </a:r>
                      <a:br>
                        <a:rPr lang="en-GB" sz="1400">
                          <a:effectLst/>
                          <a:latin typeface="+mj-lt"/>
                        </a:rPr>
                      </a:br>
                      <a:r>
                        <a:rPr lang="en-GB" sz="1400">
                          <a:effectLst/>
                          <a:latin typeface="+mj-lt"/>
                        </a:rPr>
                        <a:t>(8%)</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r>
                        <a:rPr lang="en-GB" sz="1400">
                          <a:effectLst/>
                          <a:latin typeface="+mj-lt"/>
                        </a:rPr>
                        <a:t>Guardian Media Group (Scott Trust)</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Guardian, Observer</a:t>
                      </a:r>
                    </a:p>
                  </a:txBody>
                  <a:tcPr marL="38033" marR="38033" marT="19017" marB="190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3%</a:t>
                      </a:r>
                      <a:br>
                        <a:rPr lang="en-GB" sz="1400">
                          <a:effectLst/>
                          <a:latin typeface="+mj-lt"/>
                        </a:rPr>
                      </a:br>
                      <a:r>
                        <a:rPr lang="en-GB" sz="1400">
                          <a:effectLst/>
                          <a:latin typeface="+mj-lt"/>
                        </a:rPr>
                        <a:t>(6%)</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r>
                        <a:rPr lang="en-GB" sz="1400">
                          <a:effectLst/>
                          <a:latin typeface="+mj-lt"/>
                        </a:rPr>
                        <a:t>Nikkei (bought from Pearson)</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effectLst/>
                          <a:latin typeface="+mj-lt"/>
                        </a:rPr>
                        <a:t>Financial Times</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effectLst/>
                          <a:latin typeface="+mj-lt"/>
                        </a:rPr>
                        <a:t>1%</a:t>
                      </a:r>
                      <a:br>
                        <a:rPr lang="en-GB" sz="1400" dirty="0">
                          <a:effectLst/>
                          <a:latin typeface="+mj-lt"/>
                        </a:rPr>
                      </a:br>
                      <a:r>
                        <a:rPr lang="en-GB" sz="1400" dirty="0">
                          <a:effectLst/>
                          <a:latin typeface="+mj-lt"/>
                        </a:rPr>
                        <a:t>(1%)</a:t>
                      </a:r>
                    </a:p>
                  </a:txBody>
                  <a:tcPr marL="38033" marR="38033" marT="19017" marB="190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ectangle 4"/>
          <p:cNvSpPr/>
          <p:nvPr/>
        </p:nvSpPr>
        <p:spPr>
          <a:xfrm>
            <a:off x="6570476" y="1556792"/>
            <a:ext cx="2573524" cy="4401205"/>
          </a:xfrm>
          <a:prstGeom prst="rect">
            <a:avLst/>
          </a:prstGeom>
        </p:spPr>
        <p:txBody>
          <a:bodyPr wrap="square">
            <a:spAutoFit/>
          </a:bodyPr>
          <a:lstStyle/>
          <a:p>
            <a:r>
              <a:rPr lang="en-GB" sz="1400" b="1"/>
              <a:t>Reach plc </a:t>
            </a:r>
            <a:r>
              <a:rPr lang="en-GB" sz="1400"/>
              <a:t>(formerly known as Trinity Mirror between 1999 and 2018) is a British newspaper, magazine and digital publisher. It is one of Britain's biggest newspaper groups, publishing 240 regional papers in addition to the national Daily Mirror, Sunday Mirror, The People, as well as the Scottish Sunday Mail and Daily Record. In February 2018, the company completed the acquisition of the UK publishing assets of Northern &amp; Shell, including the Daily Express, Sunday Express, Daily Star and OK!. Following completion, Trinity Mirror announced a plan to rebrand as </a:t>
            </a:r>
            <a:r>
              <a:rPr lang="en-GB" sz="1400" b="1"/>
              <a:t>Reach</a:t>
            </a:r>
            <a:r>
              <a:rPr lang="en-GB" sz="1400"/>
              <a:t>.</a:t>
            </a:r>
          </a:p>
        </p:txBody>
      </p:sp>
    </p:spTree>
    <p:extLst>
      <p:ext uri="{BB962C8B-B14F-4D97-AF65-F5344CB8AC3E}">
        <p14:creationId xmlns:p14="http://schemas.microsoft.com/office/powerpoint/2010/main" val="2162560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dirty="0">
                <a:solidFill>
                  <a:schemeClr val="bg1"/>
                </a:solidFill>
              </a:rPr>
              <a:t>Lesson 7: Digital Platforms</a:t>
            </a:r>
          </a:p>
        </p:txBody>
      </p:sp>
      <p:sp>
        <p:nvSpPr>
          <p:cNvPr id="16" name="TextBox 15"/>
          <p:cNvSpPr txBox="1"/>
          <p:nvPr/>
        </p:nvSpPr>
        <p:spPr>
          <a:xfrm>
            <a:off x="123181" y="1340768"/>
            <a:ext cx="8687392" cy="646331"/>
          </a:xfrm>
          <a:prstGeom prst="rect">
            <a:avLst/>
          </a:prstGeom>
          <a:noFill/>
        </p:spPr>
        <p:txBody>
          <a:bodyPr wrap="square" rtlCol="0">
            <a:spAutoFit/>
          </a:bodyPr>
          <a:lstStyle/>
          <a:p>
            <a:r>
              <a:rPr lang="en-GB" b="1" dirty="0"/>
              <a:t>Media Industries: How is the Daily Mirror responding to the challenges to traditional newspapers from digital platforms?</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6021288"/>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99592" y="5910371"/>
            <a:ext cx="8388424" cy="338554"/>
          </a:xfrm>
          <a:prstGeom prst="rect">
            <a:avLst/>
          </a:prstGeom>
          <a:noFill/>
        </p:spPr>
        <p:txBody>
          <a:bodyPr wrap="square" rtlCol="0">
            <a:spAutoFit/>
          </a:bodyPr>
          <a:lstStyle/>
          <a:p>
            <a:r>
              <a:rPr lang="en-GB" sz="1600"/>
              <a:t>In your books, and in your own words:</a:t>
            </a:r>
          </a:p>
        </p:txBody>
      </p:sp>
      <p:sp>
        <p:nvSpPr>
          <p:cNvPr id="10" name="TextBox 9"/>
          <p:cNvSpPr txBox="1"/>
          <p:nvPr/>
        </p:nvSpPr>
        <p:spPr>
          <a:xfrm>
            <a:off x="107504" y="1938318"/>
            <a:ext cx="8676964" cy="3785652"/>
          </a:xfrm>
          <a:prstGeom prst="rect">
            <a:avLst/>
          </a:prstGeom>
          <a:noFill/>
        </p:spPr>
        <p:txBody>
          <a:bodyPr wrap="square" rtlCol="0">
            <a:spAutoFit/>
          </a:bodyPr>
          <a:lstStyle/>
          <a:p>
            <a:r>
              <a:rPr lang="en-GB" sz="1600"/>
              <a:t>With sales in printed newspapers falling and the associated loss of earnings from advertisers and sales, the Daily Mirror has been concentrating on digital sales, and advertising, in response to the growth of digital news platforms and social media.  As they say, if you can’t beat them, join them! They have:</a:t>
            </a:r>
          </a:p>
          <a:p>
            <a:pPr marL="285750" indent="-285750">
              <a:buFont typeface="Arial" panose="020B0604020202020204" pitchFamily="34" charset="0"/>
              <a:buChar char="•"/>
            </a:pPr>
            <a:r>
              <a:rPr lang="en-GB" sz="1600"/>
              <a:t>Moved towards a </a:t>
            </a:r>
            <a:r>
              <a:rPr lang="en-GB" sz="1600" b="1"/>
              <a:t>multi-platform</a:t>
            </a:r>
            <a:r>
              <a:rPr lang="en-GB" sz="1600"/>
              <a:t> landscape.  This means that it publishes and synchronises across its print, desktop and mobile platforms.  The Daily Mirror has provided this online content for free.  Some newspapers (e.g. The Times) have a </a:t>
            </a:r>
            <a:r>
              <a:rPr lang="en-GB" sz="1600" b="1"/>
              <a:t>paywall </a:t>
            </a:r>
            <a:r>
              <a:rPr lang="en-GB" sz="1600"/>
              <a:t>on their online content.  Free providers make money from </a:t>
            </a:r>
            <a:r>
              <a:rPr lang="en-GB" sz="1600" b="1"/>
              <a:t>advertising space online</a:t>
            </a:r>
            <a:r>
              <a:rPr lang="en-GB" sz="1600"/>
              <a:t>.</a:t>
            </a:r>
          </a:p>
          <a:p>
            <a:pPr marL="285750" indent="-285750">
              <a:buFont typeface="Arial" panose="020B0604020202020204" pitchFamily="34" charset="0"/>
              <a:buChar char="•"/>
            </a:pPr>
            <a:r>
              <a:rPr lang="en-GB" sz="1600"/>
              <a:t>Created a social media strategy in collaboration with the digital team to drive growth of their Twitter and Facebook profiles. </a:t>
            </a:r>
          </a:p>
          <a:p>
            <a:pPr marL="285750" indent="-285750">
              <a:buFont typeface="Arial" panose="020B0604020202020204" pitchFamily="34" charset="0"/>
              <a:buChar char="•"/>
            </a:pPr>
            <a:r>
              <a:rPr lang="en-GB" sz="1600"/>
              <a:t>Creating news based content that updates regularly, is shared on social media channels, includes a range of video content and encourages audience involvement.  Printed newspapers cannot do this so effectively.</a:t>
            </a:r>
          </a:p>
          <a:p>
            <a:pPr marL="285750" indent="-285750">
              <a:buFont typeface="Arial" panose="020B0604020202020204" pitchFamily="34" charset="0"/>
              <a:buChar char="•"/>
            </a:pPr>
            <a:r>
              <a:rPr lang="en-GB" sz="1600" err="1"/>
              <a:t>MailOnline</a:t>
            </a:r>
            <a:r>
              <a:rPr lang="en-GB" sz="1600"/>
              <a:t> remains the most popular online newspaper site with 29.3 million users ahead of the Daily Mirror’s 23.8 million.</a:t>
            </a:r>
          </a:p>
          <a:p>
            <a:pPr marL="285750" indent="-285750">
              <a:buFont typeface="Arial" panose="020B0604020202020204" pitchFamily="34" charset="0"/>
              <a:buChar char="•"/>
            </a:pPr>
            <a:endParaRPr lang="en-GB" sz="1600"/>
          </a:p>
        </p:txBody>
      </p:sp>
    </p:spTree>
    <p:extLst>
      <p:ext uri="{BB962C8B-B14F-4D97-AF65-F5344CB8AC3E}">
        <p14:creationId xmlns:p14="http://schemas.microsoft.com/office/powerpoint/2010/main" val="1645190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dirty="0">
                <a:solidFill>
                  <a:schemeClr val="bg1"/>
                </a:solidFill>
              </a:rPr>
              <a:t>Lesson 7: Multiplatform</a:t>
            </a:r>
          </a:p>
        </p:txBody>
      </p:sp>
      <p:sp>
        <p:nvSpPr>
          <p:cNvPr id="16" name="TextBox 15"/>
          <p:cNvSpPr txBox="1"/>
          <p:nvPr/>
        </p:nvSpPr>
        <p:spPr>
          <a:xfrm>
            <a:off x="123181" y="1340768"/>
            <a:ext cx="8687392" cy="646331"/>
          </a:xfrm>
          <a:prstGeom prst="rect">
            <a:avLst/>
          </a:prstGeom>
          <a:noFill/>
        </p:spPr>
        <p:txBody>
          <a:bodyPr wrap="square" rtlCol="0">
            <a:spAutoFit/>
          </a:bodyPr>
          <a:lstStyle/>
          <a:p>
            <a:r>
              <a:rPr lang="en-GB" b="1" dirty="0"/>
              <a:t>Media Industries: What trends are towards convergence of media platforms in the case of the Daily Mirror?</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6021288"/>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99592" y="5733256"/>
            <a:ext cx="8388424" cy="1077218"/>
          </a:xfrm>
          <a:prstGeom prst="rect">
            <a:avLst/>
          </a:prstGeom>
          <a:noFill/>
        </p:spPr>
        <p:txBody>
          <a:bodyPr wrap="square" rtlCol="0">
            <a:spAutoFit/>
          </a:bodyPr>
          <a:lstStyle/>
          <a:p>
            <a:r>
              <a:rPr lang="en-GB" sz="1600"/>
              <a:t>In your books, and in your own words:</a:t>
            </a:r>
          </a:p>
          <a:p>
            <a:pPr marL="285750" indent="-285750">
              <a:buFontTx/>
              <a:buChar char="-"/>
            </a:pPr>
            <a:r>
              <a:rPr lang="en-GB" sz="1600"/>
              <a:t>Describe impact of digital to print for the Daily Mirror.</a:t>
            </a:r>
          </a:p>
          <a:p>
            <a:pPr marL="285750" indent="-285750">
              <a:buFontTx/>
              <a:buChar char="-"/>
            </a:pPr>
            <a:r>
              <a:rPr lang="en-GB" sz="1600"/>
              <a:t>Compare the difference in media platform impact between the Daily Mirror and The Times.</a:t>
            </a:r>
          </a:p>
          <a:p>
            <a:pPr marL="285750" indent="-285750">
              <a:buFontTx/>
              <a:buChar char="-"/>
            </a:pPr>
            <a:r>
              <a:rPr lang="en-GB" sz="1600"/>
              <a:t>Account for the difference in the digital impact between the two papers. </a:t>
            </a: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95535" y="1900438"/>
            <a:ext cx="8415037" cy="383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072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2" name="TextBox 11"/>
          <p:cNvSpPr txBox="1"/>
          <p:nvPr/>
        </p:nvSpPr>
        <p:spPr>
          <a:xfrm>
            <a:off x="5652120" y="723130"/>
            <a:ext cx="3204356" cy="369332"/>
          </a:xfrm>
          <a:prstGeom prst="rect">
            <a:avLst/>
          </a:prstGeom>
          <a:solidFill>
            <a:schemeClr val="tx1"/>
          </a:solidFill>
        </p:spPr>
        <p:txBody>
          <a:bodyPr wrap="square" rtlCol="0">
            <a:spAutoFit/>
          </a:bodyPr>
          <a:lstStyle/>
          <a:p>
            <a:pPr algn="ctr"/>
            <a:r>
              <a:rPr lang="en-GB" dirty="0">
                <a:solidFill>
                  <a:schemeClr val="bg1"/>
                </a:solidFill>
              </a:rPr>
              <a:t>Lesson 7: Press regulation</a:t>
            </a:r>
          </a:p>
        </p:txBody>
      </p:sp>
      <p:sp>
        <p:nvSpPr>
          <p:cNvPr id="16" name="TextBox 15"/>
          <p:cNvSpPr txBox="1"/>
          <p:nvPr/>
        </p:nvSpPr>
        <p:spPr>
          <a:xfrm>
            <a:off x="123181" y="1340768"/>
            <a:ext cx="8687392" cy="369332"/>
          </a:xfrm>
          <a:prstGeom prst="rect">
            <a:avLst/>
          </a:prstGeom>
          <a:noFill/>
        </p:spPr>
        <p:txBody>
          <a:bodyPr wrap="square" rtlCol="0">
            <a:spAutoFit/>
          </a:bodyPr>
          <a:lstStyle/>
          <a:p>
            <a:r>
              <a:rPr lang="en-GB" b="1" dirty="0"/>
              <a:t>Media Industries: How and why are UK newspapers regulated?</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6094096"/>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99592" y="6021288"/>
            <a:ext cx="8388424" cy="830997"/>
          </a:xfrm>
          <a:prstGeom prst="rect">
            <a:avLst/>
          </a:prstGeom>
          <a:noFill/>
        </p:spPr>
        <p:txBody>
          <a:bodyPr wrap="square" rtlCol="0">
            <a:spAutoFit/>
          </a:bodyPr>
          <a:lstStyle/>
          <a:p>
            <a:r>
              <a:rPr lang="en-GB" sz="1600" dirty="0"/>
              <a:t>In your books, and in your own words:</a:t>
            </a:r>
          </a:p>
          <a:p>
            <a:pPr marL="285750" indent="-285750">
              <a:buFontTx/>
              <a:buChar char="-"/>
            </a:pPr>
            <a:r>
              <a:rPr lang="en-GB" sz="1600" dirty="0"/>
              <a:t>Why did David Cameron want the removal of the PCC?</a:t>
            </a:r>
          </a:p>
          <a:p>
            <a:pPr marL="285750" indent="-285750">
              <a:buFontTx/>
              <a:buChar char="-"/>
            </a:pPr>
            <a:r>
              <a:rPr lang="en-GB" sz="1600" dirty="0"/>
              <a:t>What does IPSO stand for?  What is the role of IPSO?</a:t>
            </a:r>
          </a:p>
        </p:txBody>
      </p:sp>
      <p:sp>
        <p:nvSpPr>
          <p:cNvPr id="3" name="Rectangle 2"/>
          <p:cNvSpPr/>
          <p:nvPr/>
        </p:nvSpPr>
        <p:spPr>
          <a:xfrm>
            <a:off x="237506" y="1844824"/>
            <a:ext cx="4572000" cy="2308324"/>
          </a:xfrm>
          <a:prstGeom prst="rect">
            <a:avLst/>
          </a:prstGeom>
        </p:spPr>
        <p:txBody>
          <a:bodyPr>
            <a:spAutoFit/>
          </a:bodyPr>
          <a:lstStyle/>
          <a:p>
            <a:r>
              <a:rPr lang="en-GB" dirty="0"/>
              <a:t>The </a:t>
            </a:r>
            <a:r>
              <a:rPr lang="en-GB" b="1" dirty="0"/>
              <a:t>Press Complaints Commission </a:t>
            </a:r>
            <a:r>
              <a:rPr lang="en-GB" dirty="0"/>
              <a:t>(PCC) was a voluntary regulatory body for British printed newspapers and magazines, consisting of representatives of the major publishers. The PCC closed on Monday 8 September 2014 after criticism after the phone hacking affair. It was replaced by the </a:t>
            </a:r>
            <a:r>
              <a:rPr lang="en-GB" b="1" dirty="0"/>
              <a:t>Independent Press Standards </a:t>
            </a:r>
            <a:r>
              <a:rPr lang="en-GB" dirty="0"/>
              <a:t>Organisation (IPSO), chaired by Sir Alan Moses.</a:t>
            </a:r>
          </a:p>
        </p:txBody>
      </p:sp>
      <p:pic>
        <p:nvPicPr>
          <p:cNvPr id="2050" name="Picture 2" descr="Image result for press complaints commis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617" y="1844824"/>
            <a:ext cx="3767153"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ps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45258" y="3120507"/>
            <a:ext cx="3762672" cy="11193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51520" y="4067780"/>
            <a:ext cx="4278205" cy="2031325"/>
          </a:xfrm>
          <a:prstGeom prst="rect">
            <a:avLst/>
          </a:prstGeom>
        </p:spPr>
        <p:txBody>
          <a:bodyPr wrap="square">
            <a:spAutoFit/>
          </a:bodyPr>
          <a:lstStyle/>
          <a:p>
            <a:r>
              <a:rPr lang="en-GB" dirty="0"/>
              <a:t>The role of </a:t>
            </a:r>
            <a:r>
              <a:rPr lang="en-GB" b="1" dirty="0"/>
              <a:t>IPSO</a:t>
            </a:r>
            <a:r>
              <a:rPr lang="en-GB" dirty="0"/>
              <a:t> is to:</a:t>
            </a:r>
          </a:p>
          <a:p>
            <a:pPr marL="285750" indent="-285750">
              <a:buFont typeface="Arial" panose="020B0604020202020204" pitchFamily="34" charset="0"/>
              <a:buChar char="•"/>
            </a:pPr>
            <a:r>
              <a:rPr lang="en-GB" dirty="0"/>
              <a:t>Regulate 1500 print and 1100 online titles.</a:t>
            </a:r>
          </a:p>
          <a:p>
            <a:pPr marL="285750" indent="-285750">
              <a:buFont typeface="Arial" panose="020B0604020202020204" pitchFamily="34" charset="0"/>
              <a:buChar char="•"/>
            </a:pPr>
            <a:r>
              <a:rPr lang="en-GB" dirty="0"/>
              <a:t>Listen to complaints about press behaviour.</a:t>
            </a:r>
          </a:p>
          <a:p>
            <a:pPr marL="285750" indent="-285750">
              <a:buFont typeface="Arial" panose="020B0604020202020204" pitchFamily="34" charset="0"/>
              <a:buChar char="•"/>
            </a:pPr>
            <a:r>
              <a:rPr lang="en-GB" dirty="0"/>
              <a:t>Help with unwanted press attention.</a:t>
            </a:r>
          </a:p>
          <a:p>
            <a:pPr marL="285750" indent="-285750">
              <a:buFont typeface="Arial" panose="020B0604020202020204" pitchFamily="34" charset="0"/>
              <a:buChar char="•"/>
            </a:pPr>
            <a:r>
              <a:rPr lang="en-GB" dirty="0"/>
              <a:t>Advise publication editors .</a:t>
            </a:r>
          </a:p>
        </p:txBody>
      </p:sp>
      <p:sp>
        <p:nvSpPr>
          <p:cNvPr id="15" name="Rectangle 14"/>
          <p:cNvSpPr/>
          <p:nvPr/>
        </p:nvSpPr>
        <p:spPr>
          <a:xfrm>
            <a:off x="4686283" y="4077072"/>
            <a:ext cx="4278205" cy="1754326"/>
          </a:xfrm>
          <a:prstGeom prst="rect">
            <a:avLst/>
          </a:prstGeom>
        </p:spPr>
        <p:txBody>
          <a:bodyPr wrap="square">
            <a:spAutoFit/>
          </a:bodyPr>
          <a:lstStyle/>
          <a:p>
            <a:endParaRPr lang="en-GB" dirty="0"/>
          </a:p>
          <a:p>
            <a:pPr marL="285750" indent="-285750">
              <a:buFont typeface="Arial" panose="020B0604020202020204" pitchFamily="34" charset="0"/>
              <a:buChar char="•"/>
            </a:pPr>
            <a:r>
              <a:rPr lang="en-GB" dirty="0"/>
              <a:t>Provide information to the public.</a:t>
            </a:r>
          </a:p>
          <a:p>
            <a:pPr marL="285750" indent="-285750">
              <a:buFont typeface="Arial" panose="020B0604020202020204" pitchFamily="34" charset="0"/>
              <a:buChar char="•"/>
            </a:pPr>
            <a:r>
              <a:rPr lang="en-GB" dirty="0"/>
              <a:t>Provide a journalist whistleblowing hotline.</a:t>
            </a:r>
          </a:p>
          <a:p>
            <a:pPr marL="285750" indent="-285750">
              <a:buFont typeface="Arial" panose="020B0604020202020204" pitchFamily="34" charset="0"/>
              <a:buChar char="•"/>
            </a:pPr>
            <a:r>
              <a:rPr lang="en-GB" dirty="0"/>
              <a:t>Low-cost arbitration between complainants and publications.</a:t>
            </a:r>
          </a:p>
        </p:txBody>
      </p:sp>
    </p:spTree>
    <p:extLst>
      <p:ext uri="{BB962C8B-B14F-4D97-AF65-F5344CB8AC3E}">
        <p14:creationId xmlns:p14="http://schemas.microsoft.com/office/powerpoint/2010/main" val="1269486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6" name="TextBox 15"/>
          <p:cNvSpPr txBox="1"/>
          <p:nvPr/>
        </p:nvSpPr>
        <p:spPr>
          <a:xfrm>
            <a:off x="123181" y="1340768"/>
            <a:ext cx="8687392" cy="369332"/>
          </a:xfrm>
          <a:prstGeom prst="rect">
            <a:avLst/>
          </a:prstGeom>
          <a:noFill/>
        </p:spPr>
        <p:txBody>
          <a:bodyPr wrap="square" rtlCol="0">
            <a:spAutoFit/>
          </a:bodyPr>
          <a:lstStyle/>
          <a:p>
            <a:r>
              <a:rPr lang="en-GB" b="1" dirty="0"/>
              <a:t>Media Industries: How and why are British newspapers regulated?</a:t>
            </a:r>
          </a:p>
        </p:txBody>
      </p:sp>
      <p:pic>
        <p:nvPicPr>
          <p:cNvPr id="3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5949280"/>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99592" y="5733256"/>
            <a:ext cx="8388424" cy="1077218"/>
          </a:xfrm>
          <a:prstGeom prst="rect">
            <a:avLst/>
          </a:prstGeom>
          <a:noFill/>
        </p:spPr>
        <p:txBody>
          <a:bodyPr wrap="square" rtlCol="0">
            <a:spAutoFit/>
          </a:bodyPr>
          <a:lstStyle/>
          <a:p>
            <a:r>
              <a:rPr lang="en-GB" sz="1600" dirty="0"/>
              <a:t>In your books, and in your own words:</a:t>
            </a:r>
          </a:p>
          <a:p>
            <a:pPr marL="285750" indent="-285750">
              <a:buFontTx/>
              <a:buChar char="-"/>
            </a:pPr>
            <a:r>
              <a:rPr lang="en-GB" sz="1600" dirty="0"/>
              <a:t>Watch the video.  Why do some organisations think that IPSO does not regulate newspapers rigorously enough?</a:t>
            </a:r>
          </a:p>
          <a:p>
            <a:pPr marL="285750" indent="-285750">
              <a:buFontTx/>
              <a:buChar char="-"/>
            </a:pPr>
            <a:r>
              <a:rPr lang="en-GB" sz="1600" dirty="0"/>
              <a:t>How far do you agree that regulation stops freedom of speech in our newspapers?</a:t>
            </a:r>
          </a:p>
        </p:txBody>
      </p:sp>
      <p:pic>
        <p:nvPicPr>
          <p:cNvPr id="3074" name="Picture 2">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835696" y="1916832"/>
            <a:ext cx="5441975" cy="30966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3422557" y="5085184"/>
            <a:ext cx="2268252" cy="276999"/>
          </a:xfrm>
          <a:prstGeom prst="rect">
            <a:avLst/>
          </a:prstGeom>
          <a:noFill/>
        </p:spPr>
        <p:txBody>
          <a:bodyPr wrap="square" rtlCol="0">
            <a:spAutoFit/>
          </a:bodyPr>
          <a:lstStyle/>
          <a:p>
            <a:pPr algn="ctr"/>
            <a:r>
              <a:rPr lang="en-GB" sz="1200" b="1" dirty="0">
                <a:solidFill>
                  <a:srgbClr val="FF0000"/>
                </a:solidFill>
              </a:rPr>
              <a:t>Click image to view video</a:t>
            </a:r>
          </a:p>
        </p:txBody>
      </p:sp>
      <p:sp>
        <p:nvSpPr>
          <p:cNvPr id="18" name="TextBox 17"/>
          <p:cNvSpPr txBox="1"/>
          <p:nvPr/>
        </p:nvSpPr>
        <p:spPr>
          <a:xfrm>
            <a:off x="5652120" y="723130"/>
            <a:ext cx="3204356" cy="369332"/>
          </a:xfrm>
          <a:prstGeom prst="rect">
            <a:avLst/>
          </a:prstGeom>
          <a:solidFill>
            <a:schemeClr val="tx1"/>
          </a:solidFill>
        </p:spPr>
        <p:txBody>
          <a:bodyPr wrap="square" rtlCol="0">
            <a:spAutoFit/>
          </a:bodyPr>
          <a:lstStyle/>
          <a:p>
            <a:pPr algn="ctr"/>
            <a:r>
              <a:rPr lang="en-GB" dirty="0">
                <a:solidFill>
                  <a:schemeClr val="bg1"/>
                </a:solidFill>
              </a:rPr>
              <a:t>Lesson 7: Press regulation</a:t>
            </a:r>
          </a:p>
        </p:txBody>
      </p:sp>
    </p:spTree>
    <p:extLst>
      <p:ext uri="{BB962C8B-B14F-4D97-AF65-F5344CB8AC3E}">
        <p14:creationId xmlns:p14="http://schemas.microsoft.com/office/powerpoint/2010/main" val="3717035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9" name="Straight Connector 8"/>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6" descr="https://upload.wikimedia.org/wikipedia/commons/5/55/News-media-standard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15" name="Title 1"/>
          <p:cNvSpPr txBox="1">
            <a:spLocks/>
          </p:cNvSpPr>
          <p:nvPr/>
        </p:nvSpPr>
        <p:spPr>
          <a:xfrm>
            <a:off x="467544" y="1916832"/>
            <a:ext cx="8073813" cy="16710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This concludes Daily Mirror Close Study Product.</a:t>
            </a:r>
            <a:br>
              <a:rPr lang="en-GB" sz="2400" b="1" dirty="0"/>
            </a:br>
            <a:br>
              <a:rPr lang="en-GB" sz="2400" b="1" dirty="0"/>
            </a:br>
            <a:r>
              <a:rPr lang="en-GB" sz="2400" b="1" dirty="0"/>
              <a:t>Now complete your Personal Learning Checklist for this CSP.</a:t>
            </a:r>
          </a:p>
        </p:txBody>
      </p:sp>
    </p:spTree>
    <p:extLst>
      <p:ext uri="{BB962C8B-B14F-4D97-AF65-F5344CB8AC3E}">
        <p14:creationId xmlns:p14="http://schemas.microsoft.com/office/powerpoint/2010/main" val="171342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5" name="TextBox 4"/>
          <p:cNvSpPr txBox="1"/>
          <p:nvPr/>
        </p:nvSpPr>
        <p:spPr>
          <a:xfrm>
            <a:off x="169084" y="1340768"/>
            <a:ext cx="8974916" cy="369332"/>
          </a:xfrm>
          <a:prstGeom prst="rect">
            <a:avLst/>
          </a:prstGeom>
          <a:noFill/>
        </p:spPr>
        <p:txBody>
          <a:bodyPr wrap="square" rtlCol="0">
            <a:spAutoFit/>
          </a:bodyPr>
          <a:lstStyle/>
          <a:p>
            <a:r>
              <a:rPr lang="en-GB" b="1"/>
              <a:t>Historical, Social and Cultural contexts: What is a free ‘Press’ and what is its Press intrusion?</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2" y="6166504"/>
            <a:ext cx="575664" cy="5748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5216" y="5982379"/>
            <a:ext cx="7849272" cy="830997"/>
          </a:xfrm>
          <a:prstGeom prst="rect">
            <a:avLst/>
          </a:prstGeom>
          <a:noFill/>
        </p:spPr>
        <p:txBody>
          <a:bodyPr wrap="square" rtlCol="0">
            <a:spAutoFit/>
          </a:bodyPr>
          <a:lstStyle/>
          <a:p>
            <a:r>
              <a:rPr lang="en-GB" sz="1600"/>
              <a:t>In your books, and in your own words:</a:t>
            </a:r>
          </a:p>
          <a:p>
            <a:pPr marL="285750" indent="-285750">
              <a:buFont typeface="Arial" panose="020B0604020202020204" pitchFamily="34" charset="0"/>
              <a:buChar char="•"/>
            </a:pPr>
            <a:r>
              <a:rPr lang="en-GB" sz="1600"/>
              <a:t>What is a free press and why is it important?</a:t>
            </a:r>
          </a:p>
          <a:p>
            <a:pPr marL="285750" indent="-285750">
              <a:buFont typeface="Arial" panose="020B0604020202020204" pitchFamily="34" charset="0"/>
              <a:buChar char="•"/>
            </a:pPr>
            <a:r>
              <a:rPr lang="en-GB" sz="1600"/>
              <a:t>Why do some countries not want a free press?</a:t>
            </a:r>
          </a:p>
        </p:txBody>
      </p:sp>
      <p:sp>
        <p:nvSpPr>
          <p:cNvPr id="12" name="TextBox 11"/>
          <p:cNvSpPr txBox="1"/>
          <p:nvPr/>
        </p:nvSpPr>
        <p:spPr>
          <a:xfrm>
            <a:off x="6156176" y="723130"/>
            <a:ext cx="2700300" cy="369332"/>
          </a:xfrm>
          <a:prstGeom prst="rect">
            <a:avLst/>
          </a:prstGeom>
          <a:solidFill>
            <a:schemeClr val="tx1"/>
          </a:solidFill>
        </p:spPr>
        <p:txBody>
          <a:bodyPr wrap="square" rtlCol="0">
            <a:spAutoFit/>
          </a:bodyPr>
          <a:lstStyle/>
          <a:p>
            <a:pPr algn="ctr"/>
            <a:r>
              <a:rPr lang="en-GB">
                <a:solidFill>
                  <a:schemeClr val="bg1"/>
                </a:solidFill>
              </a:rPr>
              <a:t>Lesson 1: The ‘Press’</a:t>
            </a:r>
          </a:p>
        </p:txBody>
      </p:sp>
      <p:sp>
        <p:nvSpPr>
          <p:cNvPr id="2" name="TextBox 1"/>
          <p:cNvSpPr txBox="1"/>
          <p:nvPr/>
        </p:nvSpPr>
        <p:spPr>
          <a:xfrm>
            <a:off x="268156" y="1710100"/>
            <a:ext cx="4519868" cy="3970318"/>
          </a:xfrm>
          <a:prstGeom prst="rect">
            <a:avLst/>
          </a:prstGeom>
          <a:noFill/>
        </p:spPr>
        <p:txBody>
          <a:bodyPr wrap="square" rtlCol="0">
            <a:spAutoFit/>
          </a:bodyPr>
          <a:lstStyle/>
          <a:p>
            <a:r>
              <a:rPr lang="en-GB" b="1" dirty="0"/>
              <a:t>A free press </a:t>
            </a:r>
            <a:r>
              <a:rPr lang="en-GB" dirty="0"/>
              <a:t>implies that journalists (those that write for newspapers) and newspaper editors can edit content free of intervention from Government influence.  In more than a 3</a:t>
            </a:r>
            <a:r>
              <a:rPr lang="en-GB" baseline="30000" dirty="0"/>
              <a:t>rd</a:t>
            </a:r>
            <a:r>
              <a:rPr lang="en-GB" dirty="0"/>
              <a:t> of a world’s population live in countries there is no press freedom. This causes a problem as in those countries journalists are often imprisoned if they disagree with the Government, social media channels are not allowed to operate, non-democratic countries often control access to information and employ state-run news organizations to promote the propaganda critical to maintaining an existing political power base.</a:t>
            </a:r>
          </a:p>
        </p:txBody>
      </p:sp>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88024" y="1710099"/>
            <a:ext cx="4184246" cy="376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20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5" name="TextBox 4"/>
          <p:cNvSpPr txBox="1"/>
          <p:nvPr/>
        </p:nvSpPr>
        <p:spPr>
          <a:xfrm>
            <a:off x="169084" y="1340768"/>
            <a:ext cx="8974916" cy="369332"/>
          </a:xfrm>
          <a:prstGeom prst="rect">
            <a:avLst/>
          </a:prstGeom>
          <a:noFill/>
        </p:spPr>
        <p:txBody>
          <a:bodyPr wrap="square" rtlCol="0">
            <a:spAutoFit/>
          </a:bodyPr>
          <a:lstStyle/>
          <a:p>
            <a:r>
              <a:rPr lang="en-GB" b="1"/>
              <a:t>Historical, Social and Cultural contexts: What is a free ‘Press’ and what is its Press intrusion?</a:t>
            </a:r>
          </a:p>
        </p:txBody>
      </p:sp>
      <p:sp>
        <p:nvSpPr>
          <p:cNvPr id="12" name="TextBox 11"/>
          <p:cNvSpPr txBox="1"/>
          <p:nvPr/>
        </p:nvSpPr>
        <p:spPr>
          <a:xfrm>
            <a:off x="6156176" y="723130"/>
            <a:ext cx="2700300" cy="369332"/>
          </a:xfrm>
          <a:prstGeom prst="rect">
            <a:avLst/>
          </a:prstGeom>
          <a:solidFill>
            <a:schemeClr val="tx1"/>
          </a:solidFill>
        </p:spPr>
        <p:txBody>
          <a:bodyPr wrap="square" rtlCol="0">
            <a:spAutoFit/>
          </a:bodyPr>
          <a:lstStyle/>
          <a:p>
            <a:pPr algn="ctr"/>
            <a:r>
              <a:rPr lang="en-GB">
                <a:solidFill>
                  <a:schemeClr val="bg1"/>
                </a:solidFill>
              </a:rPr>
              <a:t>Lesson 1: The ‘Press’</a:t>
            </a:r>
          </a:p>
        </p:txBody>
      </p:sp>
      <p:pic>
        <p:nvPicPr>
          <p:cNvPr id="1026"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218842" y="2088269"/>
            <a:ext cx="6377494" cy="36582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3459240" y="5888305"/>
            <a:ext cx="2268252" cy="276999"/>
          </a:xfrm>
          <a:prstGeom prst="rect">
            <a:avLst/>
          </a:prstGeom>
          <a:noFill/>
        </p:spPr>
        <p:txBody>
          <a:bodyPr wrap="square" rtlCol="0">
            <a:spAutoFit/>
          </a:bodyPr>
          <a:lstStyle/>
          <a:p>
            <a:pPr algn="ctr"/>
            <a:r>
              <a:rPr lang="en-GB" sz="1200" b="1" dirty="0">
                <a:solidFill>
                  <a:srgbClr val="FF0000"/>
                </a:solidFill>
              </a:rPr>
              <a:t>Click image to view video</a:t>
            </a:r>
          </a:p>
        </p:txBody>
      </p:sp>
    </p:spTree>
    <p:extLst>
      <p:ext uri="{BB962C8B-B14F-4D97-AF65-F5344CB8AC3E}">
        <p14:creationId xmlns:p14="http://schemas.microsoft.com/office/powerpoint/2010/main" val="49330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5" name="TextBox 4"/>
          <p:cNvSpPr txBox="1"/>
          <p:nvPr/>
        </p:nvSpPr>
        <p:spPr>
          <a:xfrm>
            <a:off x="169084" y="1340768"/>
            <a:ext cx="8974916" cy="369332"/>
          </a:xfrm>
          <a:prstGeom prst="rect">
            <a:avLst/>
          </a:prstGeom>
          <a:noFill/>
        </p:spPr>
        <p:txBody>
          <a:bodyPr wrap="square" rtlCol="0">
            <a:spAutoFit/>
          </a:bodyPr>
          <a:lstStyle/>
          <a:p>
            <a:r>
              <a:rPr lang="en-GB" b="1" dirty="0"/>
              <a:t>Historical, Social and Cultural contexts: What is a free ‘Press’ and what is its Press intrusion?</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2" y="6166504"/>
            <a:ext cx="575664" cy="5748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27584" y="6228601"/>
            <a:ext cx="7849272" cy="584775"/>
          </a:xfrm>
          <a:prstGeom prst="rect">
            <a:avLst/>
          </a:prstGeom>
          <a:noFill/>
        </p:spPr>
        <p:txBody>
          <a:bodyPr wrap="square" rtlCol="0">
            <a:spAutoFit/>
          </a:bodyPr>
          <a:lstStyle/>
          <a:p>
            <a:r>
              <a:rPr lang="en-GB" sz="1600"/>
              <a:t>In your books, and in your own words:</a:t>
            </a:r>
          </a:p>
          <a:p>
            <a:pPr marL="285750" indent="-285750">
              <a:buFont typeface="Arial" panose="020B0604020202020204" pitchFamily="34" charset="0"/>
              <a:buChar char="•"/>
            </a:pPr>
            <a:r>
              <a:rPr lang="en-GB" sz="1600"/>
              <a:t>What is press intrusion?  What are the arguments for and against it?</a:t>
            </a:r>
          </a:p>
        </p:txBody>
      </p:sp>
      <p:sp>
        <p:nvSpPr>
          <p:cNvPr id="12" name="TextBox 11"/>
          <p:cNvSpPr txBox="1"/>
          <p:nvPr/>
        </p:nvSpPr>
        <p:spPr>
          <a:xfrm>
            <a:off x="6156176" y="723130"/>
            <a:ext cx="2700300" cy="369332"/>
          </a:xfrm>
          <a:prstGeom prst="rect">
            <a:avLst/>
          </a:prstGeom>
          <a:solidFill>
            <a:schemeClr val="tx1"/>
          </a:solidFill>
        </p:spPr>
        <p:txBody>
          <a:bodyPr wrap="square" rtlCol="0">
            <a:spAutoFit/>
          </a:bodyPr>
          <a:lstStyle/>
          <a:p>
            <a:pPr algn="ctr"/>
            <a:r>
              <a:rPr lang="en-GB">
                <a:solidFill>
                  <a:schemeClr val="bg1"/>
                </a:solidFill>
              </a:rPr>
              <a:t>Lesson 1: The ‘Press’</a:t>
            </a:r>
          </a:p>
        </p:txBody>
      </p:sp>
      <p:sp>
        <p:nvSpPr>
          <p:cNvPr id="16" name="TextBox 15"/>
          <p:cNvSpPr txBox="1"/>
          <p:nvPr/>
        </p:nvSpPr>
        <p:spPr>
          <a:xfrm>
            <a:off x="197214" y="1724299"/>
            <a:ext cx="8875844" cy="2308324"/>
          </a:xfrm>
          <a:prstGeom prst="rect">
            <a:avLst/>
          </a:prstGeom>
          <a:noFill/>
        </p:spPr>
        <p:txBody>
          <a:bodyPr wrap="square" rtlCol="0">
            <a:spAutoFit/>
          </a:bodyPr>
          <a:lstStyle/>
          <a:p>
            <a:r>
              <a:rPr lang="en-GB" b="1" dirty="0"/>
              <a:t>Press intrusion</a:t>
            </a:r>
            <a:r>
              <a:rPr lang="en-GB" dirty="0"/>
              <a:t> is where press pry too closely into people’s lives to gather their stories.  Newspapers may argue that they have to do this to get to the truth in the hunt for their stories.  However, when news emerged in July 2011 that murdered schoolgirl Milly Dowler's phone had been hacked by the News of the World, Prime Minister David Cameron set up the </a:t>
            </a:r>
            <a:r>
              <a:rPr lang="en-GB" dirty="0" err="1"/>
              <a:t>Leveson</a:t>
            </a:r>
            <a:r>
              <a:rPr lang="en-GB" dirty="0"/>
              <a:t> inquiry into press ethics. </a:t>
            </a:r>
            <a:r>
              <a:rPr lang="en-GB" dirty="0" err="1"/>
              <a:t>Leveson</a:t>
            </a:r>
            <a:r>
              <a:rPr lang="en-GB" dirty="0"/>
              <a:t> proposed a new self-regulation body as newspapers were ignoring the Press Complaints Commission (PCC).  The Prime Minister, David Cameron, rejected the idea as he was worried about government interference with the press.</a:t>
            </a:r>
          </a:p>
        </p:txBody>
      </p:sp>
      <p:pic>
        <p:nvPicPr>
          <p:cNvPr id="4098"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2051720" y="3933056"/>
            <a:ext cx="1745822" cy="187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34090" y="5805264"/>
            <a:ext cx="1745822" cy="276999"/>
          </a:xfrm>
          <a:prstGeom prst="rect">
            <a:avLst/>
          </a:prstGeom>
          <a:noFill/>
        </p:spPr>
        <p:txBody>
          <a:bodyPr wrap="square" rtlCol="0">
            <a:spAutoFit/>
          </a:bodyPr>
          <a:lstStyle/>
          <a:p>
            <a:r>
              <a:rPr lang="en-GB" sz="1200"/>
              <a:t>Too much press intrusion</a:t>
            </a:r>
          </a:p>
        </p:txBody>
      </p:sp>
      <p:sp>
        <p:nvSpPr>
          <p:cNvPr id="17" name="TextBox 16"/>
          <p:cNvSpPr txBox="1"/>
          <p:nvPr/>
        </p:nvSpPr>
        <p:spPr>
          <a:xfrm>
            <a:off x="5760504" y="5895606"/>
            <a:ext cx="1745822" cy="276999"/>
          </a:xfrm>
          <a:prstGeom prst="rect">
            <a:avLst/>
          </a:prstGeom>
          <a:noFill/>
        </p:spPr>
        <p:txBody>
          <a:bodyPr wrap="square" rtlCol="0">
            <a:spAutoFit/>
          </a:bodyPr>
          <a:lstStyle/>
          <a:p>
            <a:r>
              <a:rPr lang="en-GB" sz="1200"/>
              <a:t>Freedom of the Press</a:t>
            </a:r>
          </a:p>
        </p:txBody>
      </p:sp>
      <p:sp>
        <p:nvSpPr>
          <p:cNvPr id="18" name="TextBox 17"/>
          <p:cNvSpPr txBox="1"/>
          <p:nvPr/>
        </p:nvSpPr>
        <p:spPr>
          <a:xfrm>
            <a:off x="3943966" y="4587244"/>
            <a:ext cx="1745822" cy="461665"/>
          </a:xfrm>
          <a:prstGeom prst="rect">
            <a:avLst/>
          </a:prstGeom>
          <a:noFill/>
        </p:spPr>
        <p:txBody>
          <a:bodyPr wrap="square" rtlCol="0">
            <a:spAutoFit/>
          </a:bodyPr>
          <a:lstStyle/>
          <a:p>
            <a:pPr algn="ctr"/>
            <a:r>
              <a:rPr lang="en-GB" sz="2400" b="1"/>
              <a:t>vs</a:t>
            </a:r>
          </a:p>
        </p:txBody>
      </p:sp>
      <p:sp>
        <p:nvSpPr>
          <p:cNvPr id="7" name="Rectangle 6"/>
          <p:cNvSpPr/>
          <p:nvPr/>
        </p:nvSpPr>
        <p:spPr>
          <a:xfrm>
            <a:off x="2034090" y="3861048"/>
            <a:ext cx="1763452" cy="2305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5724128" y="3933056"/>
            <a:ext cx="1656184" cy="191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5652120" y="3861048"/>
            <a:ext cx="1763452" cy="2305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245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5" name="TextBox 4"/>
          <p:cNvSpPr txBox="1"/>
          <p:nvPr/>
        </p:nvSpPr>
        <p:spPr>
          <a:xfrm>
            <a:off x="169084" y="1340768"/>
            <a:ext cx="8687392" cy="369332"/>
          </a:xfrm>
          <a:prstGeom prst="rect">
            <a:avLst/>
          </a:prstGeom>
          <a:noFill/>
        </p:spPr>
        <p:txBody>
          <a:bodyPr wrap="square" rtlCol="0">
            <a:spAutoFit/>
          </a:bodyPr>
          <a:lstStyle/>
          <a:p>
            <a:r>
              <a:rPr lang="en-GB" b="1"/>
              <a:t>Historical, Social and Cultural contexts: What are the political leanings of the ‘Press’</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2" y="6166504"/>
            <a:ext cx="575664" cy="5748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5176" y="5982379"/>
            <a:ext cx="7921280" cy="830997"/>
          </a:xfrm>
          <a:prstGeom prst="rect">
            <a:avLst/>
          </a:prstGeom>
          <a:noFill/>
        </p:spPr>
        <p:txBody>
          <a:bodyPr wrap="square" rtlCol="0">
            <a:spAutoFit/>
          </a:bodyPr>
          <a:lstStyle/>
          <a:p>
            <a:r>
              <a:rPr lang="en-GB" sz="1600"/>
              <a:t>In your books, and in your own words:</a:t>
            </a:r>
          </a:p>
          <a:p>
            <a:pPr marL="285750" indent="-285750">
              <a:buFont typeface="Arial" panose="020B0604020202020204" pitchFamily="34" charset="0"/>
              <a:buChar char="•"/>
            </a:pPr>
            <a:r>
              <a:rPr lang="en-GB" sz="1600"/>
              <a:t>What are the political leanings of the Daily Mirror and The Times.</a:t>
            </a:r>
          </a:p>
          <a:p>
            <a:pPr marL="285750" indent="-285750">
              <a:buFont typeface="Arial" panose="020B0604020202020204" pitchFamily="34" charset="0"/>
              <a:buChar char="•"/>
            </a:pPr>
            <a:r>
              <a:rPr lang="en-GB" sz="1600"/>
              <a:t>How does the politics of newspapers impact on content and audience?</a:t>
            </a:r>
          </a:p>
        </p:txBody>
      </p:sp>
      <p:sp>
        <p:nvSpPr>
          <p:cNvPr id="12" name="TextBox 11"/>
          <p:cNvSpPr txBox="1"/>
          <p:nvPr/>
        </p:nvSpPr>
        <p:spPr>
          <a:xfrm>
            <a:off x="4715816" y="723130"/>
            <a:ext cx="4140660" cy="369332"/>
          </a:xfrm>
          <a:prstGeom prst="rect">
            <a:avLst/>
          </a:prstGeom>
          <a:solidFill>
            <a:schemeClr val="tx1"/>
          </a:solidFill>
        </p:spPr>
        <p:txBody>
          <a:bodyPr wrap="square" rtlCol="0">
            <a:spAutoFit/>
          </a:bodyPr>
          <a:lstStyle/>
          <a:p>
            <a:pPr algn="ctr"/>
            <a:r>
              <a:rPr lang="en-GB">
                <a:solidFill>
                  <a:schemeClr val="bg1"/>
                </a:solidFill>
              </a:rPr>
              <a:t>Lesson 1: The politics of the ‘Press’</a:t>
            </a:r>
          </a:p>
        </p:txBody>
      </p:sp>
      <p:sp>
        <p:nvSpPr>
          <p:cNvPr id="13" name="TextBox 12"/>
          <p:cNvSpPr txBox="1"/>
          <p:nvPr/>
        </p:nvSpPr>
        <p:spPr>
          <a:xfrm>
            <a:off x="197214" y="1724299"/>
            <a:ext cx="8875844" cy="1200329"/>
          </a:xfrm>
          <a:prstGeom prst="rect">
            <a:avLst/>
          </a:prstGeom>
          <a:noFill/>
        </p:spPr>
        <p:txBody>
          <a:bodyPr wrap="square" rtlCol="0">
            <a:spAutoFit/>
          </a:bodyPr>
          <a:lstStyle/>
          <a:p>
            <a:r>
              <a:rPr lang="en-GB"/>
              <a:t>Most newspapers have some sort of </a:t>
            </a:r>
            <a:r>
              <a:rPr lang="en-GB" b="1"/>
              <a:t>political bias</a:t>
            </a:r>
            <a:r>
              <a:rPr lang="en-GB"/>
              <a:t>.  This is based on their history and the demands of their target audience.  The relevance of the bias is that it impacts on the way news is interpreted and can have significant influence on the audience and how they vote / think.   </a:t>
            </a:r>
          </a:p>
        </p:txBody>
      </p:sp>
      <p:pic>
        <p:nvPicPr>
          <p:cNvPr id="5122" name="Picture 2" descr="Image result for newspaper political bias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486" y="2950922"/>
            <a:ext cx="3860532" cy="20885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9486" y="5157192"/>
            <a:ext cx="3860532" cy="461665"/>
          </a:xfrm>
          <a:prstGeom prst="rect">
            <a:avLst/>
          </a:prstGeom>
          <a:noFill/>
        </p:spPr>
        <p:txBody>
          <a:bodyPr wrap="square" rtlCol="0">
            <a:spAutoFit/>
          </a:bodyPr>
          <a:lstStyle/>
          <a:p>
            <a:r>
              <a:rPr lang="en-GB" sz="1200"/>
              <a:t>The Sun’s headline on the day of the Brexit vote was clearly political and may have influenced voting patterns.</a:t>
            </a:r>
          </a:p>
        </p:txBody>
      </p:sp>
      <p:pic>
        <p:nvPicPr>
          <p:cNvPr id="5124" name="Picture 4" descr="Image result for newspaper political bias u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314" y="2835826"/>
            <a:ext cx="4769686" cy="24653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12780" y="5157192"/>
            <a:ext cx="4451708" cy="738664"/>
          </a:xfrm>
          <a:prstGeom prst="rect">
            <a:avLst/>
          </a:prstGeom>
          <a:noFill/>
        </p:spPr>
        <p:txBody>
          <a:bodyPr wrap="square" rtlCol="0">
            <a:spAutoFit/>
          </a:bodyPr>
          <a:lstStyle/>
          <a:p>
            <a:r>
              <a:rPr lang="en-GB" sz="1200"/>
              <a:t>The political leanings of the national press at the time of the 2015 General Election</a:t>
            </a:r>
          </a:p>
          <a:p>
            <a:r>
              <a:rPr lang="en-GB" sz="900"/>
              <a:t>From </a:t>
            </a:r>
            <a:r>
              <a:rPr lang="en-GB" sz="900">
                <a:hlinkClick r:id="rId7"/>
              </a:rPr>
              <a:t>http://whorunsbritain.blogs.lincoln.ac.uk/2015/11/19/press-affiliation-and-the-2015-general-election/</a:t>
            </a:r>
            <a:endParaRPr lang="en-GB" sz="900"/>
          </a:p>
        </p:txBody>
      </p:sp>
    </p:spTree>
    <p:extLst>
      <p:ext uri="{BB962C8B-B14F-4D97-AF65-F5344CB8AC3E}">
        <p14:creationId xmlns:p14="http://schemas.microsoft.com/office/powerpoint/2010/main" val="346907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5" name="TextBox 4"/>
          <p:cNvSpPr txBox="1"/>
          <p:nvPr/>
        </p:nvSpPr>
        <p:spPr>
          <a:xfrm>
            <a:off x="169084" y="1340768"/>
            <a:ext cx="8687392" cy="369332"/>
          </a:xfrm>
          <a:prstGeom prst="rect">
            <a:avLst/>
          </a:prstGeom>
          <a:noFill/>
        </p:spPr>
        <p:txBody>
          <a:bodyPr wrap="square" rtlCol="0">
            <a:spAutoFit/>
          </a:bodyPr>
          <a:lstStyle/>
          <a:p>
            <a:r>
              <a:rPr lang="en-GB" b="1"/>
              <a:t>Historical, Social and Cultural contexts: What are the political leanings of the ‘Press’</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2" y="6166504"/>
            <a:ext cx="575664" cy="5748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5176" y="5661248"/>
            <a:ext cx="8317882" cy="1077218"/>
          </a:xfrm>
          <a:prstGeom prst="rect">
            <a:avLst/>
          </a:prstGeom>
          <a:noFill/>
        </p:spPr>
        <p:txBody>
          <a:bodyPr wrap="square" rtlCol="0">
            <a:spAutoFit/>
          </a:bodyPr>
          <a:lstStyle/>
          <a:p>
            <a:r>
              <a:rPr lang="en-GB" sz="1600"/>
              <a:t>In your books, and in your own words:</a:t>
            </a:r>
          </a:p>
          <a:p>
            <a:pPr marL="285750" indent="-285750">
              <a:buFont typeface="Arial" panose="020B0604020202020204" pitchFamily="34" charset="0"/>
              <a:buChar char="•"/>
            </a:pPr>
            <a:r>
              <a:rPr lang="en-GB" sz="1600"/>
              <a:t>What is the connotation of each image chosen?  How does this reflect the political bias of the newspaper and the underlying Conservative issues about Theresa May’s leadership?</a:t>
            </a:r>
          </a:p>
          <a:p>
            <a:pPr marL="285750" indent="-285750">
              <a:buFont typeface="Arial" panose="020B0604020202020204" pitchFamily="34" charset="0"/>
              <a:buChar char="•"/>
            </a:pPr>
            <a:r>
              <a:rPr lang="en-GB" sz="1600"/>
              <a:t>How does the politics of newspapers impact on content and audience?</a:t>
            </a:r>
          </a:p>
        </p:txBody>
      </p:sp>
      <p:sp>
        <p:nvSpPr>
          <p:cNvPr id="12" name="TextBox 11"/>
          <p:cNvSpPr txBox="1"/>
          <p:nvPr/>
        </p:nvSpPr>
        <p:spPr>
          <a:xfrm>
            <a:off x="4715816" y="723130"/>
            <a:ext cx="4140660" cy="369332"/>
          </a:xfrm>
          <a:prstGeom prst="rect">
            <a:avLst/>
          </a:prstGeom>
          <a:solidFill>
            <a:schemeClr val="tx1"/>
          </a:solidFill>
        </p:spPr>
        <p:txBody>
          <a:bodyPr wrap="square" rtlCol="0">
            <a:spAutoFit/>
          </a:bodyPr>
          <a:lstStyle/>
          <a:p>
            <a:pPr algn="ctr"/>
            <a:r>
              <a:rPr lang="en-GB">
                <a:solidFill>
                  <a:schemeClr val="bg1"/>
                </a:solidFill>
              </a:rPr>
              <a:t>Lesson 1: The politics of the ‘Press’</a:t>
            </a:r>
          </a:p>
        </p:txBody>
      </p:sp>
      <p:sp>
        <p:nvSpPr>
          <p:cNvPr id="13" name="TextBox 12"/>
          <p:cNvSpPr txBox="1"/>
          <p:nvPr/>
        </p:nvSpPr>
        <p:spPr>
          <a:xfrm>
            <a:off x="197214" y="1724299"/>
            <a:ext cx="8875844" cy="646331"/>
          </a:xfrm>
          <a:prstGeom prst="rect">
            <a:avLst/>
          </a:prstGeom>
          <a:noFill/>
        </p:spPr>
        <p:txBody>
          <a:bodyPr wrap="square" rtlCol="0">
            <a:spAutoFit/>
          </a:bodyPr>
          <a:lstStyle/>
          <a:p>
            <a:r>
              <a:rPr lang="en-GB"/>
              <a:t>Look at the two front covers from two broadsheets – one Conservative (right-leaning) and one Labour (left-leaning).</a:t>
            </a:r>
          </a:p>
        </p:txBody>
      </p:sp>
      <p:pic>
        <p:nvPicPr>
          <p:cNvPr id="1026" name="Picture 2" descr="https://pbs.twimg.com/media/Dh-QvrjWAAADehE.jpg:lar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9484" y="2393588"/>
            <a:ext cx="2614983" cy="3270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media/Dh-QJvnWkAEQJJB.jpg:lar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2422711"/>
            <a:ext cx="2537706" cy="324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57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a:t>R</a:t>
            </a:r>
            <a:r>
              <a:rPr lang="en-GB" spc="240"/>
              <a:t>epresentation │ </a:t>
            </a:r>
            <a:r>
              <a:rPr lang="en-GB" b="1" spc="240"/>
              <a:t>A</a:t>
            </a:r>
            <a:r>
              <a:rPr lang="en-GB" spc="240"/>
              <a:t>udiences │ </a:t>
            </a:r>
            <a:r>
              <a:rPr lang="en-GB" b="1" spc="240"/>
              <a:t>I</a:t>
            </a:r>
            <a:r>
              <a:rPr lang="en-GB" spc="240"/>
              <a:t>ndustries │ </a:t>
            </a:r>
            <a:r>
              <a:rPr lang="en-GB" b="1" spc="240"/>
              <a:t>L</a:t>
            </a:r>
            <a:r>
              <a:rPr lang="en-GB" spc="24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a:t>https://upload.wikimedia.org/wikipedia/commons/5/55/News-media-standards.jpg</a:t>
            </a:r>
          </a:p>
        </p:txBody>
      </p:sp>
      <p:sp>
        <p:nvSpPr>
          <p:cNvPr id="5" name="TextBox 4"/>
          <p:cNvSpPr txBox="1"/>
          <p:nvPr/>
        </p:nvSpPr>
        <p:spPr>
          <a:xfrm>
            <a:off x="169084" y="1340768"/>
            <a:ext cx="8687392" cy="369332"/>
          </a:xfrm>
          <a:prstGeom prst="rect">
            <a:avLst/>
          </a:prstGeom>
          <a:noFill/>
        </p:spPr>
        <p:txBody>
          <a:bodyPr wrap="square" rtlCol="0">
            <a:spAutoFit/>
          </a:bodyPr>
          <a:lstStyle/>
          <a:p>
            <a:r>
              <a:rPr lang="en-GB" b="1"/>
              <a:t>Media Language: Comparing Tabloids and Broadsheets</a:t>
            </a:r>
          </a:p>
        </p:txBody>
      </p:sp>
      <p:sp>
        <p:nvSpPr>
          <p:cNvPr id="12" name="TextBox 11"/>
          <p:cNvSpPr txBox="1"/>
          <p:nvPr/>
        </p:nvSpPr>
        <p:spPr>
          <a:xfrm>
            <a:off x="4715816" y="723130"/>
            <a:ext cx="4140660" cy="369332"/>
          </a:xfrm>
          <a:prstGeom prst="rect">
            <a:avLst/>
          </a:prstGeom>
          <a:solidFill>
            <a:schemeClr val="tx1"/>
          </a:solidFill>
        </p:spPr>
        <p:txBody>
          <a:bodyPr wrap="square" rtlCol="0">
            <a:spAutoFit/>
          </a:bodyPr>
          <a:lstStyle/>
          <a:p>
            <a:pPr algn="ctr"/>
            <a:r>
              <a:rPr lang="en-GB">
                <a:solidFill>
                  <a:schemeClr val="bg1"/>
                </a:solidFill>
              </a:rPr>
              <a:t>Lesson 2: Tabloid vs Broadsheet</a:t>
            </a:r>
          </a:p>
        </p:txBody>
      </p:sp>
      <p:sp>
        <p:nvSpPr>
          <p:cNvPr id="13" name="TextBox 12"/>
          <p:cNvSpPr txBox="1"/>
          <p:nvPr/>
        </p:nvSpPr>
        <p:spPr>
          <a:xfrm>
            <a:off x="197214" y="1628800"/>
            <a:ext cx="8767274" cy="2585323"/>
          </a:xfrm>
          <a:prstGeom prst="rect">
            <a:avLst/>
          </a:prstGeom>
          <a:noFill/>
        </p:spPr>
        <p:txBody>
          <a:bodyPr wrap="square" rtlCol="0">
            <a:spAutoFit/>
          </a:bodyPr>
          <a:lstStyle/>
          <a:p>
            <a:r>
              <a:rPr lang="en-GB"/>
              <a:t>There are generally two classifications of newspapers – </a:t>
            </a:r>
            <a:r>
              <a:rPr lang="en-GB" b="1"/>
              <a:t>tabloids</a:t>
            </a:r>
            <a:r>
              <a:rPr lang="en-GB"/>
              <a:t> and broadsheets.</a:t>
            </a:r>
          </a:p>
          <a:p>
            <a:r>
              <a:rPr lang="en-GB" b="1"/>
              <a:t>Tabloids</a:t>
            </a:r>
            <a:r>
              <a:rPr lang="en-GB"/>
              <a:t> tend to be easier to read, shorter articles and include more photographs.  They report on major news, but also include a lot of showbiz gossip, entertainment and sport.  They tend to be the better sellers.</a:t>
            </a:r>
          </a:p>
          <a:p>
            <a:r>
              <a:rPr lang="en-GB" b="1"/>
              <a:t>Broadsheet</a:t>
            </a:r>
            <a:r>
              <a:rPr lang="en-GB"/>
              <a:t> newspapers tend to be larger (printed on ‘broad sheets’) and typically are also folded horizontally in half to accommodate newsstand display space.  They tend to be more serious, have smaller fonts, more advanced use of language and less photographs (although they have included more over the last 20 years to be more popular).  They tend to have lower circulation figures than tabloids.</a:t>
            </a:r>
          </a:p>
        </p:txBody>
      </p:sp>
      <p:pic>
        <p:nvPicPr>
          <p:cNvPr id="6146" name="Picture 2" descr="Image result for tabloids broadshee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35297" y="4365104"/>
            <a:ext cx="3001199" cy="1813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1" y="4149080"/>
            <a:ext cx="5855785" cy="2585323"/>
          </a:xfrm>
          <a:prstGeom prst="rect">
            <a:avLst/>
          </a:prstGeom>
        </p:spPr>
        <p:txBody>
          <a:bodyPr wrap="square">
            <a:spAutoFit/>
          </a:bodyPr>
          <a:lstStyle/>
          <a:p>
            <a:r>
              <a:rPr lang="en-GB" b="1" u="sng"/>
              <a:t>Tabloids:</a:t>
            </a:r>
            <a:r>
              <a:rPr lang="en-GB" u="sng"/>
              <a:t> </a:t>
            </a:r>
            <a:r>
              <a:rPr lang="en-GB" b="1"/>
              <a:t>The Sun, The Mirror, The Star.  </a:t>
            </a:r>
            <a:r>
              <a:rPr lang="en-GB"/>
              <a:t>These are called </a:t>
            </a:r>
            <a:r>
              <a:rPr lang="en-GB" b="1">
                <a:solidFill>
                  <a:srgbClr val="FF0000"/>
                </a:solidFill>
              </a:rPr>
              <a:t>red tops </a:t>
            </a:r>
            <a:r>
              <a:rPr lang="en-GB"/>
              <a:t>because they have red mastheads.  </a:t>
            </a:r>
            <a:r>
              <a:rPr lang="en-GB" b="1"/>
              <a:t>The Daily Mail</a:t>
            </a:r>
            <a:r>
              <a:rPr lang="en-GB"/>
              <a:t> and </a:t>
            </a:r>
            <a:r>
              <a:rPr lang="en-GB" b="1"/>
              <a:t>Daily Express </a:t>
            </a:r>
            <a:r>
              <a:rPr lang="en-GB"/>
              <a:t>are tabloids are sometimes called </a:t>
            </a:r>
            <a:r>
              <a:rPr lang="en-GB">
                <a:solidFill>
                  <a:srgbClr val="FF0000"/>
                </a:solidFill>
              </a:rPr>
              <a:t>‘middle market</a:t>
            </a:r>
            <a:r>
              <a:rPr lang="en-GB"/>
              <a:t>’ newspapers as they have a mixture of tabloid/broadsheet audience.</a:t>
            </a:r>
          </a:p>
          <a:p>
            <a:r>
              <a:rPr lang="en-GB" b="1" u="sng"/>
              <a:t>Broadsheets:</a:t>
            </a:r>
            <a:r>
              <a:rPr lang="en-GB" b="1"/>
              <a:t> The Daily Telegraph, The Times, Guardian </a:t>
            </a:r>
            <a:r>
              <a:rPr lang="en-GB"/>
              <a:t>and the </a:t>
            </a:r>
            <a:r>
              <a:rPr lang="en-GB" b="1"/>
              <a:t>Financial Times </a:t>
            </a:r>
            <a:r>
              <a:rPr lang="en-GB"/>
              <a:t>are all broadsheets although The Times has recently changed it’s size to make it more accessible (but it’s style is still very much broadsheet) </a:t>
            </a:r>
          </a:p>
        </p:txBody>
      </p:sp>
    </p:spTree>
    <p:extLst>
      <p:ext uri="{BB962C8B-B14F-4D97-AF65-F5344CB8AC3E}">
        <p14:creationId xmlns:p14="http://schemas.microsoft.com/office/powerpoint/2010/main" val="3446884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5946</Words>
  <Application>Microsoft Office PowerPoint</Application>
  <PresentationFormat>On-screen Show (4:3)</PresentationFormat>
  <Paragraphs>460</Paragraphs>
  <Slides>35</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Close Study Product: Newspaper Daily Mirror</vt:lpstr>
      <vt:lpstr>Complete the initial Personal Learning Checklist for Daily Mirror CSP as a starting point for your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2018-02-21T22:10:49Z</dcterms:created>
  <dcterms:modified xsi:type="dcterms:W3CDTF">2021-02-20T14:08:53Z</dcterms:modified>
</cp:coreProperties>
</file>