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256" r:id="rId2"/>
    <p:sldId id="260" r:id="rId3"/>
    <p:sldId id="270" r:id="rId4"/>
    <p:sldId id="272" r:id="rId5"/>
    <p:sldId id="271" r:id="rId6"/>
    <p:sldId id="273" r:id="rId7"/>
    <p:sldId id="274" r:id="rId8"/>
    <p:sldId id="281" r:id="rId9"/>
    <p:sldId id="275" r:id="rId10"/>
    <p:sldId id="276" r:id="rId11"/>
    <p:sldId id="282" r:id="rId12"/>
    <p:sldId id="277" r:id="rId13"/>
    <p:sldId id="278" r:id="rId14"/>
    <p:sldId id="279" r:id="rId15"/>
    <p:sldId id="280"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5827" autoAdjust="0"/>
  </p:normalViewPr>
  <p:slideViewPr>
    <p:cSldViewPr>
      <p:cViewPr varScale="1">
        <p:scale>
          <a:sx n="82" d="100"/>
          <a:sy n="82" d="100"/>
        </p:scale>
        <p:origin x="1488"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496BA9-4771-4F75-BB32-5D532F4CDB54}"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9A20882F-C81A-46A7-834E-8DB096DD3103}">
      <dgm:prSet phldrT="[Text]" custT="1"/>
      <dgm:spPr>
        <a:solidFill>
          <a:schemeClr val="bg1">
            <a:lumMod val="85000"/>
          </a:schemeClr>
        </a:solidFill>
      </dgm:spPr>
      <dgm:t>
        <a:bodyPr/>
        <a:lstStyle/>
        <a:p>
          <a:r>
            <a:rPr lang="en-GB" sz="1600" dirty="0">
              <a:solidFill>
                <a:sysClr val="windowText" lastClr="000000"/>
              </a:solidFill>
            </a:rPr>
            <a:t>1. A state of equilibrium</a:t>
          </a:r>
          <a:r>
            <a:rPr lang="en-GB" sz="1300" dirty="0">
              <a:solidFill>
                <a:sysClr val="windowText" lastClr="000000"/>
              </a:solidFill>
            </a:rPr>
            <a:t>.</a:t>
          </a:r>
        </a:p>
        <a:p>
          <a:r>
            <a:rPr lang="en-GB" sz="1300" dirty="0">
              <a:solidFill>
                <a:sysClr val="windowText" lastClr="000000"/>
              </a:solidFill>
            </a:rPr>
            <a:t>(balance/ calm)</a:t>
          </a:r>
        </a:p>
      </dgm:t>
    </dgm:pt>
    <dgm:pt modelId="{7CE3A13A-C889-4C13-936D-A6C052A17561}" type="parTrans" cxnId="{92B9FE35-6E71-4A34-9A97-56077BEE0713}">
      <dgm:prSet/>
      <dgm:spPr/>
      <dgm:t>
        <a:bodyPr/>
        <a:lstStyle/>
        <a:p>
          <a:endParaRPr lang="en-GB"/>
        </a:p>
      </dgm:t>
    </dgm:pt>
    <dgm:pt modelId="{970EDCAE-CDB6-4784-A207-13CFC9406F74}" type="sibTrans" cxnId="{92B9FE35-6E71-4A34-9A97-56077BEE0713}">
      <dgm:prSet/>
      <dgm:spPr>
        <a:ln>
          <a:solidFill>
            <a:schemeClr val="tx1"/>
          </a:solidFill>
        </a:ln>
      </dgm:spPr>
      <dgm:t>
        <a:bodyPr/>
        <a:lstStyle/>
        <a:p>
          <a:endParaRPr lang="en-GB"/>
        </a:p>
      </dgm:t>
    </dgm:pt>
    <dgm:pt modelId="{9784DDD0-D528-4597-8BE6-6A2DFCC0152A}">
      <dgm:prSet phldrT="[Text]" custT="1"/>
      <dgm:spPr>
        <a:solidFill>
          <a:schemeClr val="bg1">
            <a:lumMod val="85000"/>
          </a:schemeClr>
        </a:solidFill>
      </dgm:spPr>
      <dgm:t>
        <a:bodyPr/>
        <a:lstStyle/>
        <a:p>
          <a:r>
            <a:rPr lang="en-GB" sz="1600" dirty="0">
              <a:solidFill>
                <a:sysClr val="windowText" lastClr="000000"/>
              </a:solidFill>
            </a:rPr>
            <a:t>2. An event that disrupts the equilibrium.</a:t>
          </a:r>
        </a:p>
      </dgm:t>
    </dgm:pt>
    <dgm:pt modelId="{FABFD2A1-06F9-4C8A-AE17-7BC1A4AFEC52}" type="parTrans" cxnId="{11F1AD6F-2E40-475A-B518-9AC4696DFA21}">
      <dgm:prSet/>
      <dgm:spPr/>
      <dgm:t>
        <a:bodyPr/>
        <a:lstStyle/>
        <a:p>
          <a:endParaRPr lang="en-GB"/>
        </a:p>
      </dgm:t>
    </dgm:pt>
    <dgm:pt modelId="{80FAADB3-FD94-44F0-A2F0-6E6E6578801A}" type="sibTrans" cxnId="{11F1AD6F-2E40-475A-B518-9AC4696DFA21}">
      <dgm:prSet/>
      <dgm:spPr>
        <a:ln>
          <a:solidFill>
            <a:schemeClr val="tx1"/>
          </a:solidFill>
        </a:ln>
      </dgm:spPr>
      <dgm:t>
        <a:bodyPr/>
        <a:lstStyle/>
        <a:p>
          <a:endParaRPr lang="en-GB">
            <a:solidFill>
              <a:sysClr val="windowText" lastClr="000000"/>
            </a:solidFill>
          </a:endParaRPr>
        </a:p>
      </dgm:t>
    </dgm:pt>
    <dgm:pt modelId="{6EF77003-86CF-46A0-B1F1-A67C05839FF7}">
      <dgm:prSet phldrT="[Text]" custT="1"/>
      <dgm:spPr>
        <a:solidFill>
          <a:schemeClr val="bg1">
            <a:lumMod val="85000"/>
          </a:schemeClr>
        </a:solidFill>
      </dgm:spPr>
      <dgm:t>
        <a:bodyPr/>
        <a:lstStyle/>
        <a:p>
          <a:r>
            <a:rPr lang="en-GB" sz="1400" dirty="0">
              <a:solidFill>
                <a:sysClr val="windowText" lastClr="000000"/>
              </a:solidFill>
            </a:rPr>
            <a:t>3. A recognition that this disruption has occurred</a:t>
          </a:r>
          <a:r>
            <a:rPr lang="en-GB" sz="1300" dirty="0">
              <a:solidFill>
                <a:sysClr val="windowText" lastClr="000000"/>
              </a:solidFill>
            </a:rPr>
            <a:t>.</a:t>
          </a:r>
        </a:p>
      </dgm:t>
    </dgm:pt>
    <dgm:pt modelId="{76274491-5584-49DD-B632-6892E80AD8A9}" type="parTrans" cxnId="{D8670156-4A83-4333-B082-FD0DA6029B59}">
      <dgm:prSet/>
      <dgm:spPr/>
      <dgm:t>
        <a:bodyPr/>
        <a:lstStyle/>
        <a:p>
          <a:endParaRPr lang="en-GB"/>
        </a:p>
      </dgm:t>
    </dgm:pt>
    <dgm:pt modelId="{3BC4AADC-AC4D-4351-B92C-6D4EC3D96599}" type="sibTrans" cxnId="{D8670156-4A83-4333-B082-FD0DA6029B59}">
      <dgm:prSet/>
      <dgm:spPr>
        <a:ln>
          <a:solidFill>
            <a:schemeClr val="tx1"/>
          </a:solidFill>
        </a:ln>
      </dgm:spPr>
      <dgm:t>
        <a:bodyPr/>
        <a:lstStyle/>
        <a:p>
          <a:endParaRPr lang="en-GB"/>
        </a:p>
      </dgm:t>
    </dgm:pt>
    <dgm:pt modelId="{CB911753-7713-49D6-81F7-95ED9F6A9E25}">
      <dgm:prSet phldrT="[Text]" custT="1"/>
      <dgm:spPr>
        <a:solidFill>
          <a:schemeClr val="bg1">
            <a:lumMod val="85000"/>
          </a:schemeClr>
        </a:solidFill>
      </dgm:spPr>
      <dgm:t>
        <a:bodyPr/>
        <a:lstStyle/>
        <a:p>
          <a:r>
            <a:rPr lang="en-GB" sz="1400" dirty="0">
              <a:solidFill>
                <a:sysClr val="windowText" lastClr="000000"/>
              </a:solidFill>
            </a:rPr>
            <a:t>4. An attempt to repair the damage of this disruption.</a:t>
          </a:r>
        </a:p>
      </dgm:t>
    </dgm:pt>
    <dgm:pt modelId="{13B4FFCE-28CB-49DD-B9A6-0886F4119427}" type="parTrans" cxnId="{C47C4C49-35ED-42D8-9391-80CD685380D2}">
      <dgm:prSet/>
      <dgm:spPr/>
      <dgm:t>
        <a:bodyPr/>
        <a:lstStyle/>
        <a:p>
          <a:endParaRPr lang="en-GB"/>
        </a:p>
      </dgm:t>
    </dgm:pt>
    <dgm:pt modelId="{4834E6D6-BAB6-4C83-AEB5-28CBBB825254}" type="sibTrans" cxnId="{C47C4C49-35ED-42D8-9391-80CD685380D2}">
      <dgm:prSet/>
      <dgm:spPr>
        <a:ln>
          <a:solidFill>
            <a:schemeClr val="tx1"/>
          </a:solidFill>
        </a:ln>
      </dgm:spPr>
      <dgm:t>
        <a:bodyPr/>
        <a:lstStyle/>
        <a:p>
          <a:endParaRPr lang="en-GB"/>
        </a:p>
      </dgm:t>
    </dgm:pt>
    <dgm:pt modelId="{AE88AEAE-B2D9-470C-85CC-CE8D347D0BA4}">
      <dgm:prSet phldrT="[Text]" custT="1"/>
      <dgm:spPr>
        <a:solidFill>
          <a:schemeClr val="bg1">
            <a:lumMod val="85000"/>
          </a:schemeClr>
        </a:solidFill>
      </dgm:spPr>
      <dgm:t>
        <a:bodyPr/>
        <a:lstStyle/>
        <a:p>
          <a:r>
            <a:rPr lang="en-GB" sz="1400" dirty="0">
              <a:solidFill>
                <a:sysClr val="windowText" lastClr="000000"/>
              </a:solidFill>
            </a:rPr>
            <a:t>5. A new equilibrium or return to old state.  Order is restored.</a:t>
          </a:r>
        </a:p>
      </dgm:t>
    </dgm:pt>
    <dgm:pt modelId="{334E8CE1-0641-40D9-A187-FEFC240421FA}" type="parTrans" cxnId="{26BC7C37-9049-4B31-8C49-5A027E6A8401}">
      <dgm:prSet/>
      <dgm:spPr/>
      <dgm:t>
        <a:bodyPr/>
        <a:lstStyle/>
        <a:p>
          <a:endParaRPr lang="en-GB"/>
        </a:p>
      </dgm:t>
    </dgm:pt>
    <dgm:pt modelId="{630B2AF7-6BD6-498C-8B9F-411B97E5F17F}" type="sibTrans" cxnId="{26BC7C37-9049-4B31-8C49-5A027E6A8401}">
      <dgm:prSet/>
      <dgm:spPr>
        <a:ln>
          <a:solidFill>
            <a:schemeClr val="tx1"/>
          </a:solidFill>
        </a:ln>
      </dgm:spPr>
      <dgm:t>
        <a:bodyPr/>
        <a:lstStyle/>
        <a:p>
          <a:endParaRPr lang="en-GB"/>
        </a:p>
      </dgm:t>
    </dgm:pt>
    <dgm:pt modelId="{FFA387A9-671B-4C32-905A-133A43037049}" type="pres">
      <dgm:prSet presAssocID="{39496BA9-4771-4F75-BB32-5D532F4CDB54}" presName="cycle" presStyleCnt="0">
        <dgm:presLayoutVars>
          <dgm:dir/>
          <dgm:resizeHandles val="exact"/>
        </dgm:presLayoutVars>
      </dgm:prSet>
      <dgm:spPr/>
    </dgm:pt>
    <dgm:pt modelId="{D2F743ED-240F-432E-9FA0-67EF1CEEA276}" type="pres">
      <dgm:prSet presAssocID="{9A20882F-C81A-46A7-834E-8DB096DD3103}" presName="node" presStyleLbl="node1" presStyleIdx="0" presStyleCnt="5" custRadScaleRad="103330" custRadScaleInc="-780">
        <dgm:presLayoutVars>
          <dgm:bulletEnabled val="1"/>
        </dgm:presLayoutVars>
      </dgm:prSet>
      <dgm:spPr/>
    </dgm:pt>
    <dgm:pt modelId="{8BBAC4F9-A33A-47FF-A7B4-69BCD16CC211}" type="pres">
      <dgm:prSet presAssocID="{9A20882F-C81A-46A7-834E-8DB096DD3103}" presName="spNode" presStyleCnt="0"/>
      <dgm:spPr/>
    </dgm:pt>
    <dgm:pt modelId="{B7AB2339-76F8-449E-ABF5-FBE84275BBA2}" type="pres">
      <dgm:prSet presAssocID="{970EDCAE-CDB6-4784-A207-13CFC9406F74}" presName="sibTrans" presStyleLbl="sibTrans1D1" presStyleIdx="0" presStyleCnt="5"/>
      <dgm:spPr/>
    </dgm:pt>
    <dgm:pt modelId="{AB7E410C-31F6-4FFA-95F2-B9805DA406E1}" type="pres">
      <dgm:prSet presAssocID="{9784DDD0-D528-4597-8BE6-6A2DFCC0152A}" presName="node" presStyleLbl="node1" presStyleIdx="1" presStyleCnt="5" custRadScaleRad="106292" custRadScaleInc="-13641">
        <dgm:presLayoutVars>
          <dgm:bulletEnabled val="1"/>
        </dgm:presLayoutVars>
      </dgm:prSet>
      <dgm:spPr/>
    </dgm:pt>
    <dgm:pt modelId="{DEEF9035-16E4-42A5-9D68-7C7FCED33D6A}" type="pres">
      <dgm:prSet presAssocID="{9784DDD0-D528-4597-8BE6-6A2DFCC0152A}" presName="spNode" presStyleCnt="0"/>
      <dgm:spPr/>
    </dgm:pt>
    <dgm:pt modelId="{50FB61AF-2BF0-47A6-A309-CE18AD3DD368}" type="pres">
      <dgm:prSet presAssocID="{80FAADB3-FD94-44F0-A2F0-6E6E6578801A}" presName="sibTrans" presStyleLbl="sibTrans1D1" presStyleIdx="1" presStyleCnt="5"/>
      <dgm:spPr/>
    </dgm:pt>
    <dgm:pt modelId="{D78B51E7-2225-483A-B47D-09D4C3EC8B23}" type="pres">
      <dgm:prSet presAssocID="{6EF77003-86CF-46A0-B1F1-A67C05839FF7}" presName="node" presStyleLbl="node1" presStyleIdx="2" presStyleCnt="5" custRadScaleRad="95356" custRadScaleInc="-14310">
        <dgm:presLayoutVars>
          <dgm:bulletEnabled val="1"/>
        </dgm:presLayoutVars>
      </dgm:prSet>
      <dgm:spPr/>
    </dgm:pt>
    <dgm:pt modelId="{3F418E68-6BD0-4697-835C-597D274AED84}" type="pres">
      <dgm:prSet presAssocID="{6EF77003-86CF-46A0-B1F1-A67C05839FF7}" presName="spNode" presStyleCnt="0"/>
      <dgm:spPr/>
    </dgm:pt>
    <dgm:pt modelId="{2AE07FB2-0AE0-454F-A0BF-A11050D8DCDC}" type="pres">
      <dgm:prSet presAssocID="{3BC4AADC-AC4D-4351-B92C-6D4EC3D96599}" presName="sibTrans" presStyleLbl="sibTrans1D1" presStyleIdx="2" presStyleCnt="5"/>
      <dgm:spPr/>
    </dgm:pt>
    <dgm:pt modelId="{9A26FD1C-CB77-43BA-8EEB-7244D8288851}" type="pres">
      <dgm:prSet presAssocID="{CB911753-7713-49D6-81F7-95ED9F6A9E25}" presName="node" presStyleLbl="node1" presStyleIdx="3" presStyleCnt="5" custRadScaleRad="97357" custRadScaleInc="10300">
        <dgm:presLayoutVars>
          <dgm:bulletEnabled val="1"/>
        </dgm:presLayoutVars>
      </dgm:prSet>
      <dgm:spPr/>
    </dgm:pt>
    <dgm:pt modelId="{5C104830-3A0C-4AB4-9356-575D2A01DF47}" type="pres">
      <dgm:prSet presAssocID="{CB911753-7713-49D6-81F7-95ED9F6A9E25}" presName="spNode" presStyleCnt="0"/>
      <dgm:spPr/>
    </dgm:pt>
    <dgm:pt modelId="{9CBF452A-1718-4B89-8B57-104ACA9261F2}" type="pres">
      <dgm:prSet presAssocID="{4834E6D6-BAB6-4C83-AEB5-28CBBB825254}" presName="sibTrans" presStyleLbl="sibTrans1D1" presStyleIdx="3" presStyleCnt="5"/>
      <dgm:spPr/>
    </dgm:pt>
    <dgm:pt modelId="{8FD7AE08-BDD5-4F81-AE32-FEEF0F9BCB7C}" type="pres">
      <dgm:prSet presAssocID="{AE88AEAE-B2D9-470C-85CC-CE8D347D0BA4}" presName="node" presStyleLbl="node1" presStyleIdx="4" presStyleCnt="5">
        <dgm:presLayoutVars>
          <dgm:bulletEnabled val="1"/>
        </dgm:presLayoutVars>
      </dgm:prSet>
      <dgm:spPr/>
    </dgm:pt>
    <dgm:pt modelId="{D97F7203-2DE3-4BAE-88AA-C301AD7D55CC}" type="pres">
      <dgm:prSet presAssocID="{AE88AEAE-B2D9-470C-85CC-CE8D347D0BA4}" presName="spNode" presStyleCnt="0"/>
      <dgm:spPr/>
    </dgm:pt>
    <dgm:pt modelId="{0E91DBB5-B4E0-4948-91DA-3CFE11E207BD}" type="pres">
      <dgm:prSet presAssocID="{630B2AF7-6BD6-498C-8B9F-411B97E5F17F}" presName="sibTrans" presStyleLbl="sibTrans1D1" presStyleIdx="4" presStyleCnt="5"/>
      <dgm:spPr/>
    </dgm:pt>
  </dgm:ptLst>
  <dgm:cxnLst>
    <dgm:cxn modelId="{89431C00-83A8-4739-9ADE-662408FD72A8}" type="presOf" srcId="{3BC4AADC-AC4D-4351-B92C-6D4EC3D96599}" destId="{2AE07FB2-0AE0-454F-A0BF-A11050D8DCDC}" srcOrd="0" destOrd="0" presId="urn:microsoft.com/office/officeart/2005/8/layout/cycle5"/>
    <dgm:cxn modelId="{92B9FE35-6E71-4A34-9A97-56077BEE0713}" srcId="{39496BA9-4771-4F75-BB32-5D532F4CDB54}" destId="{9A20882F-C81A-46A7-834E-8DB096DD3103}" srcOrd="0" destOrd="0" parTransId="{7CE3A13A-C889-4C13-936D-A6C052A17561}" sibTransId="{970EDCAE-CDB6-4784-A207-13CFC9406F74}"/>
    <dgm:cxn modelId="{26BC7C37-9049-4B31-8C49-5A027E6A8401}" srcId="{39496BA9-4771-4F75-BB32-5D532F4CDB54}" destId="{AE88AEAE-B2D9-470C-85CC-CE8D347D0BA4}" srcOrd="4" destOrd="0" parTransId="{334E8CE1-0641-40D9-A187-FEFC240421FA}" sibTransId="{630B2AF7-6BD6-498C-8B9F-411B97E5F17F}"/>
    <dgm:cxn modelId="{E747C95E-4F86-4F0C-BFB4-53940D53CD22}" type="presOf" srcId="{6EF77003-86CF-46A0-B1F1-A67C05839FF7}" destId="{D78B51E7-2225-483A-B47D-09D4C3EC8B23}" srcOrd="0" destOrd="0" presId="urn:microsoft.com/office/officeart/2005/8/layout/cycle5"/>
    <dgm:cxn modelId="{C47C4C49-35ED-42D8-9391-80CD685380D2}" srcId="{39496BA9-4771-4F75-BB32-5D532F4CDB54}" destId="{CB911753-7713-49D6-81F7-95ED9F6A9E25}" srcOrd="3" destOrd="0" parTransId="{13B4FFCE-28CB-49DD-B9A6-0886F4119427}" sibTransId="{4834E6D6-BAB6-4C83-AEB5-28CBBB825254}"/>
    <dgm:cxn modelId="{9E884B4B-2E4C-46DD-9125-0C50A8EF9C33}" type="presOf" srcId="{9A20882F-C81A-46A7-834E-8DB096DD3103}" destId="{D2F743ED-240F-432E-9FA0-67EF1CEEA276}" srcOrd="0" destOrd="0" presId="urn:microsoft.com/office/officeart/2005/8/layout/cycle5"/>
    <dgm:cxn modelId="{11F1AD6F-2E40-475A-B518-9AC4696DFA21}" srcId="{39496BA9-4771-4F75-BB32-5D532F4CDB54}" destId="{9784DDD0-D528-4597-8BE6-6A2DFCC0152A}" srcOrd="1" destOrd="0" parTransId="{FABFD2A1-06F9-4C8A-AE17-7BC1A4AFEC52}" sibTransId="{80FAADB3-FD94-44F0-A2F0-6E6E6578801A}"/>
    <dgm:cxn modelId="{D8670156-4A83-4333-B082-FD0DA6029B59}" srcId="{39496BA9-4771-4F75-BB32-5D532F4CDB54}" destId="{6EF77003-86CF-46A0-B1F1-A67C05839FF7}" srcOrd="2" destOrd="0" parTransId="{76274491-5584-49DD-B632-6892E80AD8A9}" sibTransId="{3BC4AADC-AC4D-4351-B92C-6D4EC3D96599}"/>
    <dgm:cxn modelId="{7F168579-F234-40DA-B867-1A20D923E77B}" type="presOf" srcId="{80FAADB3-FD94-44F0-A2F0-6E6E6578801A}" destId="{50FB61AF-2BF0-47A6-A309-CE18AD3DD368}" srcOrd="0" destOrd="0" presId="urn:microsoft.com/office/officeart/2005/8/layout/cycle5"/>
    <dgm:cxn modelId="{00659F9D-8CFF-4937-BB41-845A0ED77BD0}" type="presOf" srcId="{CB911753-7713-49D6-81F7-95ED9F6A9E25}" destId="{9A26FD1C-CB77-43BA-8EEB-7244D8288851}" srcOrd="0" destOrd="0" presId="urn:microsoft.com/office/officeart/2005/8/layout/cycle5"/>
    <dgm:cxn modelId="{E0CE05A6-0EE3-42EA-AD88-9C37B62DD917}" type="presOf" srcId="{39496BA9-4771-4F75-BB32-5D532F4CDB54}" destId="{FFA387A9-671B-4C32-905A-133A43037049}" srcOrd="0" destOrd="0" presId="urn:microsoft.com/office/officeart/2005/8/layout/cycle5"/>
    <dgm:cxn modelId="{31C140C4-B6C1-45B6-8B20-E183DF89B728}" type="presOf" srcId="{630B2AF7-6BD6-498C-8B9F-411B97E5F17F}" destId="{0E91DBB5-B4E0-4948-91DA-3CFE11E207BD}" srcOrd="0" destOrd="0" presId="urn:microsoft.com/office/officeart/2005/8/layout/cycle5"/>
    <dgm:cxn modelId="{943F90D5-3B5A-4E91-8FD3-49F19E54006E}" type="presOf" srcId="{970EDCAE-CDB6-4784-A207-13CFC9406F74}" destId="{B7AB2339-76F8-449E-ABF5-FBE84275BBA2}" srcOrd="0" destOrd="0" presId="urn:microsoft.com/office/officeart/2005/8/layout/cycle5"/>
    <dgm:cxn modelId="{652F2DDF-D42C-4328-BDAA-00C53B9BC99D}" type="presOf" srcId="{9784DDD0-D528-4597-8BE6-6A2DFCC0152A}" destId="{AB7E410C-31F6-4FFA-95F2-B9805DA406E1}" srcOrd="0" destOrd="0" presId="urn:microsoft.com/office/officeart/2005/8/layout/cycle5"/>
    <dgm:cxn modelId="{B71C07E3-1F61-4006-AE51-AF5DEB4AD8C0}" type="presOf" srcId="{4834E6D6-BAB6-4C83-AEB5-28CBBB825254}" destId="{9CBF452A-1718-4B89-8B57-104ACA9261F2}" srcOrd="0" destOrd="0" presId="urn:microsoft.com/office/officeart/2005/8/layout/cycle5"/>
    <dgm:cxn modelId="{5E7848FA-0A8A-4D4A-9766-957E6B970C63}" type="presOf" srcId="{AE88AEAE-B2D9-470C-85CC-CE8D347D0BA4}" destId="{8FD7AE08-BDD5-4F81-AE32-FEEF0F9BCB7C}" srcOrd="0" destOrd="0" presId="urn:microsoft.com/office/officeart/2005/8/layout/cycle5"/>
    <dgm:cxn modelId="{B66DDFDF-9B50-41CA-BC2D-31FA90D50689}" type="presParOf" srcId="{FFA387A9-671B-4C32-905A-133A43037049}" destId="{D2F743ED-240F-432E-9FA0-67EF1CEEA276}" srcOrd="0" destOrd="0" presId="urn:microsoft.com/office/officeart/2005/8/layout/cycle5"/>
    <dgm:cxn modelId="{882E3BD2-706E-47BB-B5AD-10E6DFFB6257}" type="presParOf" srcId="{FFA387A9-671B-4C32-905A-133A43037049}" destId="{8BBAC4F9-A33A-47FF-A7B4-69BCD16CC211}" srcOrd="1" destOrd="0" presId="urn:microsoft.com/office/officeart/2005/8/layout/cycle5"/>
    <dgm:cxn modelId="{076DF25D-5D59-44D9-9D45-63F86ADF6B27}" type="presParOf" srcId="{FFA387A9-671B-4C32-905A-133A43037049}" destId="{B7AB2339-76F8-449E-ABF5-FBE84275BBA2}" srcOrd="2" destOrd="0" presId="urn:microsoft.com/office/officeart/2005/8/layout/cycle5"/>
    <dgm:cxn modelId="{A567AFDC-539C-4427-AE88-752D5761BD26}" type="presParOf" srcId="{FFA387A9-671B-4C32-905A-133A43037049}" destId="{AB7E410C-31F6-4FFA-95F2-B9805DA406E1}" srcOrd="3" destOrd="0" presId="urn:microsoft.com/office/officeart/2005/8/layout/cycle5"/>
    <dgm:cxn modelId="{D824E32E-0299-4E2D-89BE-E6D2EAF21AC3}" type="presParOf" srcId="{FFA387A9-671B-4C32-905A-133A43037049}" destId="{DEEF9035-16E4-42A5-9D68-7C7FCED33D6A}" srcOrd="4" destOrd="0" presId="urn:microsoft.com/office/officeart/2005/8/layout/cycle5"/>
    <dgm:cxn modelId="{46A20FBE-599F-4C70-B76B-DBA34DC9A164}" type="presParOf" srcId="{FFA387A9-671B-4C32-905A-133A43037049}" destId="{50FB61AF-2BF0-47A6-A309-CE18AD3DD368}" srcOrd="5" destOrd="0" presId="urn:microsoft.com/office/officeart/2005/8/layout/cycle5"/>
    <dgm:cxn modelId="{4F708B52-F306-46A6-BDFA-443BCE703FFB}" type="presParOf" srcId="{FFA387A9-671B-4C32-905A-133A43037049}" destId="{D78B51E7-2225-483A-B47D-09D4C3EC8B23}" srcOrd="6" destOrd="0" presId="urn:microsoft.com/office/officeart/2005/8/layout/cycle5"/>
    <dgm:cxn modelId="{8143B466-E38B-42A8-BA6F-4000C629FE4D}" type="presParOf" srcId="{FFA387A9-671B-4C32-905A-133A43037049}" destId="{3F418E68-6BD0-4697-835C-597D274AED84}" srcOrd="7" destOrd="0" presId="urn:microsoft.com/office/officeart/2005/8/layout/cycle5"/>
    <dgm:cxn modelId="{503AF7F7-E5AF-4729-92EB-B50C5BA88FDF}" type="presParOf" srcId="{FFA387A9-671B-4C32-905A-133A43037049}" destId="{2AE07FB2-0AE0-454F-A0BF-A11050D8DCDC}" srcOrd="8" destOrd="0" presId="urn:microsoft.com/office/officeart/2005/8/layout/cycle5"/>
    <dgm:cxn modelId="{478DE0D3-6677-4B50-8E96-AF71E11B237B}" type="presParOf" srcId="{FFA387A9-671B-4C32-905A-133A43037049}" destId="{9A26FD1C-CB77-43BA-8EEB-7244D8288851}" srcOrd="9" destOrd="0" presId="urn:microsoft.com/office/officeart/2005/8/layout/cycle5"/>
    <dgm:cxn modelId="{E4E475F3-14D2-46D4-8D4E-7787636D1E2F}" type="presParOf" srcId="{FFA387A9-671B-4C32-905A-133A43037049}" destId="{5C104830-3A0C-4AB4-9356-575D2A01DF47}" srcOrd="10" destOrd="0" presId="urn:microsoft.com/office/officeart/2005/8/layout/cycle5"/>
    <dgm:cxn modelId="{F4C12D97-C0D5-4AA8-8827-46DFD747E00E}" type="presParOf" srcId="{FFA387A9-671B-4C32-905A-133A43037049}" destId="{9CBF452A-1718-4B89-8B57-104ACA9261F2}" srcOrd="11" destOrd="0" presId="urn:microsoft.com/office/officeart/2005/8/layout/cycle5"/>
    <dgm:cxn modelId="{52DB2ADB-2AB8-4B01-B2AF-720671B892C8}" type="presParOf" srcId="{FFA387A9-671B-4C32-905A-133A43037049}" destId="{8FD7AE08-BDD5-4F81-AE32-FEEF0F9BCB7C}" srcOrd="12" destOrd="0" presId="urn:microsoft.com/office/officeart/2005/8/layout/cycle5"/>
    <dgm:cxn modelId="{DF323A48-30BD-4905-AC73-10F32F570ED2}" type="presParOf" srcId="{FFA387A9-671B-4C32-905A-133A43037049}" destId="{D97F7203-2DE3-4BAE-88AA-C301AD7D55CC}" srcOrd="13" destOrd="0" presId="urn:microsoft.com/office/officeart/2005/8/layout/cycle5"/>
    <dgm:cxn modelId="{F8DD6FCD-5492-45A3-8FBD-5C0F2C4B39FD}" type="presParOf" srcId="{FFA387A9-671B-4C32-905A-133A43037049}" destId="{0E91DBB5-B4E0-4948-91DA-3CFE11E207BD}" srcOrd="14"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743ED-240F-432E-9FA0-67EF1CEEA276}">
      <dsp:nvSpPr>
        <dsp:cNvPr id="0" name=""/>
        <dsp:cNvSpPr/>
      </dsp:nvSpPr>
      <dsp:spPr>
        <a:xfrm>
          <a:off x="2550430" y="0"/>
          <a:ext cx="1510620" cy="9819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rPr>
            <a:t>1. A state of equilibrium</a:t>
          </a:r>
          <a:r>
            <a:rPr lang="en-GB" sz="1300" kern="1200" dirty="0">
              <a:solidFill>
                <a:sysClr val="windowText" lastClr="000000"/>
              </a:solidFill>
            </a:rPr>
            <a:t>.</a:t>
          </a:r>
        </a:p>
        <a:p>
          <a:pPr marL="0" lvl="0" indent="0" algn="ctr" defTabSz="711200">
            <a:lnSpc>
              <a:spcPct val="90000"/>
            </a:lnSpc>
            <a:spcBef>
              <a:spcPct val="0"/>
            </a:spcBef>
            <a:spcAft>
              <a:spcPct val="35000"/>
            </a:spcAft>
            <a:buNone/>
          </a:pPr>
          <a:r>
            <a:rPr lang="en-GB" sz="1300" kern="1200" dirty="0">
              <a:solidFill>
                <a:sysClr val="windowText" lastClr="000000"/>
              </a:solidFill>
            </a:rPr>
            <a:t>(balance/ calm)</a:t>
          </a:r>
        </a:p>
      </dsp:txBody>
      <dsp:txXfrm>
        <a:off x="2598363" y="47933"/>
        <a:ext cx="1414754" cy="886037"/>
      </dsp:txXfrm>
    </dsp:sp>
    <dsp:sp modelId="{B7AB2339-76F8-449E-ABF5-FBE84275BBA2}">
      <dsp:nvSpPr>
        <dsp:cNvPr id="0" name=""/>
        <dsp:cNvSpPr/>
      </dsp:nvSpPr>
      <dsp:spPr>
        <a:xfrm>
          <a:off x="1570380" y="566875"/>
          <a:ext cx="3925781" cy="3925781"/>
        </a:xfrm>
        <a:custGeom>
          <a:avLst/>
          <a:gdLst/>
          <a:ahLst/>
          <a:cxnLst/>
          <a:rect l="0" t="0" r="0" b="0"/>
          <a:pathLst>
            <a:path>
              <a:moveTo>
                <a:pt x="2695935" y="142015"/>
              </a:moveTo>
              <a:arcTo wR="1962890" hR="1962890" stAng="17515718" swAng="1164616"/>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AB7E410C-31F6-4FFA-95F2-B9805DA406E1}">
      <dsp:nvSpPr>
        <dsp:cNvPr id="0" name=""/>
        <dsp:cNvSpPr/>
      </dsp:nvSpPr>
      <dsp:spPr>
        <a:xfrm>
          <a:off x="4501280" y="1207955"/>
          <a:ext cx="1510620" cy="9819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ysClr val="windowText" lastClr="000000"/>
              </a:solidFill>
            </a:rPr>
            <a:t>2. An event that disrupts the equilibrium.</a:t>
          </a:r>
        </a:p>
      </dsp:txBody>
      <dsp:txXfrm>
        <a:off x="4549213" y="1255888"/>
        <a:ext cx="1414754" cy="886037"/>
      </dsp:txXfrm>
    </dsp:sp>
    <dsp:sp modelId="{50FB61AF-2BF0-47A6-A309-CE18AD3DD368}">
      <dsp:nvSpPr>
        <dsp:cNvPr id="0" name=""/>
        <dsp:cNvSpPr/>
      </dsp:nvSpPr>
      <dsp:spPr>
        <a:xfrm>
          <a:off x="1456393" y="185239"/>
          <a:ext cx="3925781" cy="3925781"/>
        </a:xfrm>
        <a:custGeom>
          <a:avLst/>
          <a:gdLst/>
          <a:ahLst/>
          <a:cxnLst/>
          <a:rect l="0" t="0" r="0" b="0"/>
          <a:pathLst>
            <a:path>
              <a:moveTo>
                <a:pt x="3902504" y="2264289"/>
              </a:moveTo>
              <a:arcTo wR="1962890" hR="1962890" stAng="529956" swAng="1414867"/>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D78B51E7-2225-483A-B47D-09D4C3EC8B23}">
      <dsp:nvSpPr>
        <dsp:cNvPr id="0" name=""/>
        <dsp:cNvSpPr/>
      </dsp:nvSpPr>
      <dsp:spPr>
        <a:xfrm>
          <a:off x="3745972" y="3410591"/>
          <a:ext cx="1510620" cy="9819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Text" lastClr="000000"/>
              </a:solidFill>
            </a:rPr>
            <a:t>3. A recognition that this disruption has occurred</a:t>
          </a:r>
          <a:r>
            <a:rPr lang="en-GB" sz="1300" kern="1200" dirty="0">
              <a:solidFill>
                <a:sysClr val="windowText" lastClr="000000"/>
              </a:solidFill>
            </a:rPr>
            <a:t>.</a:t>
          </a:r>
        </a:p>
      </dsp:txBody>
      <dsp:txXfrm>
        <a:off x="3793905" y="3458524"/>
        <a:ext cx="1414754" cy="886037"/>
      </dsp:txXfrm>
    </dsp:sp>
    <dsp:sp modelId="{2AE07FB2-0AE0-454F-A0BF-A11050D8DCDC}">
      <dsp:nvSpPr>
        <dsp:cNvPr id="0" name=""/>
        <dsp:cNvSpPr/>
      </dsp:nvSpPr>
      <dsp:spPr>
        <a:xfrm>
          <a:off x="1260497" y="421783"/>
          <a:ext cx="3925781" cy="3925781"/>
        </a:xfrm>
        <a:custGeom>
          <a:avLst/>
          <a:gdLst/>
          <a:ahLst/>
          <a:cxnLst/>
          <a:rect l="0" t="0" r="0" b="0"/>
          <a:pathLst>
            <a:path>
              <a:moveTo>
                <a:pt x="2316289" y="3893706"/>
              </a:moveTo>
              <a:arcTo wR="1962890" hR="1962890" stAng="4777675" swAng="924927"/>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9A26FD1C-CB77-43BA-8EEB-7244D8288851}">
      <dsp:nvSpPr>
        <dsp:cNvPr id="0" name=""/>
        <dsp:cNvSpPr/>
      </dsp:nvSpPr>
      <dsp:spPr>
        <a:xfrm>
          <a:off x="1368155" y="3461107"/>
          <a:ext cx="1510620" cy="9819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Text" lastClr="000000"/>
              </a:solidFill>
            </a:rPr>
            <a:t>4. An attempt to repair the damage of this disruption.</a:t>
          </a:r>
        </a:p>
      </dsp:txBody>
      <dsp:txXfrm>
        <a:off x="1416088" y="3509040"/>
        <a:ext cx="1414754" cy="886037"/>
      </dsp:txXfrm>
    </dsp:sp>
    <dsp:sp modelId="{9CBF452A-1718-4B89-8B57-104ACA9261F2}">
      <dsp:nvSpPr>
        <dsp:cNvPr id="0" name=""/>
        <dsp:cNvSpPr/>
      </dsp:nvSpPr>
      <dsp:spPr>
        <a:xfrm>
          <a:off x="1352725" y="402390"/>
          <a:ext cx="3925781" cy="3925781"/>
        </a:xfrm>
        <a:custGeom>
          <a:avLst/>
          <a:gdLst/>
          <a:ahLst/>
          <a:cxnLst/>
          <a:rect l="0" t="0" r="0" b="0"/>
          <a:pathLst>
            <a:path>
              <a:moveTo>
                <a:pt x="215632" y="2857334"/>
              </a:moveTo>
              <a:arcTo wR="1962890" hR="1962890" stAng="9173492" swAng="1260603"/>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8FD7AE08-BDD5-4F81-AE32-FEEF0F9BCB7C}">
      <dsp:nvSpPr>
        <dsp:cNvPr id="0" name=""/>
        <dsp:cNvSpPr/>
      </dsp:nvSpPr>
      <dsp:spPr>
        <a:xfrm>
          <a:off x="690237" y="1358386"/>
          <a:ext cx="1510620" cy="981903"/>
        </a:xfrm>
        <a:prstGeom prst="roundRect">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Text" lastClr="000000"/>
              </a:solidFill>
            </a:rPr>
            <a:t>5. A new equilibrium or return to old state.  Order is restored.</a:t>
          </a:r>
        </a:p>
      </dsp:txBody>
      <dsp:txXfrm>
        <a:off x="738170" y="1406319"/>
        <a:ext cx="1414754" cy="886037"/>
      </dsp:txXfrm>
    </dsp:sp>
    <dsp:sp modelId="{0E91DBB5-B4E0-4948-91DA-3CFE11E207BD}">
      <dsp:nvSpPr>
        <dsp:cNvPr id="0" name=""/>
        <dsp:cNvSpPr/>
      </dsp:nvSpPr>
      <dsp:spPr>
        <a:xfrm>
          <a:off x="1351591" y="489872"/>
          <a:ext cx="3925781" cy="3925781"/>
        </a:xfrm>
        <a:custGeom>
          <a:avLst/>
          <a:gdLst/>
          <a:ahLst/>
          <a:cxnLst/>
          <a:rect l="0" t="0" r="0" b="0"/>
          <a:pathLst>
            <a:path>
              <a:moveTo>
                <a:pt x="468833" y="689810"/>
              </a:moveTo>
              <a:arcTo wR="1962890" hR="1962890" stAng="13226051" swAng="1206556"/>
            </a:path>
          </a:pathLst>
        </a:custGeom>
        <a:noFill/>
        <a:ln w="952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4" y="0"/>
            <a:ext cx="2971800" cy="457200"/>
          </a:xfrm>
          <a:prstGeom prst="rect">
            <a:avLst/>
          </a:prstGeom>
        </p:spPr>
        <p:txBody>
          <a:bodyPr vert="horz" lIns="91440" tIns="45720" rIns="91440" bIns="45720" rtlCol="0"/>
          <a:lstStyle>
            <a:lvl1pPr algn="r">
              <a:defRPr sz="1200"/>
            </a:lvl1pPr>
          </a:lstStyle>
          <a:p>
            <a:fld id="{1E44D6F8-E94B-4558-B1CA-AEB02A413ADE}" type="datetimeFigureOut">
              <a:rPr lang="en-GB" smtClean="0"/>
              <a:t>20/02/2021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a:defRPr sz="1200"/>
            </a:lvl1pPr>
          </a:lstStyle>
          <a:p>
            <a:fld id="{A086DD47-ED61-40D8-9125-915EE3B0415D}" type="slidenum">
              <a:rPr lang="en-GB" smtClean="0"/>
              <a:t>‹#›</a:t>
            </a:fld>
            <a:endParaRPr lang="en-GB"/>
          </a:p>
        </p:txBody>
      </p:sp>
    </p:spTree>
    <p:extLst>
      <p:ext uri="{BB962C8B-B14F-4D97-AF65-F5344CB8AC3E}">
        <p14:creationId xmlns:p14="http://schemas.microsoft.com/office/powerpoint/2010/main" val="399677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86DD47-ED61-40D8-9125-915EE3B0415D}" type="slidenum">
              <a:rPr lang="en-GB" smtClean="0"/>
              <a:t>4</a:t>
            </a:fld>
            <a:endParaRPr lang="en-GB"/>
          </a:p>
        </p:txBody>
      </p:sp>
    </p:spTree>
    <p:extLst>
      <p:ext uri="{BB962C8B-B14F-4D97-AF65-F5344CB8AC3E}">
        <p14:creationId xmlns:p14="http://schemas.microsoft.com/office/powerpoint/2010/main" val="3107703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86DD47-ED61-40D8-9125-915EE3B0415D}" type="slidenum">
              <a:rPr lang="en-GB" smtClean="0"/>
              <a:t>15</a:t>
            </a:fld>
            <a:endParaRPr lang="en-GB"/>
          </a:p>
        </p:txBody>
      </p:sp>
    </p:spTree>
    <p:extLst>
      <p:ext uri="{BB962C8B-B14F-4D97-AF65-F5344CB8AC3E}">
        <p14:creationId xmlns:p14="http://schemas.microsoft.com/office/powerpoint/2010/main" val="3107703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86DD47-ED61-40D8-9125-915EE3B0415D}" type="slidenum">
              <a:rPr lang="en-GB" smtClean="0"/>
              <a:t>16</a:t>
            </a:fld>
            <a:endParaRPr lang="en-GB"/>
          </a:p>
        </p:txBody>
      </p:sp>
    </p:spTree>
    <p:extLst>
      <p:ext uri="{BB962C8B-B14F-4D97-AF65-F5344CB8AC3E}">
        <p14:creationId xmlns:p14="http://schemas.microsoft.com/office/powerpoint/2010/main" val="2760088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86DD47-ED61-40D8-9125-915EE3B0415D}" type="slidenum">
              <a:rPr lang="en-GB" smtClean="0"/>
              <a:t>5</a:t>
            </a:fld>
            <a:endParaRPr lang="en-GB"/>
          </a:p>
        </p:txBody>
      </p:sp>
    </p:spTree>
    <p:extLst>
      <p:ext uri="{BB962C8B-B14F-4D97-AF65-F5344CB8AC3E}">
        <p14:creationId xmlns:p14="http://schemas.microsoft.com/office/powerpoint/2010/main" val="3107703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86DD47-ED61-40D8-9125-915EE3B0415D}" type="slidenum">
              <a:rPr lang="en-GB" smtClean="0"/>
              <a:t>6</a:t>
            </a:fld>
            <a:endParaRPr lang="en-GB"/>
          </a:p>
        </p:txBody>
      </p:sp>
    </p:spTree>
    <p:extLst>
      <p:ext uri="{BB962C8B-B14F-4D97-AF65-F5344CB8AC3E}">
        <p14:creationId xmlns:p14="http://schemas.microsoft.com/office/powerpoint/2010/main" val="310770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86DD47-ED61-40D8-9125-915EE3B0415D}" type="slidenum">
              <a:rPr lang="en-GB" smtClean="0"/>
              <a:t>7</a:t>
            </a:fld>
            <a:endParaRPr lang="en-GB"/>
          </a:p>
        </p:txBody>
      </p:sp>
    </p:spTree>
    <p:extLst>
      <p:ext uri="{BB962C8B-B14F-4D97-AF65-F5344CB8AC3E}">
        <p14:creationId xmlns:p14="http://schemas.microsoft.com/office/powerpoint/2010/main" val="310770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86DD47-ED61-40D8-9125-915EE3B0415D}" type="slidenum">
              <a:rPr lang="en-GB" smtClean="0"/>
              <a:t>9</a:t>
            </a:fld>
            <a:endParaRPr lang="en-GB"/>
          </a:p>
        </p:txBody>
      </p:sp>
    </p:spTree>
    <p:extLst>
      <p:ext uri="{BB962C8B-B14F-4D97-AF65-F5344CB8AC3E}">
        <p14:creationId xmlns:p14="http://schemas.microsoft.com/office/powerpoint/2010/main" val="3107703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86DD47-ED61-40D8-9125-915EE3B0415D}" type="slidenum">
              <a:rPr lang="en-GB" smtClean="0"/>
              <a:t>10</a:t>
            </a:fld>
            <a:endParaRPr lang="en-GB"/>
          </a:p>
        </p:txBody>
      </p:sp>
    </p:spTree>
    <p:extLst>
      <p:ext uri="{BB962C8B-B14F-4D97-AF65-F5344CB8AC3E}">
        <p14:creationId xmlns:p14="http://schemas.microsoft.com/office/powerpoint/2010/main" val="3107703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86DD47-ED61-40D8-9125-915EE3B0415D}" type="slidenum">
              <a:rPr lang="en-GB" smtClean="0"/>
              <a:t>12</a:t>
            </a:fld>
            <a:endParaRPr lang="en-GB"/>
          </a:p>
        </p:txBody>
      </p:sp>
    </p:spTree>
    <p:extLst>
      <p:ext uri="{BB962C8B-B14F-4D97-AF65-F5344CB8AC3E}">
        <p14:creationId xmlns:p14="http://schemas.microsoft.com/office/powerpoint/2010/main" val="3107703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86DD47-ED61-40D8-9125-915EE3B0415D}" type="slidenum">
              <a:rPr lang="en-GB" smtClean="0"/>
              <a:t>13</a:t>
            </a:fld>
            <a:endParaRPr lang="en-GB"/>
          </a:p>
        </p:txBody>
      </p:sp>
    </p:spTree>
    <p:extLst>
      <p:ext uri="{BB962C8B-B14F-4D97-AF65-F5344CB8AC3E}">
        <p14:creationId xmlns:p14="http://schemas.microsoft.com/office/powerpoint/2010/main" val="3107703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86DD47-ED61-40D8-9125-915EE3B0415D}" type="slidenum">
              <a:rPr lang="en-GB" smtClean="0"/>
              <a:t>14</a:t>
            </a:fld>
            <a:endParaRPr lang="en-GB"/>
          </a:p>
        </p:txBody>
      </p:sp>
    </p:spTree>
    <p:extLst>
      <p:ext uri="{BB962C8B-B14F-4D97-AF65-F5344CB8AC3E}">
        <p14:creationId xmlns:p14="http://schemas.microsoft.com/office/powerpoint/2010/main" val="3107703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475115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1864138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306025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87386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2991E4-2CD5-48FA-A93D-051E14DC7BA6}" type="datetimeFigureOut">
              <a:rPr lang="en-GB" smtClean="0"/>
              <a:t>20/02/2021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588350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2991E4-2CD5-48FA-A93D-051E14DC7BA6}"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244525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2991E4-2CD5-48FA-A93D-051E14DC7BA6}" type="datetimeFigureOut">
              <a:rPr lang="en-GB" smtClean="0"/>
              <a:t>20/02/2021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1427878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2991E4-2CD5-48FA-A93D-051E14DC7BA6}" type="datetimeFigureOut">
              <a:rPr lang="en-GB" smtClean="0"/>
              <a:t>20/02/2021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13520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991E4-2CD5-48FA-A93D-051E14DC7BA6}" type="datetimeFigureOut">
              <a:rPr lang="en-GB" smtClean="0"/>
              <a:t>20/02/2021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336877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991E4-2CD5-48FA-A93D-051E14DC7BA6}"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2965092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2991E4-2CD5-48FA-A93D-051E14DC7BA6}" type="datetimeFigureOut">
              <a:rPr lang="en-GB" smtClean="0"/>
              <a:t>20/02/2021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4E9CE38-C6D1-466A-96D6-129AB1CC3B3A}" type="slidenum">
              <a:rPr lang="en-GB" smtClean="0"/>
              <a:t>‹#›</a:t>
            </a:fld>
            <a:endParaRPr lang="en-GB"/>
          </a:p>
        </p:txBody>
      </p:sp>
    </p:spTree>
    <p:extLst>
      <p:ext uri="{BB962C8B-B14F-4D97-AF65-F5344CB8AC3E}">
        <p14:creationId xmlns:p14="http://schemas.microsoft.com/office/powerpoint/2010/main" val="85125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2991E4-2CD5-48FA-A93D-051E14DC7BA6}" type="datetimeFigureOut">
              <a:rPr lang="en-GB" smtClean="0"/>
              <a:t>20/02/2021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9CE38-C6D1-466A-96D6-129AB1CC3B3A}" type="slidenum">
              <a:rPr lang="en-GB" smtClean="0"/>
              <a:t>‹#›</a:t>
            </a:fld>
            <a:endParaRPr lang="en-GB"/>
          </a:p>
        </p:txBody>
      </p:sp>
    </p:spTree>
    <p:extLst>
      <p:ext uri="{BB962C8B-B14F-4D97-AF65-F5344CB8AC3E}">
        <p14:creationId xmlns:p14="http://schemas.microsoft.com/office/powerpoint/2010/main" val="2348451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13.png"/><Relationship Id="rId9"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jpeg"/><Relationship Id="rId7"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13.png"/><Relationship Id="rId9"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youtu.be/QcgEqbhsCfU"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hyperlink" Target="https://www.theguardian.com/media-network/media-network-blog/2014/oct/08/how-we-made-audrey-hepburn-galaxy-ad"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jpe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9" name="TextBox 8"/>
          <p:cNvSpPr txBox="1"/>
          <p:nvPr/>
        </p:nvSpPr>
        <p:spPr>
          <a:xfrm>
            <a:off x="6192180" y="908720"/>
            <a:ext cx="2700300" cy="369332"/>
          </a:xfrm>
          <a:prstGeom prst="rect">
            <a:avLst/>
          </a:prstGeom>
          <a:solidFill>
            <a:schemeClr val="tx1"/>
          </a:solidFill>
        </p:spPr>
        <p:txBody>
          <a:bodyPr wrap="square" rtlCol="0">
            <a:spAutoFit/>
          </a:bodyPr>
          <a:lstStyle/>
          <a:p>
            <a:pPr algn="ctr"/>
            <a:r>
              <a:rPr lang="en-GB" dirty="0">
                <a:solidFill>
                  <a:schemeClr val="bg1"/>
                </a:solidFill>
              </a:rPr>
              <a:t>Lesson 1: Advert context</a:t>
            </a:r>
          </a:p>
        </p:txBody>
      </p:sp>
      <p:pic>
        <p:nvPicPr>
          <p:cNvPr id="3" name="Picture 2" descr="https://upload.wikimedia.org/wikipedia/commons/thumb/c/ca/Bell_font_awesome.svg/512px-Bell_font_awesom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1623342"/>
            <a:ext cx="668979" cy="6689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3608" y="1412776"/>
            <a:ext cx="7920880" cy="1200329"/>
          </a:xfrm>
          <a:prstGeom prst="rect">
            <a:avLst/>
          </a:prstGeom>
          <a:noFill/>
        </p:spPr>
        <p:txBody>
          <a:bodyPr wrap="square" rtlCol="0">
            <a:spAutoFit/>
          </a:bodyPr>
          <a:lstStyle/>
          <a:p>
            <a:r>
              <a:rPr lang="en-GB" b="1"/>
              <a:t>Bell work</a:t>
            </a:r>
          </a:p>
          <a:p>
            <a:r>
              <a:rPr lang="en-GB"/>
              <a:t>Collect your Galaxy Audrey Hepburn Personal Learning Checklist and stick in your book – you must revisit this at the end of each lesson and again at the end of the unit.</a:t>
            </a:r>
            <a:endParaRPr lang="en-GB" dirty="0"/>
          </a:p>
        </p:txBody>
      </p:sp>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619672" y="2604696"/>
            <a:ext cx="6321516"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5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5940152" y="4293096"/>
            <a:ext cx="3168352" cy="23762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9" name="TextBox 8"/>
          <p:cNvSpPr txBox="1"/>
          <p:nvPr/>
        </p:nvSpPr>
        <p:spPr>
          <a:xfrm>
            <a:off x="5107734" y="908720"/>
            <a:ext cx="3784745" cy="369332"/>
          </a:xfrm>
          <a:prstGeom prst="rect">
            <a:avLst/>
          </a:prstGeom>
          <a:solidFill>
            <a:schemeClr val="tx1"/>
          </a:solidFill>
        </p:spPr>
        <p:txBody>
          <a:bodyPr wrap="square" rtlCol="0">
            <a:spAutoFit/>
          </a:bodyPr>
          <a:lstStyle/>
          <a:p>
            <a:pPr algn="ctr"/>
            <a:r>
              <a:rPr lang="en-GB" dirty="0">
                <a:solidFill>
                  <a:schemeClr val="bg1"/>
                </a:solidFill>
              </a:rPr>
              <a:t>Lesson 3: Media Language - </a:t>
            </a:r>
            <a:r>
              <a:rPr lang="en-GB" dirty="0" err="1">
                <a:solidFill>
                  <a:schemeClr val="bg1"/>
                </a:solidFill>
              </a:rPr>
              <a:t>Propp</a:t>
            </a:r>
            <a:endParaRPr lang="en-GB" dirty="0">
              <a:solidFill>
                <a:schemeClr val="bg1"/>
              </a:solidFill>
            </a:endParaRPr>
          </a:p>
        </p:txBody>
      </p:sp>
      <p:sp>
        <p:nvSpPr>
          <p:cNvPr id="3" name="TextBox 2"/>
          <p:cNvSpPr txBox="1"/>
          <p:nvPr/>
        </p:nvSpPr>
        <p:spPr>
          <a:xfrm>
            <a:off x="179512" y="1268760"/>
            <a:ext cx="6624736" cy="369332"/>
          </a:xfrm>
          <a:prstGeom prst="rect">
            <a:avLst/>
          </a:prstGeom>
          <a:noFill/>
        </p:spPr>
        <p:txBody>
          <a:bodyPr wrap="square" rtlCol="0">
            <a:spAutoFit/>
          </a:bodyPr>
          <a:lstStyle/>
          <a:p>
            <a:r>
              <a:rPr lang="en-GB" b="1" dirty="0"/>
              <a:t>Narrative Structure and Propp’s Narrative Theory</a:t>
            </a:r>
          </a:p>
        </p:txBody>
      </p:sp>
      <p:sp>
        <p:nvSpPr>
          <p:cNvPr id="7" name="TextBox 6"/>
          <p:cNvSpPr txBox="1"/>
          <p:nvPr/>
        </p:nvSpPr>
        <p:spPr>
          <a:xfrm>
            <a:off x="179512" y="1556792"/>
            <a:ext cx="8712968" cy="584775"/>
          </a:xfrm>
          <a:prstGeom prst="rect">
            <a:avLst/>
          </a:prstGeom>
          <a:noFill/>
        </p:spPr>
        <p:txBody>
          <a:bodyPr wrap="square" rtlCol="0">
            <a:spAutoFit/>
          </a:bodyPr>
          <a:lstStyle/>
          <a:p>
            <a:r>
              <a:rPr lang="en-GB" sz="1600" dirty="0"/>
              <a:t>Vladimir Propp stated that there were seven basic character functions when he analysed 100 fairy tales and that these were present in many media products.  When analysing Shrek, let’s see if he’s right? </a:t>
            </a:r>
          </a:p>
        </p:txBody>
      </p:sp>
      <p:pic>
        <p:nvPicPr>
          <p:cNvPr id="2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067" y="4402762"/>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499580" y="4422591"/>
            <a:ext cx="2608924" cy="2246769"/>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What is Propp’s Narrative theory?</a:t>
            </a:r>
          </a:p>
          <a:p>
            <a:pPr marL="285750" indent="-285750">
              <a:buFont typeface="Arial" panose="020B0604020202020204" pitchFamily="34" charset="0"/>
              <a:buChar char="•"/>
            </a:pPr>
            <a:r>
              <a:rPr lang="en-GB" sz="1400" dirty="0"/>
              <a:t>Describe each character type in Propp’s Narrative Theory.</a:t>
            </a:r>
          </a:p>
          <a:p>
            <a:pPr marL="285750" indent="-285750">
              <a:buFont typeface="Arial" panose="020B0604020202020204" pitchFamily="34" charset="0"/>
              <a:buChar char="•"/>
            </a:pPr>
            <a:r>
              <a:rPr lang="en-GB" sz="1400" dirty="0"/>
              <a:t>Does Propp work with Galaxy?  Which character-types do you recognise and which ones do you not?</a:t>
            </a:r>
          </a:p>
        </p:txBody>
      </p:sp>
      <p:pic>
        <p:nvPicPr>
          <p:cNvPr id="2050" name="Picture 2" descr="https://c1.staticflickr.com/5/4089/4995743733_e876e9dd8c_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47607" y="2403092"/>
            <a:ext cx="1028025" cy="90452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7504" y="3284984"/>
            <a:ext cx="2071596" cy="646331"/>
          </a:xfrm>
          <a:prstGeom prst="rect">
            <a:avLst/>
          </a:prstGeom>
          <a:noFill/>
        </p:spPr>
        <p:txBody>
          <a:bodyPr wrap="square" rtlCol="0">
            <a:spAutoFit/>
          </a:bodyPr>
          <a:lstStyle/>
          <a:p>
            <a:pPr algn="ctr"/>
            <a:r>
              <a:rPr lang="en-GB" sz="1200" b="1" dirty="0"/>
              <a:t>The Hero</a:t>
            </a:r>
          </a:p>
          <a:p>
            <a:r>
              <a:rPr lang="en-GB" sz="1200" dirty="0"/>
              <a:t>Shrek is the hero who has his quest or mission throughout.</a:t>
            </a:r>
          </a:p>
        </p:txBody>
      </p:sp>
      <p:sp>
        <p:nvSpPr>
          <p:cNvPr id="12" name="AutoShape 4" descr="Image result for shrek vill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Image result for shrek vill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8" descr="Image result for shrek villai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10" descr="Image result for shrek villai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60" name="Picture 12" descr="http://images4.fanpop.com/image/polls/822000/822848_1315082315536_full.jpg?v=131508249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2504" y="2392795"/>
            <a:ext cx="1189585" cy="89218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179100" y="3284984"/>
            <a:ext cx="2071596" cy="830997"/>
          </a:xfrm>
          <a:prstGeom prst="rect">
            <a:avLst/>
          </a:prstGeom>
          <a:noFill/>
        </p:spPr>
        <p:txBody>
          <a:bodyPr wrap="square" rtlCol="0">
            <a:spAutoFit/>
          </a:bodyPr>
          <a:lstStyle/>
          <a:p>
            <a:pPr algn="ctr"/>
            <a:r>
              <a:rPr lang="en-GB" sz="1200" b="1" dirty="0"/>
              <a:t>The Villain</a:t>
            </a:r>
          </a:p>
          <a:p>
            <a:r>
              <a:rPr lang="en-GB" sz="1200" dirty="0"/>
              <a:t>Lord Farquaard is obviously the villain in Shrek.  The villain tries to stop the hero.</a:t>
            </a:r>
          </a:p>
        </p:txBody>
      </p:sp>
      <p:pic>
        <p:nvPicPr>
          <p:cNvPr id="2062" name="Picture 14" descr="https://i.pinimg.com/736x/20/14/09/201409e38b307f7d45c120eaad7eb33d--fiona-shrek-princess-fion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4752" y="2407315"/>
            <a:ext cx="936104" cy="9361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264099" y="3306746"/>
            <a:ext cx="2071596" cy="1015663"/>
          </a:xfrm>
          <a:prstGeom prst="rect">
            <a:avLst/>
          </a:prstGeom>
          <a:noFill/>
        </p:spPr>
        <p:txBody>
          <a:bodyPr wrap="square" rtlCol="0">
            <a:spAutoFit/>
          </a:bodyPr>
          <a:lstStyle/>
          <a:p>
            <a:pPr algn="ctr"/>
            <a:r>
              <a:rPr lang="en-GB" sz="1200" b="1" dirty="0"/>
              <a:t>The Princess</a:t>
            </a:r>
          </a:p>
          <a:p>
            <a:r>
              <a:rPr lang="en-GB" sz="1200" dirty="0"/>
              <a:t>Fiona is a princess. She is rescued and falls in love with ‘The Hero’.  A prize for the hero.</a:t>
            </a:r>
          </a:p>
        </p:txBody>
      </p:sp>
      <p:sp>
        <p:nvSpPr>
          <p:cNvPr id="26" name="TextBox 25"/>
          <p:cNvSpPr txBox="1"/>
          <p:nvPr/>
        </p:nvSpPr>
        <p:spPr>
          <a:xfrm>
            <a:off x="6281091" y="3349441"/>
            <a:ext cx="2575385" cy="830997"/>
          </a:xfrm>
          <a:prstGeom prst="rect">
            <a:avLst/>
          </a:prstGeom>
          <a:noFill/>
        </p:spPr>
        <p:txBody>
          <a:bodyPr wrap="square" rtlCol="0">
            <a:spAutoFit/>
          </a:bodyPr>
          <a:lstStyle/>
          <a:p>
            <a:pPr algn="ctr"/>
            <a:r>
              <a:rPr lang="en-GB" sz="1200" b="1" dirty="0"/>
              <a:t>The Donor</a:t>
            </a:r>
          </a:p>
          <a:p>
            <a:r>
              <a:rPr lang="en-GB" sz="1200" dirty="0"/>
              <a:t>The donor often gives the hero a special power to complete the quest.  In Shrek, the Muffin Man helps Shrek. </a:t>
            </a:r>
          </a:p>
        </p:txBody>
      </p:sp>
      <p:pic>
        <p:nvPicPr>
          <p:cNvPr id="2064" name="Picture 16" descr="http://www.behindthevoiceactors.com/_img/chars/muffin-man-shrek-the-third-55.5.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75644" y="2392796"/>
            <a:ext cx="864096" cy="987539"/>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35496" y="5581689"/>
            <a:ext cx="2071596" cy="646331"/>
          </a:xfrm>
          <a:prstGeom prst="rect">
            <a:avLst/>
          </a:prstGeom>
          <a:noFill/>
        </p:spPr>
        <p:txBody>
          <a:bodyPr wrap="square" rtlCol="0">
            <a:spAutoFit/>
          </a:bodyPr>
          <a:lstStyle/>
          <a:p>
            <a:pPr algn="ctr"/>
            <a:r>
              <a:rPr lang="en-GB" sz="1200" b="1" dirty="0"/>
              <a:t>The Princess’s Father</a:t>
            </a:r>
          </a:p>
          <a:p>
            <a:r>
              <a:rPr lang="en-GB" sz="1200" dirty="0"/>
              <a:t>Often an authority figure who offers a reward to the Hero.</a:t>
            </a:r>
          </a:p>
        </p:txBody>
      </p:sp>
      <p:pic>
        <p:nvPicPr>
          <p:cNvPr id="2069" name="Picture 21"/>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34483" y="4618486"/>
            <a:ext cx="829661" cy="96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1979712" y="5581689"/>
            <a:ext cx="2251616" cy="830997"/>
          </a:xfrm>
          <a:prstGeom prst="rect">
            <a:avLst/>
          </a:prstGeom>
          <a:noFill/>
        </p:spPr>
        <p:txBody>
          <a:bodyPr wrap="square" rtlCol="0">
            <a:spAutoFit/>
          </a:bodyPr>
          <a:lstStyle/>
          <a:p>
            <a:pPr algn="ctr"/>
            <a:r>
              <a:rPr lang="en-GB" sz="1200" b="1" dirty="0"/>
              <a:t>The Helper</a:t>
            </a:r>
          </a:p>
          <a:p>
            <a:r>
              <a:rPr lang="en-GB" sz="1200" dirty="0"/>
              <a:t>The helper is the character who helps the hero achieve his/her quest.  In Shrek, it’s the Donkey</a:t>
            </a:r>
          </a:p>
        </p:txBody>
      </p:sp>
      <p:sp>
        <p:nvSpPr>
          <p:cNvPr id="17" name="AutoShape 23" descr="Image result for shrek donke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73" name="Picture 25" descr="Related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77507" y="4603374"/>
            <a:ext cx="856025" cy="978315"/>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27" descr="http://www.behindthevoiceactors.com/_img/chars/prince-charming-shrek-52.8.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4797" y="4353767"/>
            <a:ext cx="944753" cy="1079718"/>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082663" y="5435641"/>
            <a:ext cx="2251616" cy="1200329"/>
          </a:xfrm>
          <a:prstGeom prst="rect">
            <a:avLst/>
          </a:prstGeom>
          <a:solidFill>
            <a:schemeClr val="bg1"/>
          </a:solidFill>
        </p:spPr>
        <p:txBody>
          <a:bodyPr wrap="square" rtlCol="0">
            <a:spAutoFit/>
          </a:bodyPr>
          <a:lstStyle/>
          <a:p>
            <a:pPr algn="ctr"/>
            <a:r>
              <a:rPr lang="en-GB" sz="1200" b="1" dirty="0"/>
              <a:t>The False Hero</a:t>
            </a:r>
          </a:p>
          <a:p>
            <a:r>
              <a:rPr lang="en-GB" sz="1200" dirty="0"/>
              <a:t>The false hero tries to take the credit for the Hero’s actions and get the Princess. Prince Charming fulfils this role in Shrek.</a:t>
            </a:r>
          </a:p>
        </p:txBody>
      </p:sp>
    </p:spTree>
    <p:extLst>
      <p:ext uri="{BB962C8B-B14F-4D97-AF65-F5344CB8AC3E}">
        <p14:creationId xmlns:p14="http://schemas.microsoft.com/office/powerpoint/2010/main" val="3082782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926"/>
          <a:stretch/>
        </p:blipFill>
        <p:spPr bwMode="auto">
          <a:xfrm>
            <a:off x="268156" y="1412776"/>
            <a:ext cx="8299843" cy="476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99792" y="836712"/>
            <a:ext cx="5616624" cy="369332"/>
          </a:xfrm>
          <a:prstGeom prst="rect">
            <a:avLst/>
          </a:prstGeom>
          <a:noFill/>
        </p:spPr>
        <p:txBody>
          <a:bodyPr wrap="square" rtlCol="0">
            <a:spAutoFit/>
          </a:bodyPr>
          <a:lstStyle/>
          <a:p>
            <a:pPr algn="ctr"/>
            <a:r>
              <a:rPr lang="en-GB" b="1" dirty="0"/>
              <a:t>Close Study Product: Galaxy Advertisement</a:t>
            </a:r>
          </a:p>
        </p:txBody>
      </p:sp>
      <p:sp>
        <p:nvSpPr>
          <p:cNvPr id="3" name="5-Point Star 2"/>
          <p:cNvSpPr/>
          <p:nvPr/>
        </p:nvSpPr>
        <p:spPr>
          <a:xfrm>
            <a:off x="4932040" y="5266193"/>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6809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9" name="TextBox 8"/>
          <p:cNvSpPr txBox="1"/>
          <p:nvPr/>
        </p:nvSpPr>
        <p:spPr>
          <a:xfrm>
            <a:off x="4195324" y="908720"/>
            <a:ext cx="4697155" cy="369332"/>
          </a:xfrm>
          <a:prstGeom prst="rect">
            <a:avLst/>
          </a:prstGeom>
          <a:solidFill>
            <a:schemeClr val="tx1"/>
          </a:solidFill>
        </p:spPr>
        <p:txBody>
          <a:bodyPr wrap="square" rtlCol="0">
            <a:spAutoFit/>
          </a:bodyPr>
          <a:lstStyle/>
          <a:p>
            <a:pPr algn="ctr"/>
            <a:r>
              <a:rPr lang="en-GB" dirty="0">
                <a:solidFill>
                  <a:schemeClr val="bg1"/>
                </a:solidFill>
              </a:rPr>
              <a:t>Lesson 4: Media Language - Intertextuality</a:t>
            </a:r>
          </a:p>
        </p:txBody>
      </p:sp>
      <p:sp>
        <p:nvSpPr>
          <p:cNvPr id="3" name="TextBox 2"/>
          <p:cNvSpPr txBox="1"/>
          <p:nvPr/>
        </p:nvSpPr>
        <p:spPr>
          <a:xfrm>
            <a:off x="179512" y="1268760"/>
            <a:ext cx="6624736" cy="369332"/>
          </a:xfrm>
          <a:prstGeom prst="rect">
            <a:avLst/>
          </a:prstGeom>
          <a:noFill/>
        </p:spPr>
        <p:txBody>
          <a:bodyPr wrap="square" rtlCol="0">
            <a:spAutoFit/>
          </a:bodyPr>
          <a:lstStyle/>
          <a:p>
            <a:r>
              <a:rPr lang="en-GB" b="1" dirty="0"/>
              <a:t>Intertextuality in Media Products</a:t>
            </a:r>
          </a:p>
        </p:txBody>
      </p:sp>
      <p:sp>
        <p:nvSpPr>
          <p:cNvPr id="7" name="TextBox 6"/>
          <p:cNvSpPr txBox="1"/>
          <p:nvPr/>
        </p:nvSpPr>
        <p:spPr>
          <a:xfrm>
            <a:off x="179512" y="1556792"/>
            <a:ext cx="8712968" cy="584775"/>
          </a:xfrm>
          <a:prstGeom prst="rect">
            <a:avLst/>
          </a:prstGeom>
          <a:noFill/>
        </p:spPr>
        <p:txBody>
          <a:bodyPr wrap="square" rtlCol="0">
            <a:spAutoFit/>
          </a:bodyPr>
          <a:lstStyle/>
          <a:p>
            <a:r>
              <a:rPr lang="en-GB" sz="1600" dirty="0"/>
              <a:t>Intertextuality is where one media product (e.g. Galaxy) makes reference to other Media Products (e.g. Audrey Hepburn movies) to interest and engage the audience.  This is clearly done in this advert: </a:t>
            </a:r>
          </a:p>
        </p:txBody>
      </p:sp>
      <p:pic>
        <p:nvPicPr>
          <p:cNvPr id="2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8156" y="5994585"/>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913249" y="5733256"/>
            <a:ext cx="8190929" cy="954107"/>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What is Intertextuality?</a:t>
            </a:r>
          </a:p>
          <a:p>
            <a:pPr marL="285750" indent="-285750">
              <a:buFont typeface="Arial" panose="020B0604020202020204" pitchFamily="34" charset="0"/>
              <a:buChar char="•"/>
            </a:pPr>
            <a:r>
              <a:rPr lang="en-GB" sz="1400" dirty="0"/>
              <a:t>Why do advertisers incorporate this?</a:t>
            </a:r>
          </a:p>
          <a:p>
            <a:pPr marL="285750" indent="-285750">
              <a:buFont typeface="Arial" panose="020B0604020202020204" pitchFamily="34" charset="0"/>
              <a:buChar char="•"/>
            </a:pPr>
            <a:r>
              <a:rPr lang="en-GB" sz="1400" dirty="0"/>
              <a:t>Give examples from the Galaxy advert?  Does it work for all audiences?  If not, why not?</a:t>
            </a:r>
          </a:p>
        </p:txBody>
      </p:sp>
      <p:sp>
        <p:nvSpPr>
          <p:cNvPr id="12" name="AutoShape 4" descr="Image result for shrek vill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Image result for shrek vill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8" descr="Image result for shrek villai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10" descr="Image result for shrek villai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23" descr="Image result for shrek donke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2" name="Picture 2" descr="Image result for audrey hepburn roman holid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5" y="2286514"/>
            <a:ext cx="1519613" cy="103356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4572000" y="2286514"/>
            <a:ext cx="1857209" cy="1037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0" y="3324512"/>
            <a:ext cx="3463828" cy="830997"/>
          </a:xfrm>
          <a:prstGeom prst="rect">
            <a:avLst/>
          </a:prstGeom>
          <a:noFill/>
        </p:spPr>
        <p:txBody>
          <a:bodyPr wrap="square" rtlCol="0">
            <a:spAutoFit/>
          </a:bodyPr>
          <a:lstStyle/>
          <a:p>
            <a:r>
              <a:rPr lang="en-GB" sz="1600" dirty="0"/>
              <a:t>Audrey driven away in the advert and by Gregory Peck in ‘Roman Holiday’. The actor even looks like Peck.</a:t>
            </a:r>
          </a:p>
        </p:txBody>
      </p:sp>
      <p:sp>
        <p:nvSpPr>
          <p:cNvPr id="5" name="Rectangle 4"/>
          <p:cNvSpPr/>
          <p:nvPr/>
        </p:nvSpPr>
        <p:spPr>
          <a:xfrm>
            <a:off x="4499992" y="2214506"/>
            <a:ext cx="3600400" cy="1941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4" name="Picture 4" descr="http://i.dailymail.co.uk/i/pix/2015/07/05/12/0512552D0000044D-3149949-image-a-10_1436094736515.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801551" y="2348880"/>
            <a:ext cx="1071146" cy="1152128"/>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979712" y="2348881"/>
            <a:ext cx="2074965"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TextBox 38"/>
          <p:cNvSpPr txBox="1"/>
          <p:nvPr/>
        </p:nvSpPr>
        <p:spPr>
          <a:xfrm>
            <a:off x="801551" y="3517557"/>
            <a:ext cx="3463828" cy="584775"/>
          </a:xfrm>
          <a:prstGeom prst="rect">
            <a:avLst/>
          </a:prstGeom>
          <a:noFill/>
        </p:spPr>
        <p:txBody>
          <a:bodyPr wrap="square" rtlCol="0">
            <a:spAutoFit/>
          </a:bodyPr>
          <a:lstStyle/>
          <a:p>
            <a:r>
              <a:rPr lang="en-GB" sz="1600" dirty="0"/>
              <a:t>Audrey always looking glamourous; in the advert and ‘Breakfast at Tiffany’s’.</a:t>
            </a:r>
          </a:p>
        </p:txBody>
      </p:sp>
      <p:sp>
        <p:nvSpPr>
          <p:cNvPr id="40" name="Rectangle 39"/>
          <p:cNvSpPr/>
          <p:nvPr/>
        </p:nvSpPr>
        <p:spPr>
          <a:xfrm>
            <a:off x="664979" y="2204864"/>
            <a:ext cx="3600400" cy="19410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7" name="Picture 7" descr="Image result for audrey hepburn ca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1551" y="4365104"/>
            <a:ext cx="1506684" cy="112764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2402816" y="4365103"/>
            <a:ext cx="2025168" cy="1131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extBox 43"/>
          <p:cNvSpPr txBox="1"/>
          <p:nvPr/>
        </p:nvSpPr>
        <p:spPr>
          <a:xfrm>
            <a:off x="4535996" y="4366827"/>
            <a:ext cx="3463828" cy="1077218"/>
          </a:xfrm>
          <a:prstGeom prst="rect">
            <a:avLst/>
          </a:prstGeom>
          <a:noFill/>
        </p:spPr>
        <p:txBody>
          <a:bodyPr wrap="square" rtlCol="0">
            <a:spAutoFit/>
          </a:bodyPr>
          <a:lstStyle/>
          <a:p>
            <a:r>
              <a:rPr lang="en-GB" sz="1600" dirty="0"/>
              <a:t>Classic cars were very much a theme in Audrey Hepburn movies and she was often driven (as was the fashion) rather than driving.</a:t>
            </a:r>
          </a:p>
        </p:txBody>
      </p:sp>
      <p:sp>
        <p:nvSpPr>
          <p:cNvPr id="45" name="Rectangle 44"/>
          <p:cNvSpPr/>
          <p:nvPr/>
        </p:nvSpPr>
        <p:spPr>
          <a:xfrm>
            <a:off x="647564" y="4269307"/>
            <a:ext cx="7452828" cy="13199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3453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9" name="TextBox 8"/>
          <p:cNvSpPr txBox="1"/>
          <p:nvPr/>
        </p:nvSpPr>
        <p:spPr>
          <a:xfrm>
            <a:off x="5364088" y="908720"/>
            <a:ext cx="3528391" cy="369332"/>
          </a:xfrm>
          <a:prstGeom prst="rect">
            <a:avLst/>
          </a:prstGeom>
          <a:solidFill>
            <a:schemeClr val="tx1"/>
          </a:solidFill>
        </p:spPr>
        <p:txBody>
          <a:bodyPr wrap="square" rtlCol="0">
            <a:spAutoFit/>
          </a:bodyPr>
          <a:lstStyle/>
          <a:p>
            <a:pPr algn="ctr"/>
            <a:r>
              <a:rPr lang="en-GB" dirty="0">
                <a:solidFill>
                  <a:schemeClr val="bg1"/>
                </a:solidFill>
              </a:rPr>
              <a:t>Lesson 4: Media Representation</a:t>
            </a:r>
          </a:p>
        </p:txBody>
      </p:sp>
      <p:sp>
        <p:nvSpPr>
          <p:cNvPr id="7" name="TextBox 6"/>
          <p:cNvSpPr txBox="1"/>
          <p:nvPr/>
        </p:nvSpPr>
        <p:spPr>
          <a:xfrm>
            <a:off x="179512" y="1556792"/>
            <a:ext cx="8784976" cy="830997"/>
          </a:xfrm>
          <a:prstGeom prst="rect">
            <a:avLst/>
          </a:prstGeom>
          <a:noFill/>
        </p:spPr>
        <p:txBody>
          <a:bodyPr wrap="square" rtlCol="0">
            <a:spAutoFit/>
          </a:bodyPr>
          <a:lstStyle/>
          <a:p>
            <a:r>
              <a:rPr lang="en-GB" sz="1600" dirty="0"/>
              <a:t>The TV advertisement for Galaxy uses a range of stereotypes.  Stereotypes are used so that semiotic codes can be quickly messaged to the target audience.  What stereotypes are used in this advert, why and how do they compare to reality?</a:t>
            </a:r>
          </a:p>
        </p:txBody>
      </p:sp>
      <p:pic>
        <p:nvPicPr>
          <p:cNvPr id="2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165904"/>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12775" y="6021288"/>
            <a:ext cx="8491403" cy="954107"/>
          </a:xfrm>
          <a:prstGeom prst="rect">
            <a:avLst/>
          </a:prstGeom>
          <a:noFill/>
        </p:spPr>
        <p:txBody>
          <a:bodyPr wrap="square" rtlCol="0">
            <a:spAutoFit/>
          </a:bodyPr>
          <a:lstStyle/>
          <a:p>
            <a:r>
              <a:rPr lang="en-GB" sz="1400" dirty="0"/>
              <a:t>In your books and in your own words:</a:t>
            </a:r>
          </a:p>
          <a:p>
            <a:r>
              <a:rPr lang="en-GB" sz="1400" dirty="0"/>
              <a:t>Ensure you have these key points in your book: Stereotypes vs Reality</a:t>
            </a:r>
          </a:p>
          <a:p>
            <a:r>
              <a:rPr lang="en-GB" sz="1400" dirty="0"/>
              <a:t>Why have each of these stereotypes been included and how do they impact on the target audience?</a:t>
            </a:r>
          </a:p>
          <a:p>
            <a:endParaRPr lang="en-GB" sz="1400" dirty="0"/>
          </a:p>
        </p:txBody>
      </p:sp>
      <p:sp>
        <p:nvSpPr>
          <p:cNvPr id="12" name="AutoShape 4" descr="Image result for shrek vill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Image result for shrek vill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8" descr="Image result for shrek villai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10" descr="Image result for shrek villai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23" descr="Image result for shrek donke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TextBox 27"/>
          <p:cNvSpPr txBox="1"/>
          <p:nvPr/>
        </p:nvSpPr>
        <p:spPr>
          <a:xfrm>
            <a:off x="179512" y="1268760"/>
            <a:ext cx="6624736" cy="369332"/>
          </a:xfrm>
          <a:prstGeom prst="rect">
            <a:avLst/>
          </a:prstGeom>
          <a:noFill/>
        </p:spPr>
        <p:txBody>
          <a:bodyPr wrap="square" rtlCol="0">
            <a:spAutoFit/>
          </a:bodyPr>
          <a:lstStyle/>
          <a:p>
            <a:r>
              <a:rPr lang="en-GB" b="1" dirty="0"/>
              <a:t>Media Representations: Stereotypes vs Reality?</a:t>
            </a:r>
          </a:p>
        </p:txBody>
      </p:sp>
      <p:graphicFrame>
        <p:nvGraphicFramePr>
          <p:cNvPr id="29" name="Table 28"/>
          <p:cNvGraphicFramePr>
            <a:graphicFrameLocks noGrp="1"/>
          </p:cNvGraphicFramePr>
          <p:nvPr>
            <p:extLst>
              <p:ext uri="{D42A27DB-BD31-4B8C-83A1-F6EECF244321}">
                <p14:modId xmlns:p14="http://schemas.microsoft.com/office/powerpoint/2010/main" val="3030624630"/>
              </p:ext>
            </p:extLst>
          </p:nvPr>
        </p:nvGraphicFramePr>
        <p:xfrm>
          <a:off x="268156" y="2564904"/>
          <a:ext cx="8588321" cy="2743200"/>
        </p:xfrm>
        <a:graphic>
          <a:graphicData uri="http://schemas.openxmlformats.org/drawingml/2006/table">
            <a:tbl>
              <a:tblPr firstRow="1" bandRow="1">
                <a:tableStyleId>{5C22544A-7EE6-4342-B048-85BDC9FD1C3A}</a:tableStyleId>
              </a:tblPr>
              <a:tblGrid>
                <a:gridCol w="1640465">
                  <a:extLst>
                    <a:ext uri="{9D8B030D-6E8A-4147-A177-3AD203B41FA5}">
                      <a16:colId xmlns:a16="http://schemas.microsoft.com/office/drawing/2014/main" val="20000"/>
                    </a:ext>
                  </a:extLst>
                </a:gridCol>
                <a:gridCol w="3383459">
                  <a:extLst>
                    <a:ext uri="{9D8B030D-6E8A-4147-A177-3AD203B41FA5}">
                      <a16:colId xmlns:a16="http://schemas.microsoft.com/office/drawing/2014/main" val="20001"/>
                    </a:ext>
                  </a:extLst>
                </a:gridCol>
                <a:gridCol w="3564397">
                  <a:extLst>
                    <a:ext uri="{9D8B030D-6E8A-4147-A177-3AD203B41FA5}">
                      <a16:colId xmlns:a16="http://schemas.microsoft.com/office/drawing/2014/main" val="20002"/>
                    </a:ext>
                  </a:extLst>
                </a:gridCol>
              </a:tblGrid>
              <a:tr h="252000">
                <a:tc>
                  <a:txBody>
                    <a:bodyPr/>
                    <a:lstStyle/>
                    <a:p>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ysClr val="windowText" lastClr="000000"/>
                          </a:solidFill>
                        </a:rPr>
                        <a:t>Stereotype 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ysClr val="windowText" lastClr="000000"/>
                          </a:solidFill>
                        </a:rPr>
                        <a:t>Reality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2000">
                <a:tc>
                  <a:txBody>
                    <a:bodyPr/>
                    <a:lstStyle/>
                    <a:p>
                      <a:r>
                        <a:rPr lang="en-GB" sz="1200" b="1" dirty="0">
                          <a:solidFill>
                            <a:sysClr val="windowText" lastClr="000000"/>
                          </a:solidFill>
                        </a:rPr>
                        <a:t>Place</a:t>
                      </a:r>
                      <a:r>
                        <a:rPr lang="en-GB" sz="1200" b="1" baseline="0" dirty="0">
                          <a:solidFill>
                            <a:sysClr val="windowText" lastClr="000000"/>
                          </a:solidFill>
                        </a:rPr>
                        <a:t>: Italy</a:t>
                      </a: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2000">
                <a:tc>
                  <a:txBody>
                    <a:bodyPr/>
                    <a:lstStyle/>
                    <a:p>
                      <a:r>
                        <a:rPr lang="en-GB" sz="1200" b="1" dirty="0">
                          <a:solidFill>
                            <a:sysClr val="windowText" lastClr="000000"/>
                          </a:solidFill>
                        </a:rPr>
                        <a:t>Celebrity:</a:t>
                      </a:r>
                      <a:r>
                        <a:rPr lang="en-GB" sz="1200" b="1" baseline="0" dirty="0">
                          <a:solidFill>
                            <a:sysClr val="windowText" lastClr="000000"/>
                          </a:solidFill>
                        </a:rPr>
                        <a:t> Audrey Hepburn</a:t>
                      </a: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2000">
                <a:tc>
                  <a:txBody>
                    <a:bodyPr/>
                    <a:lstStyle/>
                    <a:p>
                      <a:r>
                        <a:rPr lang="en-GB" sz="1200" b="1" dirty="0">
                          <a:solidFill>
                            <a:sysClr val="windowText" lastClr="000000"/>
                          </a:solidFill>
                        </a:rPr>
                        <a:t>Product: Galaxy</a:t>
                      </a:r>
                      <a:r>
                        <a:rPr lang="en-GB" sz="1200" b="1" baseline="0" dirty="0">
                          <a:solidFill>
                            <a:sysClr val="windowText" lastClr="000000"/>
                          </a:solidFill>
                        </a:rPr>
                        <a:t> chocolate</a:t>
                      </a: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2000">
                <a:tc>
                  <a:txBody>
                    <a:bodyPr/>
                    <a:lstStyle/>
                    <a:p>
                      <a:r>
                        <a:rPr lang="en-GB" sz="1200" b="1" dirty="0">
                          <a:solidFill>
                            <a:sysClr val="windowText" lastClr="000000"/>
                          </a:solidFill>
                        </a:rPr>
                        <a:t>Time: 1950s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2000">
                <a:tc>
                  <a:txBody>
                    <a:bodyPr/>
                    <a:lstStyle/>
                    <a:p>
                      <a:r>
                        <a:rPr lang="en-GB" sz="1200" b="1" dirty="0">
                          <a:solidFill>
                            <a:sysClr val="windowText" lastClr="000000"/>
                          </a:solidFill>
                        </a:rPr>
                        <a:t>Masculinity and Femininity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2000">
                <a:tc>
                  <a:txBody>
                    <a:bodyPr/>
                    <a:lstStyle/>
                    <a:p>
                      <a:r>
                        <a:rPr lang="en-GB" sz="1200" b="1" dirty="0">
                          <a:solidFill>
                            <a:sysClr val="windowText" lastClr="000000"/>
                          </a:solidFill>
                        </a:rPr>
                        <a:t>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2000">
                <a:tc>
                  <a:txBody>
                    <a:bodyPr/>
                    <a:lstStyle/>
                    <a:p>
                      <a:r>
                        <a:rPr lang="en-GB" sz="1200" b="1" dirty="0">
                          <a:solidFill>
                            <a:sysClr val="windowText" lastClr="000000"/>
                          </a:solidFill>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54725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9" name="TextBox 8"/>
          <p:cNvSpPr txBox="1"/>
          <p:nvPr/>
        </p:nvSpPr>
        <p:spPr>
          <a:xfrm>
            <a:off x="5364088" y="908720"/>
            <a:ext cx="3528391" cy="369332"/>
          </a:xfrm>
          <a:prstGeom prst="rect">
            <a:avLst/>
          </a:prstGeom>
          <a:solidFill>
            <a:schemeClr val="tx1"/>
          </a:solidFill>
        </p:spPr>
        <p:txBody>
          <a:bodyPr wrap="square" rtlCol="0">
            <a:spAutoFit/>
          </a:bodyPr>
          <a:lstStyle/>
          <a:p>
            <a:pPr algn="ctr"/>
            <a:r>
              <a:rPr lang="en-GB" dirty="0">
                <a:solidFill>
                  <a:schemeClr val="bg1"/>
                </a:solidFill>
              </a:rPr>
              <a:t>Lesson 4: Media Representation</a:t>
            </a:r>
          </a:p>
        </p:txBody>
      </p:sp>
      <p:sp>
        <p:nvSpPr>
          <p:cNvPr id="7" name="TextBox 6"/>
          <p:cNvSpPr txBox="1"/>
          <p:nvPr/>
        </p:nvSpPr>
        <p:spPr>
          <a:xfrm>
            <a:off x="179512" y="1556792"/>
            <a:ext cx="8784976" cy="738664"/>
          </a:xfrm>
          <a:prstGeom prst="rect">
            <a:avLst/>
          </a:prstGeom>
          <a:noFill/>
        </p:spPr>
        <p:txBody>
          <a:bodyPr wrap="square" rtlCol="0">
            <a:spAutoFit/>
          </a:bodyPr>
          <a:lstStyle/>
          <a:p>
            <a:r>
              <a:rPr lang="en-GB" sz="1400" dirty="0"/>
              <a:t>The TV advertisement for Galaxy uses a range of stereotypes.  Stereotypes are used so that semiotic codes can be quickly messaged to the target audience.  What stereotypes are used in this advert, why and how do they compare to reality?</a:t>
            </a:r>
          </a:p>
        </p:txBody>
      </p:sp>
      <p:pic>
        <p:nvPicPr>
          <p:cNvPr id="2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165904"/>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612775" y="6021288"/>
            <a:ext cx="8491403" cy="954107"/>
          </a:xfrm>
          <a:prstGeom prst="rect">
            <a:avLst/>
          </a:prstGeom>
          <a:noFill/>
        </p:spPr>
        <p:txBody>
          <a:bodyPr wrap="square" rtlCol="0">
            <a:spAutoFit/>
          </a:bodyPr>
          <a:lstStyle/>
          <a:p>
            <a:r>
              <a:rPr lang="en-GB" sz="1400" dirty="0"/>
              <a:t>In your books and in your own words:</a:t>
            </a:r>
          </a:p>
          <a:p>
            <a:r>
              <a:rPr lang="en-GB" sz="1400" dirty="0"/>
              <a:t>Ensure you have these key points in your book: Stereotypes vs Reality</a:t>
            </a:r>
          </a:p>
          <a:p>
            <a:r>
              <a:rPr lang="en-GB" sz="1400" b="1" dirty="0"/>
              <a:t>Why have each of these stereotypes been included and how do they impact on the target audience?</a:t>
            </a:r>
          </a:p>
          <a:p>
            <a:endParaRPr lang="en-GB" sz="1400" dirty="0"/>
          </a:p>
        </p:txBody>
      </p:sp>
      <p:sp>
        <p:nvSpPr>
          <p:cNvPr id="12" name="AutoShape 4" descr="Image result for shrek vill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Image result for shrek vill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8" descr="Image result for shrek villai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10" descr="Image result for shrek villai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23" descr="Image result for shrek donke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TextBox 27"/>
          <p:cNvSpPr txBox="1"/>
          <p:nvPr/>
        </p:nvSpPr>
        <p:spPr>
          <a:xfrm>
            <a:off x="179512" y="1268760"/>
            <a:ext cx="6624736" cy="369332"/>
          </a:xfrm>
          <a:prstGeom prst="rect">
            <a:avLst/>
          </a:prstGeom>
          <a:noFill/>
        </p:spPr>
        <p:txBody>
          <a:bodyPr wrap="square" rtlCol="0">
            <a:spAutoFit/>
          </a:bodyPr>
          <a:lstStyle/>
          <a:p>
            <a:r>
              <a:rPr lang="en-GB" b="1" dirty="0"/>
              <a:t>Media Representations: Stereotypes vs Reality?</a:t>
            </a:r>
          </a:p>
        </p:txBody>
      </p:sp>
      <p:graphicFrame>
        <p:nvGraphicFramePr>
          <p:cNvPr id="29" name="Table 28"/>
          <p:cNvGraphicFramePr>
            <a:graphicFrameLocks noGrp="1"/>
          </p:cNvGraphicFramePr>
          <p:nvPr>
            <p:extLst>
              <p:ext uri="{D42A27DB-BD31-4B8C-83A1-F6EECF244321}">
                <p14:modId xmlns:p14="http://schemas.microsoft.com/office/powerpoint/2010/main" val="2837661248"/>
              </p:ext>
            </p:extLst>
          </p:nvPr>
        </p:nvGraphicFramePr>
        <p:xfrm>
          <a:off x="268156" y="2276872"/>
          <a:ext cx="8588321" cy="3657600"/>
        </p:xfrm>
        <a:graphic>
          <a:graphicData uri="http://schemas.openxmlformats.org/drawingml/2006/table">
            <a:tbl>
              <a:tblPr firstRow="1" bandRow="1">
                <a:tableStyleId>{5C22544A-7EE6-4342-B048-85BDC9FD1C3A}</a:tableStyleId>
              </a:tblPr>
              <a:tblGrid>
                <a:gridCol w="1279508">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3924437">
                  <a:extLst>
                    <a:ext uri="{9D8B030D-6E8A-4147-A177-3AD203B41FA5}">
                      <a16:colId xmlns:a16="http://schemas.microsoft.com/office/drawing/2014/main" val="20002"/>
                    </a:ext>
                  </a:extLst>
                </a:gridCol>
              </a:tblGrid>
              <a:tr h="252000">
                <a:tc>
                  <a:txBody>
                    <a:bodyPr/>
                    <a:lstStyle/>
                    <a:p>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ysClr val="windowText" lastClr="000000"/>
                          </a:solidFill>
                        </a:rPr>
                        <a:t>Stereotype used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ysClr val="windowText" lastClr="000000"/>
                          </a:solidFill>
                        </a:rPr>
                        <a:t>Reality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2000">
                <a:tc>
                  <a:txBody>
                    <a:bodyPr/>
                    <a:lstStyle/>
                    <a:p>
                      <a:r>
                        <a:rPr lang="en-GB" sz="1200" b="1" dirty="0">
                          <a:solidFill>
                            <a:sysClr val="windowText" lastClr="000000"/>
                          </a:solidFill>
                        </a:rPr>
                        <a:t>Place</a:t>
                      </a:r>
                      <a:r>
                        <a:rPr lang="en-GB" sz="1200" b="1" baseline="0" dirty="0">
                          <a:solidFill>
                            <a:sysClr val="windowText" lastClr="000000"/>
                          </a:solidFill>
                        </a:rPr>
                        <a:t>: Italy</a:t>
                      </a: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ysClr val="windowText" lastClr="000000"/>
                          </a:solidFill>
                        </a:rPr>
                        <a:t>Classic Mediterranean</a:t>
                      </a:r>
                      <a:r>
                        <a:rPr lang="en-GB" sz="1200" b="0" baseline="0" dirty="0">
                          <a:solidFill>
                            <a:sysClr val="windowText" lastClr="000000"/>
                          </a:solidFill>
                        </a:rPr>
                        <a:t> hilltop village setting.  Sunny.  Beautiful buildings. Chaotic.  Disorganised.</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ysClr val="windowText" lastClr="000000"/>
                          </a:solidFill>
                        </a:rPr>
                        <a:t>Where</a:t>
                      </a:r>
                      <a:r>
                        <a:rPr lang="en-GB" sz="1200" b="0" baseline="0" dirty="0">
                          <a:solidFill>
                            <a:sysClr val="windowText" lastClr="000000"/>
                          </a:solidFill>
                        </a:rPr>
                        <a:t> are the poorer, less-glamourous locations.  Why have these been excluded?</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2000">
                <a:tc>
                  <a:txBody>
                    <a:bodyPr/>
                    <a:lstStyle/>
                    <a:p>
                      <a:r>
                        <a:rPr lang="en-GB" sz="1200" b="1" dirty="0">
                          <a:solidFill>
                            <a:sysClr val="windowText" lastClr="000000"/>
                          </a:solidFill>
                        </a:rPr>
                        <a:t>Celebrity:</a:t>
                      </a:r>
                      <a:r>
                        <a:rPr lang="en-GB" sz="1200" b="1" baseline="0" dirty="0">
                          <a:solidFill>
                            <a:sysClr val="windowText" lastClr="000000"/>
                          </a:solidFill>
                        </a:rPr>
                        <a:t> Audrey Hepburn</a:t>
                      </a: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Immaculately presented.  Cool. Charming.  Loved by all people.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Audrey [you</a:t>
                      </a:r>
                      <a:r>
                        <a:rPr lang="en-GB" sz="1200" baseline="0" dirty="0">
                          <a:solidFill>
                            <a:sysClr val="windowText" lastClr="000000"/>
                          </a:solidFill>
                        </a:rPr>
                        <a:t> may be surprised to hear] was not always this immaculate! *she often was though!</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2000">
                <a:tc>
                  <a:txBody>
                    <a:bodyPr/>
                    <a:lstStyle/>
                    <a:p>
                      <a:r>
                        <a:rPr lang="en-GB" sz="1200" b="1" dirty="0">
                          <a:solidFill>
                            <a:sysClr val="windowText" lastClr="000000"/>
                          </a:solidFill>
                        </a:rPr>
                        <a:t>Product: Galaxy</a:t>
                      </a:r>
                      <a:r>
                        <a:rPr lang="en-GB" sz="1200" b="1" baseline="0" dirty="0">
                          <a:solidFill>
                            <a:sysClr val="windowText" lastClr="000000"/>
                          </a:solidFill>
                        </a:rPr>
                        <a:t> chocolate</a:t>
                      </a: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Luxury product.  Induces calm,</a:t>
                      </a:r>
                      <a:r>
                        <a:rPr lang="en-GB" sz="1200" baseline="0" dirty="0">
                          <a:solidFill>
                            <a:sysClr val="windowText" lastClr="000000"/>
                          </a:solidFill>
                        </a:rPr>
                        <a:t> relaxation, etc.</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Chocolate doesn’t always</a:t>
                      </a:r>
                      <a:r>
                        <a:rPr lang="en-GB" sz="1200" baseline="0" dirty="0">
                          <a:solidFill>
                            <a:sysClr val="windowText" lastClr="000000"/>
                          </a:solidFill>
                        </a:rPr>
                        <a:t> make you feel like this.  Why have they felt the need to represent chocolate this way?</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2000">
                <a:tc>
                  <a:txBody>
                    <a:bodyPr/>
                    <a:lstStyle/>
                    <a:p>
                      <a:r>
                        <a:rPr lang="en-GB" sz="1200" b="1" dirty="0">
                          <a:solidFill>
                            <a:sysClr val="windowText" lastClr="000000"/>
                          </a:solidFill>
                        </a:rPr>
                        <a:t>Time: 1950s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Friendly, slow-pace</a:t>
                      </a:r>
                      <a:r>
                        <a:rPr lang="en-GB" sz="1200" baseline="0" dirty="0">
                          <a:solidFill>
                            <a:sysClr val="windowText" lastClr="000000"/>
                          </a:solidFill>
                        </a:rPr>
                        <a:t> of life, simpler times.</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This is clearly stereotypical, but some truth.</a:t>
                      </a:r>
                      <a:r>
                        <a:rPr lang="en-GB" sz="1200" baseline="0" dirty="0">
                          <a:solidFill>
                            <a:sysClr val="windowText" lastClr="000000"/>
                          </a:solidFill>
                        </a:rPr>
                        <a:t>  1950s were not always like this for everybody though.</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2000">
                <a:tc>
                  <a:txBody>
                    <a:bodyPr/>
                    <a:lstStyle/>
                    <a:p>
                      <a:r>
                        <a:rPr lang="en-GB" sz="1200" b="1" dirty="0">
                          <a:solidFill>
                            <a:sysClr val="windowText" lastClr="000000"/>
                          </a:solidFill>
                        </a:rPr>
                        <a:t>Masculinity and Femininity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Women</a:t>
                      </a:r>
                      <a:r>
                        <a:rPr lang="en-GB" sz="1200" baseline="0" dirty="0">
                          <a:solidFill>
                            <a:sysClr val="windowText" lastClr="000000"/>
                          </a:solidFill>
                        </a:rPr>
                        <a:t> – feminine attire, flirtatious, </a:t>
                      </a:r>
                      <a:r>
                        <a:rPr lang="en-GB" sz="1200" baseline="0" dirty="0" err="1">
                          <a:solidFill>
                            <a:sysClr val="windowText" lastClr="000000"/>
                          </a:solidFill>
                        </a:rPr>
                        <a:t>Propp’s</a:t>
                      </a:r>
                      <a:r>
                        <a:rPr lang="en-GB" sz="1200" baseline="0" dirty="0">
                          <a:solidFill>
                            <a:sysClr val="windowText" lastClr="000000"/>
                          </a:solidFill>
                        </a:rPr>
                        <a:t> Princess’s, trusting.</a:t>
                      </a:r>
                    </a:p>
                    <a:p>
                      <a:r>
                        <a:rPr lang="en-GB" sz="1200" baseline="0" dirty="0">
                          <a:solidFill>
                            <a:sysClr val="windowText" lastClr="000000"/>
                          </a:solidFill>
                        </a:rPr>
                        <a:t>Men – working,  </a:t>
                      </a:r>
                      <a:r>
                        <a:rPr lang="en-GB" sz="1200" baseline="0" dirty="0" err="1">
                          <a:solidFill>
                            <a:sysClr val="windowText" lastClr="000000"/>
                          </a:solidFill>
                        </a:rPr>
                        <a:t>Propp’s</a:t>
                      </a:r>
                      <a:r>
                        <a:rPr lang="en-GB" sz="1200" baseline="0" dirty="0">
                          <a:solidFill>
                            <a:sysClr val="windowText" lastClr="000000"/>
                          </a:solidFill>
                        </a:rPr>
                        <a:t> helpers and hero’s.</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Many images of masculinity</a:t>
                      </a:r>
                      <a:r>
                        <a:rPr lang="en-GB" sz="1200" baseline="0" dirty="0">
                          <a:solidFill>
                            <a:sysClr val="windowText" lastClr="000000"/>
                          </a:solidFill>
                        </a:rPr>
                        <a:t> and feminine were changed after WW2.  Are these stereotypes relevant today?  Would you expect this to happen in a modern advert?</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2000">
                <a:tc>
                  <a:txBody>
                    <a:bodyPr/>
                    <a:lstStyle/>
                    <a:p>
                      <a:r>
                        <a:rPr lang="en-GB" sz="1200" b="1" dirty="0">
                          <a:solidFill>
                            <a:sysClr val="windowText" lastClr="000000"/>
                          </a:solidFill>
                        </a:rPr>
                        <a:t>Class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No specific class present – seems</a:t>
                      </a:r>
                      <a:r>
                        <a:rPr lang="en-GB" sz="1200" baseline="0" dirty="0">
                          <a:solidFill>
                            <a:sysClr val="windowText" lastClr="000000"/>
                          </a:solidFill>
                        </a:rPr>
                        <a:t> very inclusive and friendly.</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Why is</a:t>
                      </a:r>
                      <a:r>
                        <a:rPr lang="en-GB" sz="1200" baseline="0" dirty="0">
                          <a:solidFill>
                            <a:sysClr val="windowText" lastClr="000000"/>
                          </a:solidFill>
                        </a:rPr>
                        <a:t> the society so inclusive?  What image of this society are they trying to represent?</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2000">
                <a:tc>
                  <a:txBody>
                    <a:bodyPr/>
                    <a:lstStyle/>
                    <a:p>
                      <a:r>
                        <a:rPr lang="en-GB" sz="1200" b="1" dirty="0">
                          <a:solidFill>
                            <a:sysClr val="windowText" lastClr="000000"/>
                          </a:solidFill>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All ages</a:t>
                      </a:r>
                      <a:r>
                        <a:rPr lang="en-GB" sz="1200" baseline="0" dirty="0">
                          <a:solidFill>
                            <a:sysClr val="windowText" lastClr="000000"/>
                          </a:solidFill>
                        </a:rPr>
                        <a:t> represented, but central characters are young, good-looking and image-aware.</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Think of</a:t>
                      </a:r>
                      <a:r>
                        <a:rPr lang="en-GB" sz="1200" baseline="0" dirty="0">
                          <a:solidFill>
                            <a:sysClr val="windowText" lastClr="000000"/>
                          </a:solidFill>
                        </a:rPr>
                        <a:t> the target audience.  What age are they now?  Why would this image resonate with them?</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3453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9" name="TextBox 8"/>
          <p:cNvSpPr txBox="1"/>
          <p:nvPr/>
        </p:nvSpPr>
        <p:spPr>
          <a:xfrm>
            <a:off x="5364088" y="908720"/>
            <a:ext cx="3528391" cy="369332"/>
          </a:xfrm>
          <a:prstGeom prst="rect">
            <a:avLst/>
          </a:prstGeom>
          <a:solidFill>
            <a:schemeClr val="tx1"/>
          </a:solidFill>
        </p:spPr>
        <p:txBody>
          <a:bodyPr wrap="square" rtlCol="0">
            <a:spAutoFit/>
          </a:bodyPr>
          <a:lstStyle/>
          <a:p>
            <a:pPr algn="ctr"/>
            <a:r>
              <a:rPr lang="en-GB" dirty="0">
                <a:solidFill>
                  <a:schemeClr val="bg1"/>
                </a:solidFill>
              </a:rPr>
              <a:t>Lesson 4: Media Representation</a:t>
            </a:r>
          </a:p>
        </p:txBody>
      </p:sp>
      <p:sp>
        <p:nvSpPr>
          <p:cNvPr id="7" name="TextBox 6"/>
          <p:cNvSpPr txBox="1"/>
          <p:nvPr/>
        </p:nvSpPr>
        <p:spPr>
          <a:xfrm>
            <a:off x="179512" y="1556792"/>
            <a:ext cx="8784976" cy="338554"/>
          </a:xfrm>
          <a:prstGeom prst="rect">
            <a:avLst/>
          </a:prstGeom>
          <a:noFill/>
        </p:spPr>
        <p:txBody>
          <a:bodyPr wrap="square" rtlCol="0">
            <a:spAutoFit/>
          </a:bodyPr>
          <a:lstStyle/>
          <a:p>
            <a:r>
              <a:rPr lang="en-GB" sz="1600" dirty="0"/>
              <a:t>There are a number of factors that would impact on how an audience interprets this advert:</a:t>
            </a:r>
          </a:p>
        </p:txBody>
      </p:sp>
      <p:pic>
        <p:nvPicPr>
          <p:cNvPr id="23"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6165904"/>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4" descr="Image result for shrek villai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AutoShape 6" descr="Image result for shrek villai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AutoShape 8" descr="Image result for shrek villai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AutoShape 10" descr="Image result for shrek villai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AutoShape 23" descr="Image result for shrek donkey"/>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TextBox 27"/>
          <p:cNvSpPr txBox="1"/>
          <p:nvPr/>
        </p:nvSpPr>
        <p:spPr>
          <a:xfrm>
            <a:off x="179512" y="1268760"/>
            <a:ext cx="8280920" cy="369332"/>
          </a:xfrm>
          <a:prstGeom prst="rect">
            <a:avLst/>
          </a:prstGeom>
          <a:noFill/>
        </p:spPr>
        <p:txBody>
          <a:bodyPr wrap="square" rtlCol="0">
            <a:spAutoFit/>
          </a:bodyPr>
          <a:lstStyle/>
          <a:p>
            <a:r>
              <a:rPr lang="en-GB" b="1" dirty="0"/>
              <a:t>Media Representations: What factors will affect audience interpretation?</a:t>
            </a:r>
          </a:p>
        </p:txBody>
      </p:sp>
      <p:sp>
        <p:nvSpPr>
          <p:cNvPr id="2" name="TextBox 1"/>
          <p:cNvSpPr txBox="1"/>
          <p:nvPr/>
        </p:nvSpPr>
        <p:spPr>
          <a:xfrm>
            <a:off x="3131840" y="3430741"/>
            <a:ext cx="2448272" cy="646331"/>
          </a:xfrm>
          <a:prstGeom prst="rect">
            <a:avLst/>
          </a:prstGeom>
          <a:solidFill>
            <a:schemeClr val="bg1">
              <a:lumMod val="85000"/>
            </a:schemeClr>
          </a:solidFill>
          <a:ln>
            <a:solidFill>
              <a:schemeClr val="tx1"/>
            </a:solidFill>
          </a:ln>
        </p:spPr>
        <p:txBody>
          <a:bodyPr wrap="square" rtlCol="0">
            <a:spAutoFit/>
          </a:bodyPr>
          <a:lstStyle/>
          <a:p>
            <a:pPr algn="ctr"/>
            <a:r>
              <a:rPr lang="en-GB" dirty="0">
                <a:effectLst>
                  <a:outerShdw blurRad="38100" dist="38100" dir="2700000" algn="tl">
                    <a:srgbClr val="000000">
                      <a:alpha val="43137"/>
                    </a:srgbClr>
                  </a:outerShdw>
                </a:effectLst>
              </a:rPr>
              <a:t>Factors affecting audience interpretation</a:t>
            </a:r>
          </a:p>
        </p:txBody>
      </p:sp>
      <p:sp>
        <p:nvSpPr>
          <p:cNvPr id="3" name="TextBox 2"/>
          <p:cNvSpPr txBox="1"/>
          <p:nvPr/>
        </p:nvSpPr>
        <p:spPr>
          <a:xfrm>
            <a:off x="6148145" y="3168127"/>
            <a:ext cx="2604779" cy="1200329"/>
          </a:xfrm>
          <a:prstGeom prst="rect">
            <a:avLst/>
          </a:prstGeom>
          <a:noFill/>
        </p:spPr>
        <p:txBody>
          <a:bodyPr wrap="square" rtlCol="0">
            <a:spAutoFit/>
          </a:bodyPr>
          <a:lstStyle/>
          <a:p>
            <a:r>
              <a:rPr lang="en-GB" dirty="0"/>
              <a:t>Age of audience – who are the buyers?  How would older/younger audience respond?</a:t>
            </a:r>
          </a:p>
        </p:txBody>
      </p:sp>
      <p:sp>
        <p:nvSpPr>
          <p:cNvPr id="19" name="TextBox 18"/>
          <p:cNvSpPr txBox="1"/>
          <p:nvPr/>
        </p:nvSpPr>
        <p:spPr>
          <a:xfrm>
            <a:off x="611560" y="2492896"/>
            <a:ext cx="2016224" cy="923330"/>
          </a:xfrm>
          <a:prstGeom prst="rect">
            <a:avLst/>
          </a:prstGeom>
          <a:noFill/>
        </p:spPr>
        <p:txBody>
          <a:bodyPr wrap="square" rtlCol="0">
            <a:spAutoFit/>
          </a:bodyPr>
          <a:lstStyle/>
          <a:p>
            <a:r>
              <a:rPr lang="en-GB" dirty="0"/>
              <a:t>Cultural references regarding 1950s movie stars.</a:t>
            </a:r>
          </a:p>
        </p:txBody>
      </p:sp>
      <p:sp>
        <p:nvSpPr>
          <p:cNvPr id="5" name="TextBox 4"/>
          <p:cNvSpPr txBox="1"/>
          <p:nvPr/>
        </p:nvSpPr>
        <p:spPr>
          <a:xfrm>
            <a:off x="3416167" y="2315624"/>
            <a:ext cx="2731978" cy="646331"/>
          </a:xfrm>
          <a:prstGeom prst="rect">
            <a:avLst/>
          </a:prstGeom>
          <a:noFill/>
        </p:spPr>
        <p:txBody>
          <a:bodyPr wrap="square" rtlCol="0">
            <a:spAutoFit/>
          </a:bodyPr>
          <a:lstStyle/>
          <a:p>
            <a:r>
              <a:rPr lang="en-GB" dirty="0"/>
              <a:t>Views on nostalgic lifestyle and busy modern lifestyles</a:t>
            </a:r>
          </a:p>
        </p:txBody>
      </p:sp>
      <p:sp>
        <p:nvSpPr>
          <p:cNvPr id="21" name="TextBox 20"/>
          <p:cNvSpPr txBox="1"/>
          <p:nvPr/>
        </p:nvSpPr>
        <p:spPr>
          <a:xfrm>
            <a:off x="253683" y="3753906"/>
            <a:ext cx="2731978" cy="1200329"/>
          </a:xfrm>
          <a:prstGeom prst="rect">
            <a:avLst/>
          </a:prstGeom>
          <a:noFill/>
        </p:spPr>
        <p:txBody>
          <a:bodyPr wrap="square" rtlCol="0">
            <a:spAutoFit/>
          </a:bodyPr>
          <a:lstStyle/>
          <a:p>
            <a:r>
              <a:rPr lang="en-GB" dirty="0"/>
              <a:t>Personal identity with Audrey Hepburn and representations of class and femininity.</a:t>
            </a:r>
          </a:p>
        </p:txBody>
      </p:sp>
      <p:sp>
        <p:nvSpPr>
          <p:cNvPr id="10" name="TextBox 9"/>
          <p:cNvSpPr txBox="1"/>
          <p:nvPr/>
        </p:nvSpPr>
        <p:spPr>
          <a:xfrm>
            <a:off x="3059832" y="4293096"/>
            <a:ext cx="2868142" cy="1200329"/>
          </a:xfrm>
          <a:prstGeom prst="rect">
            <a:avLst/>
          </a:prstGeom>
          <a:noFill/>
        </p:spPr>
        <p:txBody>
          <a:bodyPr wrap="square" rtlCol="0">
            <a:spAutoFit/>
          </a:bodyPr>
          <a:lstStyle/>
          <a:p>
            <a:r>
              <a:rPr lang="en-GB" dirty="0"/>
              <a:t>The belief that chocolate is good for you.  This contradicts modern healthy lifestyle messages.</a:t>
            </a:r>
          </a:p>
        </p:txBody>
      </p:sp>
      <p:sp>
        <p:nvSpPr>
          <p:cNvPr id="25" name="TextBox 24"/>
          <p:cNvSpPr txBox="1"/>
          <p:nvPr/>
        </p:nvSpPr>
        <p:spPr>
          <a:xfrm>
            <a:off x="612775" y="6218148"/>
            <a:ext cx="8491403" cy="523220"/>
          </a:xfrm>
          <a:prstGeom prst="rect">
            <a:avLst/>
          </a:prstGeom>
          <a:noFill/>
        </p:spPr>
        <p:txBody>
          <a:bodyPr wrap="square" rtlCol="0">
            <a:spAutoFit/>
          </a:bodyPr>
          <a:lstStyle/>
          <a:p>
            <a:r>
              <a:rPr lang="en-GB" sz="1400" dirty="0"/>
              <a:t>In your books and in your own words:</a:t>
            </a:r>
          </a:p>
          <a:p>
            <a:r>
              <a:rPr lang="en-GB" sz="1400" dirty="0"/>
              <a:t>For each factor, explain why each of these  could affect audience interpretation.</a:t>
            </a:r>
          </a:p>
        </p:txBody>
      </p:sp>
    </p:spTree>
    <p:extLst>
      <p:ext uri="{BB962C8B-B14F-4D97-AF65-F5344CB8AC3E}">
        <p14:creationId xmlns:p14="http://schemas.microsoft.com/office/powerpoint/2010/main" val="2657555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780928"/>
            <a:ext cx="8073813" cy="806975"/>
          </a:xfrm>
        </p:spPr>
        <p:txBody>
          <a:bodyPr>
            <a:normAutofit fontScale="90000"/>
          </a:bodyPr>
          <a:lstStyle/>
          <a:p>
            <a:r>
              <a:rPr lang="en-GB" sz="2400" b="1" dirty="0"/>
              <a:t>This concludes the TV Galaxy advert  Close Study Product.</a:t>
            </a:r>
            <a:br>
              <a:rPr lang="en-GB" sz="2400" b="1" dirty="0"/>
            </a:br>
            <a:br>
              <a:rPr lang="en-GB" sz="2400" b="1" dirty="0"/>
            </a:br>
            <a:r>
              <a:rPr lang="en-GB" sz="2400" b="1" dirty="0"/>
              <a:t>Now complete your Personal Learning Checklist for this CSP.</a:t>
            </a:r>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Representation</a:t>
            </a:r>
            <a:r>
              <a:rPr lang="en-GB" spc="240" dirty="0"/>
              <a:t>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16" name="TextBox 15"/>
          <p:cNvSpPr txBox="1"/>
          <p:nvPr/>
        </p:nvSpPr>
        <p:spPr>
          <a:xfrm>
            <a:off x="5436096" y="908720"/>
            <a:ext cx="3456384" cy="369332"/>
          </a:xfrm>
          <a:prstGeom prst="rect">
            <a:avLst/>
          </a:prstGeom>
          <a:solidFill>
            <a:schemeClr val="tx1"/>
          </a:solidFill>
        </p:spPr>
        <p:txBody>
          <a:bodyPr wrap="square" rtlCol="0">
            <a:spAutoFit/>
          </a:bodyPr>
          <a:lstStyle/>
          <a:p>
            <a:pPr algn="r"/>
            <a:r>
              <a:rPr lang="en-GB" dirty="0">
                <a:solidFill>
                  <a:schemeClr val="bg1"/>
                </a:solidFill>
              </a:rPr>
              <a:t>Lesson 4 : Media Representation</a:t>
            </a:r>
          </a:p>
        </p:txBody>
      </p:sp>
    </p:spTree>
    <p:extLst>
      <p:ext uri="{BB962C8B-B14F-4D97-AF65-F5344CB8AC3E}">
        <p14:creationId xmlns:p14="http://schemas.microsoft.com/office/powerpoint/2010/main" val="92494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4651" y="5646361"/>
            <a:ext cx="8073813" cy="806975"/>
          </a:xfrm>
        </p:spPr>
        <p:txBody>
          <a:bodyPr>
            <a:normAutofit fontScale="90000"/>
          </a:bodyPr>
          <a:lstStyle/>
          <a:p>
            <a:r>
              <a:rPr lang="en-GB" sz="2400" b="1" dirty="0"/>
              <a:t>Advertising</a:t>
            </a:r>
            <a:br>
              <a:rPr lang="en-GB" sz="2400" b="1" dirty="0"/>
            </a:br>
            <a:r>
              <a:rPr lang="en-GB" sz="2400" b="1" dirty="0"/>
              <a:t>Galaxy Chocolate Advert featuring Audrey Hepburn</a:t>
            </a:r>
            <a:br>
              <a:rPr lang="en-GB" sz="2400" b="1" dirty="0"/>
            </a:br>
            <a:r>
              <a:rPr lang="en-GB" sz="2400" b="1" dirty="0">
                <a:hlinkClick r:id="rId2"/>
              </a:rPr>
              <a:t>https://youtu.be/QcgEqbhsCfU</a:t>
            </a:r>
            <a:br>
              <a:rPr lang="en-GB" sz="2400" b="1" dirty="0"/>
            </a:br>
            <a:endParaRPr lang="en-GB" sz="2400" b="1" dirty="0"/>
          </a:p>
        </p:txBody>
      </p:sp>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7" name="TextBox 6"/>
          <p:cNvSpPr txBox="1"/>
          <p:nvPr/>
        </p:nvSpPr>
        <p:spPr>
          <a:xfrm>
            <a:off x="3419872" y="4993431"/>
            <a:ext cx="2376264" cy="307777"/>
          </a:xfrm>
          <a:prstGeom prst="rect">
            <a:avLst/>
          </a:prstGeom>
          <a:noFill/>
        </p:spPr>
        <p:txBody>
          <a:bodyPr wrap="square" rtlCol="0">
            <a:spAutoFit/>
          </a:bodyPr>
          <a:lstStyle/>
          <a:p>
            <a:pPr algn="ctr"/>
            <a:r>
              <a:rPr lang="en-GB" sz="1400" b="1" dirty="0">
                <a:solidFill>
                  <a:srgbClr val="FF0000"/>
                </a:solidFill>
              </a:rPr>
              <a:t>Click to view</a:t>
            </a:r>
          </a:p>
        </p:txBody>
      </p:sp>
      <p:sp>
        <p:nvSpPr>
          <p:cNvPr id="9" name="TextBox 8"/>
          <p:cNvSpPr txBox="1"/>
          <p:nvPr/>
        </p:nvSpPr>
        <p:spPr>
          <a:xfrm>
            <a:off x="6192180" y="908720"/>
            <a:ext cx="2700300" cy="369332"/>
          </a:xfrm>
          <a:prstGeom prst="rect">
            <a:avLst/>
          </a:prstGeom>
          <a:solidFill>
            <a:schemeClr val="tx1"/>
          </a:solidFill>
        </p:spPr>
        <p:txBody>
          <a:bodyPr wrap="square" rtlCol="0">
            <a:spAutoFit/>
          </a:bodyPr>
          <a:lstStyle/>
          <a:p>
            <a:pPr algn="ctr"/>
            <a:r>
              <a:rPr lang="en-GB" dirty="0">
                <a:solidFill>
                  <a:schemeClr val="bg1"/>
                </a:solidFill>
              </a:rPr>
              <a:t>Lesson 1: Advert context</a:t>
            </a:r>
          </a:p>
        </p:txBody>
      </p:sp>
      <p:pic>
        <p:nvPicPr>
          <p:cNvPr id="2051" name="Picture 3">
            <a:hlinkClick r:id="rId2"/>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555776" y="1839252"/>
            <a:ext cx="4104456" cy="312216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4834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9" name="TextBox 8"/>
          <p:cNvSpPr txBox="1"/>
          <p:nvPr/>
        </p:nvSpPr>
        <p:spPr>
          <a:xfrm>
            <a:off x="6192180" y="908720"/>
            <a:ext cx="2700300" cy="369332"/>
          </a:xfrm>
          <a:prstGeom prst="rect">
            <a:avLst/>
          </a:prstGeom>
          <a:solidFill>
            <a:schemeClr val="tx1"/>
          </a:solidFill>
        </p:spPr>
        <p:txBody>
          <a:bodyPr wrap="square" rtlCol="0">
            <a:spAutoFit/>
          </a:bodyPr>
          <a:lstStyle/>
          <a:p>
            <a:pPr algn="ctr"/>
            <a:r>
              <a:rPr lang="en-GB" dirty="0">
                <a:solidFill>
                  <a:schemeClr val="bg1"/>
                </a:solidFill>
              </a:rPr>
              <a:t>Lesson 1: Advert context</a:t>
            </a:r>
          </a:p>
        </p:txBody>
      </p:sp>
      <p:sp>
        <p:nvSpPr>
          <p:cNvPr id="3" name="TextBox 2"/>
          <p:cNvSpPr txBox="1"/>
          <p:nvPr/>
        </p:nvSpPr>
        <p:spPr>
          <a:xfrm>
            <a:off x="179512" y="1447618"/>
            <a:ext cx="6012668" cy="369332"/>
          </a:xfrm>
          <a:prstGeom prst="rect">
            <a:avLst/>
          </a:prstGeom>
          <a:noFill/>
        </p:spPr>
        <p:txBody>
          <a:bodyPr wrap="square" rtlCol="0">
            <a:spAutoFit/>
          </a:bodyPr>
          <a:lstStyle/>
          <a:p>
            <a:r>
              <a:rPr lang="en-GB" b="1" dirty="0"/>
              <a:t>Historical context of confectionary advertising</a:t>
            </a:r>
          </a:p>
        </p:txBody>
      </p:sp>
      <p:sp>
        <p:nvSpPr>
          <p:cNvPr id="5" name="Rectangle 4"/>
          <p:cNvSpPr/>
          <p:nvPr/>
        </p:nvSpPr>
        <p:spPr>
          <a:xfrm>
            <a:off x="268156" y="1951674"/>
            <a:ext cx="8624324" cy="646331"/>
          </a:xfrm>
          <a:prstGeom prst="rect">
            <a:avLst/>
          </a:prstGeom>
        </p:spPr>
        <p:txBody>
          <a:bodyPr wrap="square">
            <a:spAutoFit/>
          </a:bodyPr>
          <a:lstStyle/>
          <a:p>
            <a:r>
              <a:rPr lang="en-GB" dirty="0"/>
              <a:t>Nostalgia, or a "yearning for yesterday," is a frequently used advertising tool.  It is particularly common in the chocolate industry.</a:t>
            </a:r>
          </a:p>
        </p:txBody>
      </p:sp>
      <p:pic>
        <p:nvPicPr>
          <p:cNvPr id="1026" name="Picture 2" descr="https://c2.staticflickr.com/4/3096/2737501007_4f771834d5_z.jpg?zz=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815770"/>
            <a:ext cx="1944216" cy="14581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5578" y="4255930"/>
            <a:ext cx="3022286" cy="523220"/>
          </a:xfrm>
          <a:prstGeom prst="rect">
            <a:avLst/>
          </a:prstGeom>
          <a:noFill/>
        </p:spPr>
        <p:txBody>
          <a:bodyPr wrap="square" rtlCol="0">
            <a:spAutoFit/>
          </a:bodyPr>
          <a:lstStyle/>
          <a:p>
            <a:r>
              <a:rPr lang="en-GB" sz="1400" dirty="0"/>
              <a:t>Packaging design points to nostalgia.  Very traditional.</a:t>
            </a:r>
          </a:p>
        </p:txBody>
      </p:sp>
      <p:pic>
        <p:nvPicPr>
          <p:cNvPr id="1028" name="Picture 4" descr="Image result for chocolate adver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5578" y="2785487"/>
            <a:ext cx="993267" cy="148844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https://upload.wikimedia.org/wikipedia/en/c/c2/Galaxy_ba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2785487"/>
            <a:ext cx="1960589" cy="147044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yellowpurplebrown.files.wordpress.com/2010/12/galaxy-rainfores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129" y="2785487"/>
            <a:ext cx="3312368" cy="14704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707903" y="4273932"/>
            <a:ext cx="5328593" cy="523220"/>
          </a:xfrm>
          <a:prstGeom prst="rect">
            <a:avLst/>
          </a:prstGeom>
          <a:noFill/>
        </p:spPr>
        <p:txBody>
          <a:bodyPr wrap="square" rtlCol="0">
            <a:spAutoFit/>
          </a:bodyPr>
          <a:lstStyle/>
          <a:p>
            <a:r>
              <a:rPr lang="en-GB" sz="1400" dirty="0"/>
              <a:t>Whilst the font and image has changed with Galaxy, the key message about ‘Goodness’ has stayed consistent.</a:t>
            </a:r>
          </a:p>
        </p:txBody>
      </p:sp>
      <p:sp>
        <p:nvSpPr>
          <p:cNvPr id="18" name="TextBox 17"/>
          <p:cNvSpPr txBox="1"/>
          <p:nvPr/>
        </p:nvSpPr>
        <p:spPr>
          <a:xfrm>
            <a:off x="1835696" y="4941168"/>
            <a:ext cx="7128792" cy="1754326"/>
          </a:xfrm>
          <a:prstGeom prst="rect">
            <a:avLst/>
          </a:prstGeom>
          <a:noFill/>
        </p:spPr>
        <p:txBody>
          <a:bodyPr wrap="square" rtlCol="0">
            <a:spAutoFit/>
          </a:bodyPr>
          <a:lstStyle/>
          <a:p>
            <a:r>
              <a:rPr lang="en-GB" dirty="0"/>
              <a:t>In your books and in your own words:</a:t>
            </a:r>
          </a:p>
          <a:p>
            <a:pPr marL="285750" indent="-285750">
              <a:buFont typeface="Arial" panose="020B0604020202020204" pitchFamily="34" charset="0"/>
              <a:buChar char="•"/>
            </a:pPr>
            <a:r>
              <a:rPr lang="en-GB" dirty="0"/>
              <a:t>What is nostalgia?</a:t>
            </a:r>
          </a:p>
          <a:p>
            <a:pPr marL="285750" indent="-285750">
              <a:buFont typeface="Arial" panose="020B0604020202020204" pitchFamily="34" charset="0"/>
              <a:buChar char="•"/>
            </a:pPr>
            <a:r>
              <a:rPr lang="en-GB" dirty="0"/>
              <a:t>Why does the chocolate industry seem to have a focus on nostalgia in their advertising campaign [think target audience / perceived as natural and wholesome products / desire for more ‘traditional’ times]?</a:t>
            </a:r>
          </a:p>
          <a:p>
            <a:pPr marL="285750" indent="-285750">
              <a:buFont typeface="Arial" panose="020B0604020202020204" pitchFamily="34" charset="0"/>
              <a:buChar char="•"/>
            </a:pPr>
            <a:r>
              <a:rPr lang="en-GB" dirty="0"/>
              <a:t>Why do advertisers use images of ‘older’ times in their advertising?</a:t>
            </a:r>
          </a:p>
        </p:txBody>
      </p:sp>
      <p:pic>
        <p:nvPicPr>
          <p:cNvPr id="19" name="Picture 2" descr="Write, Writing, Pencil, Paper, Handwriting, Mess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560" y="5283266"/>
            <a:ext cx="1027480" cy="1026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519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9" name="TextBox 8"/>
          <p:cNvSpPr txBox="1"/>
          <p:nvPr/>
        </p:nvSpPr>
        <p:spPr>
          <a:xfrm>
            <a:off x="6192180" y="908720"/>
            <a:ext cx="2700300" cy="369332"/>
          </a:xfrm>
          <a:prstGeom prst="rect">
            <a:avLst/>
          </a:prstGeom>
          <a:solidFill>
            <a:schemeClr val="tx1"/>
          </a:solidFill>
        </p:spPr>
        <p:txBody>
          <a:bodyPr wrap="square" rtlCol="0">
            <a:spAutoFit/>
          </a:bodyPr>
          <a:lstStyle/>
          <a:p>
            <a:pPr algn="ctr"/>
            <a:r>
              <a:rPr lang="en-GB" dirty="0">
                <a:solidFill>
                  <a:schemeClr val="bg1"/>
                </a:solidFill>
              </a:rPr>
              <a:t>Lesson 1: Advert context</a:t>
            </a:r>
          </a:p>
        </p:txBody>
      </p:sp>
      <p:sp>
        <p:nvSpPr>
          <p:cNvPr id="3" name="TextBox 2"/>
          <p:cNvSpPr txBox="1"/>
          <p:nvPr/>
        </p:nvSpPr>
        <p:spPr>
          <a:xfrm>
            <a:off x="179512" y="1447618"/>
            <a:ext cx="1728192" cy="369332"/>
          </a:xfrm>
          <a:prstGeom prst="rect">
            <a:avLst/>
          </a:prstGeom>
          <a:noFill/>
        </p:spPr>
        <p:txBody>
          <a:bodyPr wrap="square" rtlCol="0">
            <a:spAutoFit/>
          </a:bodyPr>
          <a:lstStyle/>
          <a:p>
            <a:r>
              <a:rPr lang="en-GB" b="1" dirty="0"/>
              <a:t>Use of CGI</a:t>
            </a:r>
          </a:p>
        </p:txBody>
      </p:sp>
      <p:pic>
        <p:nvPicPr>
          <p:cNvPr id="19"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5643306"/>
            <a:ext cx="1027480" cy="102605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295636" y="5469031"/>
            <a:ext cx="7668852" cy="1200329"/>
          </a:xfrm>
          <a:prstGeom prst="rect">
            <a:avLst/>
          </a:prstGeom>
          <a:noFill/>
        </p:spPr>
        <p:txBody>
          <a:bodyPr wrap="square" rtlCol="0">
            <a:spAutoFit/>
          </a:bodyPr>
          <a:lstStyle/>
          <a:p>
            <a:r>
              <a:rPr lang="en-GB" dirty="0"/>
              <a:t>In your books and in your own words:</a:t>
            </a:r>
          </a:p>
          <a:p>
            <a:pPr marL="285750" indent="-285750">
              <a:buFont typeface="Arial" panose="020B0604020202020204" pitchFamily="34" charset="0"/>
              <a:buChar char="•"/>
            </a:pPr>
            <a:r>
              <a:rPr lang="en-GB" dirty="0"/>
              <a:t>What does CGI stand for?</a:t>
            </a:r>
          </a:p>
          <a:p>
            <a:pPr marL="285750" indent="-285750">
              <a:buFont typeface="Arial" panose="020B0604020202020204" pitchFamily="34" charset="0"/>
              <a:buChar char="•"/>
            </a:pPr>
            <a:r>
              <a:rPr lang="en-GB" dirty="0"/>
              <a:t>Why are there moral issues related to the CGI use of a dead celebrity in an advertising campaign?</a:t>
            </a:r>
          </a:p>
        </p:txBody>
      </p:sp>
      <p:sp>
        <p:nvSpPr>
          <p:cNvPr id="2" name="Action Button: Custom 1">
            <a:hlinkClick r:id="rId5" highlightClick="1"/>
          </p:cNvPr>
          <p:cNvSpPr/>
          <p:nvPr/>
        </p:nvSpPr>
        <p:spPr>
          <a:xfrm>
            <a:off x="6192180" y="1447618"/>
            <a:ext cx="2664296" cy="541222"/>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How the advert was made</a:t>
            </a:r>
          </a:p>
          <a:p>
            <a:pPr algn="ctr"/>
            <a:r>
              <a:rPr lang="en-GB" sz="1200" dirty="0"/>
              <a:t>CLICK HERE</a:t>
            </a:r>
          </a:p>
        </p:txBody>
      </p:sp>
      <p:sp>
        <p:nvSpPr>
          <p:cNvPr id="7" name="TextBox 6"/>
          <p:cNvSpPr txBox="1"/>
          <p:nvPr/>
        </p:nvSpPr>
        <p:spPr>
          <a:xfrm>
            <a:off x="179512" y="2132856"/>
            <a:ext cx="8712968" cy="3293209"/>
          </a:xfrm>
          <a:prstGeom prst="rect">
            <a:avLst/>
          </a:prstGeom>
          <a:noFill/>
        </p:spPr>
        <p:txBody>
          <a:bodyPr wrap="square" rtlCol="0">
            <a:spAutoFit/>
          </a:bodyPr>
          <a:lstStyle/>
          <a:p>
            <a:r>
              <a:rPr lang="en-GB" sz="1600" dirty="0"/>
              <a:t>Audrey Hepburn was as a film and fashion icon and was famous during Hollywood's Golden Age. She was ranked by the American Film Institute as the third-greatest female screen legend and encapsulates the ‘Golden Age’ of Hollywood.</a:t>
            </a:r>
          </a:p>
          <a:p>
            <a:endParaRPr lang="en-GB" sz="1600" dirty="0"/>
          </a:p>
          <a:p>
            <a:r>
              <a:rPr lang="en-GB" sz="1600" dirty="0"/>
              <a:t>“Audrey represents heritage, classiness and elegance. So from a strategic and creative point of view, it made sense for Galaxy to communicate its “silk, not cotton” branding through these qualities. What was less clear, however, was just how we were meant to recreate an iconic and globally recognised face when the original footage exists at a resolution incompatible with today’s high standards.”  </a:t>
            </a:r>
            <a:r>
              <a:rPr lang="en-GB" sz="1600" i="1" dirty="0"/>
              <a:t>The Guardian 08/10/14 How we resurrected Audrey Hepburn for the Galaxy chocolate ad</a:t>
            </a:r>
          </a:p>
          <a:p>
            <a:endParaRPr lang="en-GB" sz="1600" dirty="0"/>
          </a:p>
          <a:p>
            <a:r>
              <a:rPr lang="en-GB" sz="1600" dirty="0"/>
              <a:t>The advertising company received permission from the Audrey Hepburn estate [managed by her sons].  However, does this place moral and ethical questions about the use of dead celebrities or their work in selling a product?  Would they have consented to this when they were alive?</a:t>
            </a:r>
          </a:p>
        </p:txBody>
      </p:sp>
      <p:pic>
        <p:nvPicPr>
          <p:cNvPr id="2050" name="Picture 2" descr="black and white hair vintage star hollywood nostalgia monochrome hairstyle pictures long hair black hair face head cinema celebrity classics movies actress monochrome photography audrey hepburn motion pictur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6976" y="908720"/>
            <a:ext cx="829200" cy="10738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udrey Hepburn, Actress, Vintage, Movies"/>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3995936" y="942228"/>
            <a:ext cx="1291710" cy="10429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6/65/Audrey_Hepburn_and_Gregory_Peck_on_Vespa_in_Roman_Holiday_trail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0954" y="942228"/>
            <a:ext cx="1372974" cy="104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723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9" name="TextBox 8"/>
          <p:cNvSpPr txBox="1"/>
          <p:nvPr/>
        </p:nvSpPr>
        <p:spPr>
          <a:xfrm>
            <a:off x="4860032" y="908720"/>
            <a:ext cx="4032448" cy="369332"/>
          </a:xfrm>
          <a:prstGeom prst="rect">
            <a:avLst/>
          </a:prstGeom>
          <a:solidFill>
            <a:schemeClr val="tx1"/>
          </a:solidFill>
        </p:spPr>
        <p:txBody>
          <a:bodyPr wrap="square" rtlCol="0">
            <a:spAutoFit/>
          </a:bodyPr>
          <a:lstStyle/>
          <a:p>
            <a:pPr algn="ctr"/>
            <a:r>
              <a:rPr lang="en-GB" dirty="0">
                <a:solidFill>
                  <a:schemeClr val="bg1"/>
                </a:solidFill>
              </a:rPr>
              <a:t>Lesson 2: Media Language - Semiotics</a:t>
            </a:r>
          </a:p>
        </p:txBody>
      </p:sp>
      <p:sp>
        <p:nvSpPr>
          <p:cNvPr id="3" name="TextBox 2"/>
          <p:cNvSpPr txBox="1"/>
          <p:nvPr/>
        </p:nvSpPr>
        <p:spPr>
          <a:xfrm>
            <a:off x="179512" y="1268760"/>
            <a:ext cx="4824536" cy="369332"/>
          </a:xfrm>
          <a:prstGeom prst="rect">
            <a:avLst/>
          </a:prstGeom>
          <a:noFill/>
        </p:spPr>
        <p:txBody>
          <a:bodyPr wrap="square" rtlCol="0">
            <a:spAutoFit/>
          </a:bodyPr>
          <a:lstStyle/>
          <a:p>
            <a:r>
              <a:rPr lang="en-GB" b="1" dirty="0"/>
              <a:t>Semiotic Meaning of the advert</a:t>
            </a:r>
          </a:p>
        </p:txBody>
      </p:sp>
      <p:pic>
        <p:nvPicPr>
          <p:cNvPr id="19"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6237912"/>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55576" y="6074132"/>
            <a:ext cx="8208912" cy="738664"/>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What does semiotic stand for?</a:t>
            </a:r>
          </a:p>
          <a:p>
            <a:pPr marL="285750" indent="-285750">
              <a:buFont typeface="Arial" panose="020B0604020202020204" pitchFamily="34" charset="0"/>
              <a:buChar char="•"/>
            </a:pPr>
            <a:r>
              <a:rPr lang="en-GB" sz="1400" dirty="0"/>
              <a:t>Describe and explain the semiotic codes used in the advert </a:t>
            </a:r>
          </a:p>
        </p:txBody>
      </p:sp>
      <p:sp>
        <p:nvSpPr>
          <p:cNvPr id="7" name="TextBox 6"/>
          <p:cNvSpPr txBox="1"/>
          <p:nvPr/>
        </p:nvSpPr>
        <p:spPr>
          <a:xfrm>
            <a:off x="179512" y="1628800"/>
            <a:ext cx="8712968" cy="830997"/>
          </a:xfrm>
          <a:prstGeom prst="rect">
            <a:avLst/>
          </a:prstGeom>
          <a:noFill/>
        </p:spPr>
        <p:txBody>
          <a:bodyPr wrap="square" rtlCol="0">
            <a:spAutoFit/>
          </a:bodyPr>
          <a:lstStyle/>
          <a:p>
            <a:r>
              <a:rPr lang="en-GB" sz="1600" dirty="0"/>
              <a:t>Semiotics are frequently used in advertising to convey meaning.  There are clear codes and conventions used in advertising so that the viewer can quickly understand the key signals and meaning.  Remember, adverts often do not have long to get their message across so rely on semiotic understanding.</a:t>
            </a:r>
          </a:p>
        </p:txBody>
      </p:sp>
      <p:sp>
        <p:nvSpPr>
          <p:cNvPr id="2" name="TextBox 1"/>
          <p:cNvSpPr txBox="1"/>
          <p:nvPr/>
        </p:nvSpPr>
        <p:spPr>
          <a:xfrm>
            <a:off x="2987824" y="3901698"/>
            <a:ext cx="2465136" cy="369332"/>
          </a:xfrm>
          <a:prstGeom prst="rect">
            <a:avLst/>
          </a:prstGeom>
          <a:solidFill>
            <a:schemeClr val="bg1">
              <a:lumMod val="85000"/>
            </a:schemeClr>
          </a:solidFill>
          <a:ln>
            <a:solidFill>
              <a:schemeClr val="tx1"/>
            </a:solidFill>
          </a:ln>
        </p:spPr>
        <p:txBody>
          <a:bodyPr wrap="square" rtlCol="0">
            <a:spAutoFit/>
          </a:bodyPr>
          <a:lstStyle/>
          <a:p>
            <a:pPr algn="ctr"/>
            <a:r>
              <a:rPr lang="en-GB" dirty="0">
                <a:effectLst>
                  <a:outerShdw blurRad="38100" dist="38100" dir="2700000" algn="tl">
                    <a:srgbClr val="000000">
                      <a:alpha val="43137"/>
                    </a:srgbClr>
                  </a:outerShdw>
                </a:effectLst>
              </a:rPr>
              <a:t>Possible Semiotic Codes</a:t>
            </a:r>
          </a:p>
        </p:txBody>
      </p:sp>
      <p:sp>
        <p:nvSpPr>
          <p:cNvPr id="12" name="TextBox 11"/>
          <p:cNvSpPr txBox="1"/>
          <p:nvPr/>
        </p:nvSpPr>
        <p:spPr>
          <a:xfrm>
            <a:off x="4300832" y="3310481"/>
            <a:ext cx="2304256" cy="369332"/>
          </a:xfrm>
          <a:prstGeom prst="rect">
            <a:avLst/>
          </a:prstGeom>
          <a:noFill/>
        </p:spPr>
        <p:txBody>
          <a:bodyPr wrap="square" rtlCol="0">
            <a:spAutoFit/>
          </a:bodyPr>
          <a:lstStyle/>
          <a:p>
            <a:pPr algn="ctr"/>
            <a:r>
              <a:rPr lang="en-GB" dirty="0">
                <a:effectLst>
                  <a:outerShdw blurRad="38100" dist="38100" dir="2700000" algn="tl">
                    <a:srgbClr val="000000">
                      <a:alpha val="43137"/>
                    </a:srgbClr>
                  </a:outerShdw>
                </a:effectLst>
              </a:rPr>
              <a:t>Cultural</a:t>
            </a:r>
          </a:p>
        </p:txBody>
      </p:sp>
      <p:sp>
        <p:nvSpPr>
          <p:cNvPr id="5" name="TextBox 4"/>
          <p:cNvSpPr txBox="1"/>
          <p:nvPr/>
        </p:nvSpPr>
        <p:spPr>
          <a:xfrm>
            <a:off x="1979712" y="2474312"/>
            <a:ext cx="7164288" cy="738664"/>
          </a:xfrm>
          <a:prstGeom prst="rect">
            <a:avLst/>
          </a:prstGeom>
          <a:noFill/>
          <a:ln>
            <a:solidFill>
              <a:schemeClr val="tx1"/>
            </a:solidFill>
          </a:ln>
        </p:spPr>
        <p:txBody>
          <a:bodyPr wrap="square" rtlCol="0">
            <a:spAutoFit/>
          </a:bodyPr>
          <a:lstStyle/>
          <a:p>
            <a:r>
              <a:rPr lang="en-GB" sz="1400" dirty="0"/>
              <a:t>Hepburn is a symbol of classic feminine beauty / nostalgia / ‘golden’ times.  Here some ‘intertextuality’ is needed from the target audience.  They need to know who Audrey is and what she represents.  This assumes the target audience is quite mature in cultural references.</a:t>
            </a:r>
          </a:p>
        </p:txBody>
      </p:sp>
      <p:sp>
        <p:nvSpPr>
          <p:cNvPr id="14" name="TextBox 13"/>
          <p:cNvSpPr txBox="1"/>
          <p:nvPr/>
        </p:nvSpPr>
        <p:spPr>
          <a:xfrm>
            <a:off x="899592" y="3310481"/>
            <a:ext cx="2304256" cy="369332"/>
          </a:xfrm>
          <a:prstGeom prst="rect">
            <a:avLst/>
          </a:prstGeom>
          <a:noFill/>
        </p:spPr>
        <p:txBody>
          <a:bodyPr wrap="square" rtlCol="0">
            <a:spAutoFit/>
          </a:bodyPr>
          <a:lstStyle/>
          <a:p>
            <a:pPr algn="ctr"/>
            <a:r>
              <a:rPr lang="en-GB" dirty="0">
                <a:effectLst>
                  <a:outerShdw blurRad="38100" dist="38100" dir="2700000" algn="tl">
                    <a:srgbClr val="000000">
                      <a:alpha val="43137"/>
                    </a:srgbClr>
                  </a:outerShdw>
                </a:effectLst>
              </a:rPr>
              <a:t>Visual</a:t>
            </a:r>
          </a:p>
        </p:txBody>
      </p:sp>
      <p:sp>
        <p:nvSpPr>
          <p:cNvPr id="15" name="TextBox 14"/>
          <p:cNvSpPr txBox="1"/>
          <p:nvPr/>
        </p:nvSpPr>
        <p:spPr>
          <a:xfrm>
            <a:off x="107505" y="2492896"/>
            <a:ext cx="1800200" cy="738664"/>
          </a:xfrm>
          <a:prstGeom prst="rect">
            <a:avLst/>
          </a:prstGeom>
          <a:noFill/>
          <a:ln>
            <a:solidFill>
              <a:schemeClr val="tx1"/>
            </a:solidFill>
          </a:ln>
        </p:spPr>
        <p:txBody>
          <a:bodyPr wrap="square" rtlCol="0">
            <a:spAutoFit/>
          </a:bodyPr>
          <a:lstStyle/>
          <a:p>
            <a:r>
              <a:rPr lang="en-GB" sz="1400" dirty="0"/>
              <a:t>Chocolate is partially seen.  Symbol of luxury and  pleasure.</a:t>
            </a:r>
          </a:p>
        </p:txBody>
      </p:sp>
      <p:sp>
        <p:nvSpPr>
          <p:cNvPr id="16" name="TextBox 15"/>
          <p:cNvSpPr txBox="1"/>
          <p:nvPr/>
        </p:nvSpPr>
        <p:spPr>
          <a:xfrm>
            <a:off x="179512" y="3855531"/>
            <a:ext cx="2232248" cy="1169551"/>
          </a:xfrm>
          <a:prstGeom prst="rect">
            <a:avLst/>
          </a:prstGeom>
          <a:noFill/>
          <a:ln>
            <a:solidFill>
              <a:schemeClr val="tx1"/>
            </a:solidFill>
          </a:ln>
        </p:spPr>
        <p:txBody>
          <a:bodyPr wrap="square" rtlCol="0">
            <a:spAutoFit/>
          </a:bodyPr>
          <a:lstStyle/>
          <a:p>
            <a:r>
              <a:rPr lang="en-GB" sz="1400" dirty="0"/>
              <a:t>The driver is in a luxury car.  Links luxury product to luxury car. Driver looks like a chauffeur.  Again, implies social standing and wealth.</a:t>
            </a:r>
          </a:p>
        </p:txBody>
      </p:sp>
      <p:sp>
        <p:nvSpPr>
          <p:cNvPr id="17" name="TextBox 16"/>
          <p:cNvSpPr txBox="1"/>
          <p:nvPr/>
        </p:nvSpPr>
        <p:spPr>
          <a:xfrm>
            <a:off x="3066064" y="4518248"/>
            <a:ext cx="2304256" cy="369332"/>
          </a:xfrm>
          <a:prstGeom prst="rect">
            <a:avLst/>
          </a:prstGeom>
          <a:noFill/>
        </p:spPr>
        <p:txBody>
          <a:bodyPr wrap="square" rtlCol="0">
            <a:spAutoFit/>
          </a:bodyPr>
          <a:lstStyle/>
          <a:p>
            <a:pPr algn="ctr"/>
            <a:r>
              <a:rPr lang="en-GB" dirty="0">
                <a:effectLst>
                  <a:outerShdw blurRad="38100" dist="38100" dir="2700000" algn="tl">
                    <a:srgbClr val="000000">
                      <a:alpha val="43137"/>
                    </a:srgbClr>
                  </a:outerShdw>
                </a:effectLst>
              </a:rPr>
              <a:t>Language</a:t>
            </a:r>
          </a:p>
        </p:txBody>
      </p:sp>
      <p:cxnSp>
        <p:nvCxnSpPr>
          <p:cNvPr id="11" name="Straight Connector 10"/>
          <p:cNvCxnSpPr/>
          <p:nvPr/>
        </p:nvCxnSpPr>
        <p:spPr>
          <a:xfrm flipV="1">
            <a:off x="5004048" y="3679813"/>
            <a:ext cx="288032" cy="2218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580112" y="3212976"/>
            <a:ext cx="177086" cy="1498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2339752" y="3495147"/>
            <a:ext cx="936104" cy="41324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1007605" y="3495147"/>
            <a:ext cx="684075" cy="3603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5" idx="2"/>
          </p:cNvCxnSpPr>
          <p:nvPr/>
        </p:nvCxnSpPr>
        <p:spPr>
          <a:xfrm flipH="1" flipV="1">
            <a:off x="1007605" y="3231560"/>
            <a:ext cx="684075" cy="263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2" idx="2"/>
          </p:cNvCxnSpPr>
          <p:nvPr/>
        </p:nvCxnSpPr>
        <p:spPr>
          <a:xfrm flipV="1">
            <a:off x="4202377" y="4271030"/>
            <a:ext cx="18015" cy="3202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4196756" y="4864935"/>
            <a:ext cx="5621" cy="3202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80590" y="5157192"/>
            <a:ext cx="4319602" cy="738664"/>
          </a:xfrm>
          <a:prstGeom prst="rect">
            <a:avLst/>
          </a:prstGeom>
          <a:solidFill>
            <a:schemeClr val="bg1"/>
          </a:solidFill>
          <a:ln>
            <a:solidFill>
              <a:schemeClr val="tx1"/>
            </a:solidFill>
          </a:ln>
        </p:spPr>
        <p:txBody>
          <a:bodyPr wrap="square" rtlCol="0">
            <a:spAutoFit/>
          </a:bodyPr>
          <a:lstStyle/>
          <a:p>
            <a:r>
              <a:rPr lang="en-GB" sz="1400" dirty="0"/>
              <a:t>“Why have cotton when you can have silk?” Again the connotation is that Galaxy is a luxury product.  Silk being a superior product.</a:t>
            </a:r>
          </a:p>
        </p:txBody>
      </p:sp>
      <p:sp>
        <p:nvSpPr>
          <p:cNvPr id="41" name="TextBox 40"/>
          <p:cNvSpPr txBox="1"/>
          <p:nvPr/>
        </p:nvSpPr>
        <p:spPr>
          <a:xfrm>
            <a:off x="5148064" y="4406659"/>
            <a:ext cx="2304256" cy="369332"/>
          </a:xfrm>
          <a:prstGeom prst="rect">
            <a:avLst/>
          </a:prstGeom>
          <a:noFill/>
        </p:spPr>
        <p:txBody>
          <a:bodyPr wrap="square" rtlCol="0">
            <a:spAutoFit/>
          </a:bodyPr>
          <a:lstStyle/>
          <a:p>
            <a:pPr algn="ctr"/>
            <a:r>
              <a:rPr lang="en-GB" dirty="0">
                <a:effectLst>
                  <a:outerShdw blurRad="38100" dist="38100" dir="2700000" algn="tl">
                    <a:srgbClr val="000000">
                      <a:alpha val="43137"/>
                    </a:srgbClr>
                  </a:outerShdw>
                </a:effectLst>
              </a:rPr>
              <a:t>Gender</a:t>
            </a:r>
          </a:p>
        </p:txBody>
      </p:sp>
      <p:cxnSp>
        <p:nvCxnSpPr>
          <p:cNvPr id="43" name="Straight Connector 42"/>
          <p:cNvCxnSpPr/>
          <p:nvPr/>
        </p:nvCxnSpPr>
        <p:spPr>
          <a:xfrm flipH="1" flipV="1">
            <a:off x="5013631" y="4280159"/>
            <a:ext cx="743567" cy="3111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42" idx="2"/>
          </p:cNvCxnSpPr>
          <p:nvPr/>
        </p:nvCxnSpPr>
        <p:spPr>
          <a:xfrm flipH="1">
            <a:off x="6798764" y="4365104"/>
            <a:ext cx="827971" cy="2553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186575" y="3410997"/>
            <a:ext cx="2880320" cy="954107"/>
          </a:xfrm>
          <a:prstGeom prst="rect">
            <a:avLst/>
          </a:prstGeom>
          <a:solidFill>
            <a:schemeClr val="bg1"/>
          </a:solidFill>
          <a:ln>
            <a:solidFill>
              <a:schemeClr val="tx1"/>
            </a:solidFill>
          </a:ln>
        </p:spPr>
        <p:txBody>
          <a:bodyPr wrap="square" rtlCol="0">
            <a:spAutoFit/>
          </a:bodyPr>
          <a:lstStyle/>
          <a:p>
            <a:r>
              <a:rPr lang="en-GB" sz="1400" dirty="0"/>
              <a:t>The implied romance between the driver and Audrey will have more codes relevant to females [who may be more of the target audience]</a:t>
            </a:r>
          </a:p>
        </p:txBody>
      </p:sp>
      <p:sp>
        <p:nvSpPr>
          <p:cNvPr id="47" name="TextBox 46"/>
          <p:cNvSpPr txBox="1"/>
          <p:nvPr/>
        </p:nvSpPr>
        <p:spPr>
          <a:xfrm>
            <a:off x="6605088" y="4858684"/>
            <a:ext cx="2251388" cy="738664"/>
          </a:xfrm>
          <a:prstGeom prst="rect">
            <a:avLst/>
          </a:prstGeom>
          <a:solidFill>
            <a:schemeClr val="bg1"/>
          </a:solidFill>
          <a:ln>
            <a:solidFill>
              <a:schemeClr val="tx1"/>
            </a:solidFill>
          </a:ln>
        </p:spPr>
        <p:txBody>
          <a:bodyPr wrap="square" rtlCol="0">
            <a:spAutoFit/>
          </a:bodyPr>
          <a:lstStyle/>
          <a:p>
            <a:r>
              <a:rPr lang="en-GB" sz="1400" dirty="0"/>
              <a:t>Clear signs that Audrey is in control.  An empowered feminine lead.</a:t>
            </a:r>
          </a:p>
        </p:txBody>
      </p:sp>
      <p:cxnSp>
        <p:nvCxnSpPr>
          <p:cNvPr id="48" name="Straight Connector 47"/>
          <p:cNvCxnSpPr/>
          <p:nvPr/>
        </p:nvCxnSpPr>
        <p:spPr>
          <a:xfrm flipH="1" flipV="1">
            <a:off x="6876256" y="4702914"/>
            <a:ext cx="750480" cy="1557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927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9" name="TextBox 8"/>
          <p:cNvSpPr txBox="1"/>
          <p:nvPr/>
        </p:nvSpPr>
        <p:spPr>
          <a:xfrm>
            <a:off x="3851920" y="908720"/>
            <a:ext cx="5040560" cy="369332"/>
          </a:xfrm>
          <a:prstGeom prst="rect">
            <a:avLst/>
          </a:prstGeom>
          <a:solidFill>
            <a:schemeClr val="tx1"/>
          </a:solidFill>
        </p:spPr>
        <p:txBody>
          <a:bodyPr wrap="square" rtlCol="0">
            <a:spAutoFit/>
          </a:bodyPr>
          <a:lstStyle/>
          <a:p>
            <a:pPr algn="ctr"/>
            <a:r>
              <a:rPr lang="en-GB" dirty="0">
                <a:solidFill>
                  <a:schemeClr val="bg1"/>
                </a:solidFill>
              </a:rPr>
              <a:t>Lesson 2: Media Language – Narrative structure</a:t>
            </a:r>
          </a:p>
        </p:txBody>
      </p:sp>
      <p:sp>
        <p:nvSpPr>
          <p:cNvPr id="3" name="TextBox 2"/>
          <p:cNvSpPr txBox="1"/>
          <p:nvPr/>
        </p:nvSpPr>
        <p:spPr>
          <a:xfrm>
            <a:off x="179512" y="1268760"/>
            <a:ext cx="6912768" cy="369332"/>
          </a:xfrm>
          <a:prstGeom prst="rect">
            <a:avLst/>
          </a:prstGeom>
          <a:noFill/>
        </p:spPr>
        <p:txBody>
          <a:bodyPr wrap="square" rtlCol="0">
            <a:spAutoFit/>
          </a:bodyPr>
          <a:lstStyle/>
          <a:p>
            <a:r>
              <a:rPr lang="en-GB" b="1" dirty="0"/>
              <a:t>Narrative Structure – what is the story or plot of the advert?</a:t>
            </a:r>
          </a:p>
        </p:txBody>
      </p:sp>
      <p:pic>
        <p:nvPicPr>
          <p:cNvPr id="52" name="Picture 2" descr="Write, Writing, Pencil, Paper, Handwriting, Mess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773996"/>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683568" y="1610216"/>
            <a:ext cx="8532440" cy="738664"/>
          </a:xfrm>
          <a:prstGeom prst="rect">
            <a:avLst/>
          </a:prstGeom>
          <a:noFill/>
        </p:spPr>
        <p:txBody>
          <a:bodyPr wrap="square" rtlCol="0">
            <a:spAutoFit/>
          </a:bodyPr>
          <a:lstStyle/>
          <a:p>
            <a:r>
              <a:rPr lang="en-GB" sz="1400" dirty="0"/>
              <a:t>In your books and in your own words:</a:t>
            </a:r>
          </a:p>
          <a:p>
            <a:r>
              <a:rPr lang="en-GB" sz="1400" dirty="0"/>
              <a:t>Watch the advert and try to storyboard and explain key scenes in it.  If possible, pull out the semiotic codes used in the advert.  You could use a template like this – first one done for you:</a:t>
            </a:r>
          </a:p>
        </p:txBody>
      </p:sp>
      <p:graphicFrame>
        <p:nvGraphicFramePr>
          <p:cNvPr id="22" name="Table 21"/>
          <p:cNvGraphicFramePr>
            <a:graphicFrameLocks noGrp="1"/>
          </p:cNvGraphicFramePr>
          <p:nvPr>
            <p:extLst>
              <p:ext uri="{D42A27DB-BD31-4B8C-83A1-F6EECF244321}">
                <p14:modId xmlns:p14="http://schemas.microsoft.com/office/powerpoint/2010/main" val="294285462"/>
              </p:ext>
            </p:extLst>
          </p:nvPr>
        </p:nvGraphicFramePr>
        <p:xfrm>
          <a:off x="140416" y="2348880"/>
          <a:ext cx="8726580" cy="4278306"/>
        </p:xfrm>
        <a:graphic>
          <a:graphicData uri="http://schemas.openxmlformats.org/drawingml/2006/table">
            <a:tbl>
              <a:tblPr firstRow="1" bandRow="1">
                <a:tableStyleId>{5C22544A-7EE6-4342-B048-85BDC9FD1C3A}</a:tableStyleId>
              </a:tblPr>
              <a:tblGrid>
                <a:gridCol w="661685">
                  <a:extLst>
                    <a:ext uri="{9D8B030D-6E8A-4147-A177-3AD203B41FA5}">
                      <a16:colId xmlns:a16="http://schemas.microsoft.com/office/drawing/2014/main" val="20000"/>
                    </a:ext>
                  </a:extLst>
                </a:gridCol>
                <a:gridCol w="1825683">
                  <a:extLst>
                    <a:ext uri="{9D8B030D-6E8A-4147-A177-3AD203B41FA5}">
                      <a16:colId xmlns:a16="http://schemas.microsoft.com/office/drawing/2014/main" val="20001"/>
                    </a:ext>
                  </a:extLst>
                </a:gridCol>
                <a:gridCol w="1875922">
                  <a:extLst>
                    <a:ext uri="{9D8B030D-6E8A-4147-A177-3AD203B41FA5}">
                      <a16:colId xmlns:a16="http://schemas.microsoft.com/office/drawing/2014/main" val="20002"/>
                    </a:ext>
                  </a:extLst>
                </a:gridCol>
                <a:gridCol w="716366">
                  <a:extLst>
                    <a:ext uri="{9D8B030D-6E8A-4147-A177-3AD203B41FA5}">
                      <a16:colId xmlns:a16="http://schemas.microsoft.com/office/drawing/2014/main" val="20003"/>
                    </a:ext>
                  </a:extLst>
                </a:gridCol>
                <a:gridCol w="1584176">
                  <a:extLst>
                    <a:ext uri="{9D8B030D-6E8A-4147-A177-3AD203B41FA5}">
                      <a16:colId xmlns:a16="http://schemas.microsoft.com/office/drawing/2014/main" val="20004"/>
                    </a:ext>
                  </a:extLst>
                </a:gridCol>
                <a:gridCol w="2062748">
                  <a:extLst>
                    <a:ext uri="{9D8B030D-6E8A-4147-A177-3AD203B41FA5}">
                      <a16:colId xmlns:a16="http://schemas.microsoft.com/office/drawing/2014/main" val="20005"/>
                    </a:ext>
                  </a:extLst>
                </a:gridCol>
              </a:tblGrid>
              <a:tr h="360040">
                <a:tc>
                  <a:txBody>
                    <a:bodyPr/>
                    <a:lstStyle/>
                    <a:p>
                      <a:r>
                        <a:rPr lang="en-GB" sz="1400" b="1" dirty="0">
                          <a:solidFill>
                            <a:schemeClr val="tx1"/>
                          </a:solidFill>
                        </a:rPr>
                        <a:t>Scene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chemeClr val="tx1"/>
                          </a:solidFill>
                        </a:rPr>
                        <a:t>Image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chemeClr val="tx1"/>
                          </a:solidFill>
                        </a:rPr>
                        <a:t>Description</a:t>
                      </a:r>
                      <a:r>
                        <a:rPr lang="en-GB" sz="1400" b="1" baseline="0" dirty="0">
                          <a:solidFill>
                            <a:schemeClr val="tx1"/>
                          </a:solidFill>
                        </a:rPr>
                        <a:t> and Meaning</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chemeClr val="tx1"/>
                          </a:solidFill>
                        </a:rPr>
                        <a:t>Scene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chemeClr val="tx1"/>
                          </a:solidFill>
                        </a:rPr>
                        <a:t>Image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400" b="1" dirty="0">
                          <a:solidFill>
                            <a:schemeClr val="tx1"/>
                          </a:solidFill>
                        </a:rPr>
                        <a:t>Description</a:t>
                      </a:r>
                      <a:r>
                        <a:rPr lang="en-GB" sz="1400" b="1" baseline="0" dirty="0">
                          <a:solidFill>
                            <a:schemeClr val="tx1"/>
                          </a:solidFill>
                        </a:rPr>
                        <a:t> and Meaning</a:t>
                      </a:r>
                      <a:endParaRPr lang="en-GB" sz="1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18102">
                <a:tc>
                  <a:txBody>
                    <a:bodyPr/>
                    <a:lstStyle/>
                    <a:p>
                      <a:r>
                        <a:rPr lang="en-GB" b="1"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Busy Italian market scene – links to 1953 film ‘Roman Holiday’.  Bus journey disrupted by fallen food. Audrey is seen on bus.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8102">
                <a:tc>
                  <a:txBody>
                    <a:bodyPr/>
                    <a:lstStyle/>
                    <a:p>
                      <a:r>
                        <a:rPr lang="en-GB" b="1"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18102">
                <a:tc>
                  <a:txBody>
                    <a:bodyPr/>
                    <a:lstStyle/>
                    <a:p>
                      <a:r>
                        <a:rPr lang="en-GB" b="1"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18102">
                <a:tc>
                  <a:txBody>
                    <a:bodyPr/>
                    <a:lstStyle/>
                    <a:p>
                      <a:r>
                        <a:rPr lang="en-GB" b="1"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pic>
        <p:nvPicPr>
          <p:cNvPr id="5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71600" y="2936204"/>
            <a:ext cx="1476164" cy="805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248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3" name="TextBox 2"/>
          <p:cNvSpPr txBox="1"/>
          <p:nvPr/>
        </p:nvSpPr>
        <p:spPr>
          <a:xfrm>
            <a:off x="179512" y="1268760"/>
            <a:ext cx="4824536" cy="369332"/>
          </a:xfrm>
          <a:prstGeom prst="rect">
            <a:avLst/>
          </a:prstGeom>
          <a:noFill/>
        </p:spPr>
        <p:txBody>
          <a:bodyPr wrap="square" rtlCol="0">
            <a:spAutoFit/>
          </a:bodyPr>
          <a:lstStyle/>
          <a:p>
            <a:r>
              <a:rPr lang="en-GB" b="1" dirty="0"/>
              <a:t>Narrative Structure</a:t>
            </a:r>
          </a:p>
        </p:txBody>
      </p:sp>
      <p:sp>
        <p:nvSpPr>
          <p:cNvPr id="7" name="TextBox 6"/>
          <p:cNvSpPr txBox="1"/>
          <p:nvPr/>
        </p:nvSpPr>
        <p:spPr>
          <a:xfrm>
            <a:off x="179512" y="1556792"/>
            <a:ext cx="8712968" cy="584775"/>
          </a:xfrm>
          <a:prstGeom prst="rect">
            <a:avLst/>
          </a:prstGeom>
          <a:noFill/>
        </p:spPr>
        <p:txBody>
          <a:bodyPr wrap="square" rtlCol="0">
            <a:spAutoFit/>
          </a:bodyPr>
          <a:lstStyle/>
          <a:p>
            <a:r>
              <a:rPr lang="en-GB" sz="1600" dirty="0"/>
              <a:t>Many media products have a narrative structure that makes sense to the audience.  What is the narrative structure of this advert?</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95523" y="2213575"/>
            <a:ext cx="2648286" cy="1445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131840" y="2213575"/>
            <a:ext cx="2669586" cy="1445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084169" y="2213575"/>
            <a:ext cx="2664296" cy="1463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94511" y="4468582"/>
            <a:ext cx="2649297" cy="1480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3131840" y="4468582"/>
            <a:ext cx="2649141" cy="14806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6084168" y="4473062"/>
            <a:ext cx="2748805" cy="147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195522" y="3677302"/>
            <a:ext cx="2648286" cy="830997"/>
          </a:xfrm>
          <a:prstGeom prst="rect">
            <a:avLst/>
          </a:prstGeom>
          <a:noFill/>
        </p:spPr>
        <p:txBody>
          <a:bodyPr wrap="square" rtlCol="0">
            <a:spAutoFit/>
          </a:bodyPr>
          <a:lstStyle/>
          <a:p>
            <a:r>
              <a:rPr lang="en-GB" sz="1200" dirty="0"/>
              <a:t>Busy Italian market scene – links to 1953 film ‘Roman Holiday’.  Bus journey disrupted by fallen food. Audrey is seen on bus.</a:t>
            </a:r>
          </a:p>
        </p:txBody>
      </p:sp>
      <p:sp>
        <p:nvSpPr>
          <p:cNvPr id="40" name="TextBox 39"/>
          <p:cNvSpPr txBox="1"/>
          <p:nvPr/>
        </p:nvSpPr>
        <p:spPr>
          <a:xfrm>
            <a:off x="3059832" y="3645024"/>
            <a:ext cx="2648286" cy="461665"/>
          </a:xfrm>
          <a:prstGeom prst="rect">
            <a:avLst/>
          </a:prstGeom>
          <a:noFill/>
        </p:spPr>
        <p:txBody>
          <a:bodyPr wrap="square" rtlCol="0">
            <a:spAutoFit/>
          </a:bodyPr>
          <a:lstStyle/>
          <a:p>
            <a:r>
              <a:rPr lang="en-GB" sz="1200" dirty="0"/>
              <a:t>‘Hero’ driver comes along and signals to Audrey that she can come in the car.</a:t>
            </a:r>
          </a:p>
        </p:txBody>
      </p:sp>
      <p:sp>
        <p:nvSpPr>
          <p:cNvPr id="44" name="TextBox 43"/>
          <p:cNvSpPr txBox="1"/>
          <p:nvPr/>
        </p:nvSpPr>
        <p:spPr>
          <a:xfrm>
            <a:off x="6084168" y="3645024"/>
            <a:ext cx="2648286" cy="646331"/>
          </a:xfrm>
          <a:prstGeom prst="rect">
            <a:avLst/>
          </a:prstGeom>
          <a:noFill/>
        </p:spPr>
        <p:txBody>
          <a:bodyPr wrap="square" rtlCol="0">
            <a:spAutoFit/>
          </a:bodyPr>
          <a:lstStyle/>
          <a:p>
            <a:r>
              <a:rPr lang="en-GB" sz="1200" dirty="0"/>
              <a:t>Audrey borrows the bus drivers hat and puts it on the hero’s head.  Semiotic links to control, here.</a:t>
            </a:r>
          </a:p>
        </p:txBody>
      </p:sp>
      <p:sp>
        <p:nvSpPr>
          <p:cNvPr id="46" name="TextBox 45"/>
          <p:cNvSpPr txBox="1"/>
          <p:nvPr/>
        </p:nvSpPr>
        <p:spPr>
          <a:xfrm>
            <a:off x="195522" y="5951021"/>
            <a:ext cx="2648286" cy="646331"/>
          </a:xfrm>
          <a:prstGeom prst="rect">
            <a:avLst/>
          </a:prstGeom>
          <a:noFill/>
        </p:spPr>
        <p:txBody>
          <a:bodyPr wrap="square" rtlCol="0">
            <a:spAutoFit/>
          </a:bodyPr>
          <a:lstStyle/>
          <a:p>
            <a:r>
              <a:rPr lang="en-GB" sz="1200" dirty="0"/>
              <a:t>Audrey sits in the back of the car and ‘hero’ wears the hat now resembling a chauffeur.</a:t>
            </a:r>
          </a:p>
        </p:txBody>
      </p:sp>
      <p:sp>
        <p:nvSpPr>
          <p:cNvPr id="49" name="TextBox 48"/>
          <p:cNvSpPr txBox="1"/>
          <p:nvPr/>
        </p:nvSpPr>
        <p:spPr>
          <a:xfrm>
            <a:off x="3131840" y="5951021"/>
            <a:ext cx="2648286" cy="830997"/>
          </a:xfrm>
          <a:prstGeom prst="rect">
            <a:avLst/>
          </a:prstGeom>
          <a:noFill/>
        </p:spPr>
        <p:txBody>
          <a:bodyPr wrap="square" rtlCol="0">
            <a:spAutoFit/>
          </a:bodyPr>
          <a:lstStyle/>
          <a:p>
            <a:r>
              <a:rPr lang="en-GB" sz="1200" dirty="0"/>
              <a:t>Audrey relaxes in the car and eats Galaxy. Semiotic luxury. Note only eating a little (it’s a luxury).  Also, reveal of text ‘smooth’.</a:t>
            </a:r>
          </a:p>
        </p:txBody>
      </p:sp>
      <p:sp>
        <p:nvSpPr>
          <p:cNvPr id="50" name="TextBox 49"/>
          <p:cNvSpPr txBox="1"/>
          <p:nvPr/>
        </p:nvSpPr>
        <p:spPr>
          <a:xfrm>
            <a:off x="6084167" y="6027003"/>
            <a:ext cx="2748805" cy="461665"/>
          </a:xfrm>
          <a:prstGeom prst="rect">
            <a:avLst/>
          </a:prstGeom>
          <a:noFill/>
        </p:spPr>
        <p:txBody>
          <a:bodyPr wrap="square" rtlCol="0">
            <a:spAutoFit/>
          </a:bodyPr>
          <a:lstStyle/>
          <a:p>
            <a:r>
              <a:rPr lang="en-GB" sz="1200" dirty="0"/>
              <a:t>Car drives along Amalfi coast with advertising slogan.</a:t>
            </a:r>
          </a:p>
        </p:txBody>
      </p:sp>
      <p:sp>
        <p:nvSpPr>
          <p:cNvPr id="21" name="TextBox 20"/>
          <p:cNvSpPr txBox="1"/>
          <p:nvPr/>
        </p:nvSpPr>
        <p:spPr>
          <a:xfrm>
            <a:off x="3851920" y="908720"/>
            <a:ext cx="5040560" cy="369332"/>
          </a:xfrm>
          <a:prstGeom prst="rect">
            <a:avLst/>
          </a:prstGeom>
          <a:solidFill>
            <a:schemeClr val="tx1"/>
          </a:solidFill>
        </p:spPr>
        <p:txBody>
          <a:bodyPr wrap="square" rtlCol="0">
            <a:spAutoFit/>
          </a:bodyPr>
          <a:lstStyle/>
          <a:p>
            <a:pPr algn="ctr"/>
            <a:r>
              <a:rPr lang="en-GB" dirty="0">
                <a:solidFill>
                  <a:schemeClr val="bg1"/>
                </a:solidFill>
              </a:rPr>
              <a:t>Lesson 2: Media Language – Narrative structure</a:t>
            </a:r>
          </a:p>
        </p:txBody>
      </p:sp>
    </p:spTree>
    <p:extLst>
      <p:ext uri="{BB962C8B-B14F-4D97-AF65-F5344CB8AC3E}">
        <p14:creationId xmlns:p14="http://schemas.microsoft.com/office/powerpoint/2010/main" val="2588075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4926"/>
          <a:stretch/>
        </p:blipFill>
        <p:spPr bwMode="auto">
          <a:xfrm>
            <a:off x="268156" y="1412776"/>
            <a:ext cx="8299843" cy="4767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99792" y="836712"/>
            <a:ext cx="5616624" cy="369332"/>
          </a:xfrm>
          <a:prstGeom prst="rect">
            <a:avLst/>
          </a:prstGeom>
          <a:noFill/>
        </p:spPr>
        <p:txBody>
          <a:bodyPr wrap="square" rtlCol="0">
            <a:spAutoFit/>
          </a:bodyPr>
          <a:lstStyle/>
          <a:p>
            <a:pPr algn="ctr"/>
            <a:r>
              <a:rPr lang="en-GB" b="1" dirty="0"/>
              <a:t>Close Study Product: Galaxy Advertisement</a:t>
            </a:r>
          </a:p>
        </p:txBody>
      </p:sp>
    </p:spTree>
    <p:extLst>
      <p:ext uri="{BB962C8B-B14F-4D97-AF65-F5344CB8AC3E}">
        <p14:creationId xmlns:p14="http://schemas.microsoft.com/office/powerpoint/2010/main" val="1786669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39752" y="188640"/>
            <a:ext cx="6624736" cy="369332"/>
          </a:xfrm>
          <a:prstGeom prst="rect">
            <a:avLst/>
          </a:prstGeom>
          <a:noFill/>
        </p:spPr>
        <p:txBody>
          <a:bodyPr wrap="square" rtlCol="0">
            <a:spAutoFit/>
          </a:bodyPr>
          <a:lstStyle/>
          <a:p>
            <a:pPr algn="ctr"/>
            <a:r>
              <a:rPr lang="en-GB" b="1" spc="240" dirty="0"/>
              <a:t>R</a:t>
            </a:r>
            <a:r>
              <a:rPr lang="en-GB" spc="240" dirty="0"/>
              <a:t>epresentation │ </a:t>
            </a:r>
            <a:r>
              <a:rPr lang="en-GB" b="1" spc="240" dirty="0"/>
              <a:t>A</a:t>
            </a:r>
            <a:r>
              <a:rPr lang="en-GB" spc="240" dirty="0"/>
              <a:t>udiences │ </a:t>
            </a:r>
            <a:r>
              <a:rPr lang="en-GB" b="1" spc="240" dirty="0"/>
              <a:t>I</a:t>
            </a:r>
            <a:r>
              <a:rPr lang="en-GB" spc="240" dirty="0"/>
              <a:t>ndustries │ </a:t>
            </a:r>
            <a:r>
              <a:rPr lang="en-GB" b="1" spc="240" dirty="0"/>
              <a:t>L</a:t>
            </a:r>
            <a:r>
              <a:rPr lang="en-GB" spc="240" dirty="0"/>
              <a:t>anguage</a:t>
            </a:r>
          </a:p>
        </p:txBody>
      </p:sp>
      <p:cxnSp>
        <p:nvCxnSpPr>
          <p:cNvPr id="6" name="Straight Connector 5"/>
          <p:cNvCxnSpPr/>
          <p:nvPr/>
        </p:nvCxnSpPr>
        <p:spPr>
          <a:xfrm>
            <a:off x="2447764" y="573667"/>
            <a:ext cx="64087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s://upload.wikimedia.org/wikipedia/commons/5/55/News-media-standa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156" y="71847"/>
            <a:ext cx="1908233" cy="10671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9512" y="1124744"/>
            <a:ext cx="2232248" cy="153888"/>
          </a:xfrm>
          <a:prstGeom prst="rect">
            <a:avLst/>
          </a:prstGeom>
          <a:noFill/>
        </p:spPr>
        <p:txBody>
          <a:bodyPr wrap="square" rtlCol="0">
            <a:spAutoFit/>
          </a:bodyPr>
          <a:lstStyle/>
          <a:p>
            <a:pPr algn="ctr"/>
            <a:r>
              <a:rPr lang="en-GB" sz="400" dirty="0"/>
              <a:t>https://upload.wikimedia.org/wikipedia/commons/5/55/News-media-standards.jpg</a:t>
            </a:r>
          </a:p>
        </p:txBody>
      </p:sp>
      <p:sp>
        <p:nvSpPr>
          <p:cNvPr id="9" name="TextBox 8"/>
          <p:cNvSpPr txBox="1"/>
          <p:nvPr/>
        </p:nvSpPr>
        <p:spPr>
          <a:xfrm>
            <a:off x="4860032" y="908720"/>
            <a:ext cx="4032448" cy="369332"/>
          </a:xfrm>
          <a:prstGeom prst="rect">
            <a:avLst/>
          </a:prstGeom>
          <a:solidFill>
            <a:schemeClr val="tx1"/>
          </a:solidFill>
        </p:spPr>
        <p:txBody>
          <a:bodyPr wrap="square" rtlCol="0">
            <a:spAutoFit/>
          </a:bodyPr>
          <a:lstStyle/>
          <a:p>
            <a:pPr algn="ctr"/>
            <a:r>
              <a:rPr lang="en-GB" dirty="0">
                <a:solidFill>
                  <a:schemeClr val="bg1"/>
                </a:solidFill>
              </a:rPr>
              <a:t>Lesson 3: Media Language - Todorov</a:t>
            </a:r>
          </a:p>
        </p:txBody>
      </p:sp>
      <p:sp>
        <p:nvSpPr>
          <p:cNvPr id="3" name="TextBox 2"/>
          <p:cNvSpPr txBox="1"/>
          <p:nvPr/>
        </p:nvSpPr>
        <p:spPr>
          <a:xfrm>
            <a:off x="179512" y="1268760"/>
            <a:ext cx="6624736" cy="369332"/>
          </a:xfrm>
          <a:prstGeom prst="rect">
            <a:avLst/>
          </a:prstGeom>
          <a:noFill/>
        </p:spPr>
        <p:txBody>
          <a:bodyPr wrap="square" rtlCol="0">
            <a:spAutoFit/>
          </a:bodyPr>
          <a:lstStyle/>
          <a:p>
            <a:r>
              <a:rPr lang="en-GB" b="1" dirty="0"/>
              <a:t>Narrative Structure and Todorov’s Narrative Theory</a:t>
            </a:r>
          </a:p>
        </p:txBody>
      </p:sp>
      <p:sp>
        <p:nvSpPr>
          <p:cNvPr id="7" name="TextBox 6"/>
          <p:cNvSpPr txBox="1"/>
          <p:nvPr/>
        </p:nvSpPr>
        <p:spPr>
          <a:xfrm>
            <a:off x="179512" y="1556792"/>
            <a:ext cx="8712968" cy="584775"/>
          </a:xfrm>
          <a:prstGeom prst="rect">
            <a:avLst/>
          </a:prstGeom>
          <a:noFill/>
        </p:spPr>
        <p:txBody>
          <a:bodyPr wrap="square" rtlCol="0">
            <a:spAutoFit/>
          </a:bodyPr>
          <a:lstStyle/>
          <a:p>
            <a:r>
              <a:rPr lang="en-GB" sz="1600" dirty="0"/>
              <a:t>Tzvetan Todorov studied classic fairy tales and stories and theorised that many stories follow the same narrative structure and involve transformation of character/story.  Namely: </a:t>
            </a:r>
          </a:p>
        </p:txBody>
      </p:sp>
      <p:graphicFrame>
        <p:nvGraphicFramePr>
          <p:cNvPr id="2" name="Diagram 1"/>
          <p:cNvGraphicFramePr/>
          <p:nvPr>
            <p:extLst>
              <p:ext uri="{D42A27DB-BD31-4B8C-83A1-F6EECF244321}">
                <p14:modId xmlns:p14="http://schemas.microsoft.com/office/powerpoint/2010/main" val="3031671667"/>
              </p:ext>
            </p:extLst>
          </p:nvPr>
        </p:nvGraphicFramePr>
        <p:xfrm>
          <a:off x="-396552" y="2204864"/>
          <a:ext cx="6624736" cy="4602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2051720" y="3933056"/>
            <a:ext cx="1584176" cy="923330"/>
          </a:xfrm>
          <a:prstGeom prst="rect">
            <a:avLst/>
          </a:prstGeom>
          <a:noFill/>
        </p:spPr>
        <p:txBody>
          <a:bodyPr wrap="square" rtlCol="0">
            <a:spAutoFit/>
          </a:bodyPr>
          <a:lstStyle/>
          <a:p>
            <a:pPr algn="ctr"/>
            <a:r>
              <a:rPr lang="en-GB" b="1" dirty="0">
                <a:effectLst>
                  <a:outerShdw blurRad="38100" dist="38100" dir="2700000" algn="tl">
                    <a:srgbClr val="000000">
                      <a:alpha val="43137"/>
                    </a:srgbClr>
                  </a:outerShdw>
                </a:effectLst>
              </a:rPr>
              <a:t>Todorov’s Narrative Theory</a:t>
            </a:r>
          </a:p>
        </p:txBody>
      </p:sp>
      <p:pic>
        <p:nvPicPr>
          <p:cNvPr id="23" name="Picture 2" descr="Write, Writing, Pencil, Paper, Handwriting, Mess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26306" y="2348880"/>
            <a:ext cx="432048" cy="43144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796137" y="2996952"/>
            <a:ext cx="3168352" cy="1815882"/>
          </a:xfrm>
          <a:prstGeom prst="rect">
            <a:avLst/>
          </a:prstGeom>
          <a:noFill/>
        </p:spPr>
        <p:txBody>
          <a:bodyPr wrap="square" rtlCol="0">
            <a:spAutoFit/>
          </a:bodyPr>
          <a:lstStyle/>
          <a:p>
            <a:r>
              <a:rPr lang="en-GB" sz="1400" dirty="0"/>
              <a:t>In your books and in your own words:</a:t>
            </a:r>
          </a:p>
          <a:p>
            <a:pPr marL="285750" indent="-285750">
              <a:buFont typeface="Arial" panose="020B0604020202020204" pitchFamily="34" charset="0"/>
              <a:buChar char="•"/>
            </a:pPr>
            <a:r>
              <a:rPr lang="en-GB" sz="1400" dirty="0"/>
              <a:t>What is Todorov’s Narrative theory?</a:t>
            </a:r>
          </a:p>
          <a:p>
            <a:pPr marL="285750" indent="-285750">
              <a:buFont typeface="Arial" panose="020B0604020202020204" pitchFamily="34" charset="0"/>
              <a:buChar char="•"/>
            </a:pPr>
            <a:r>
              <a:rPr lang="en-GB" sz="1400" dirty="0"/>
              <a:t>Describe each stage of Todorov’s Narrative Theory.  Give an example for each stage from a film / book / TV series you have enjoyed.</a:t>
            </a:r>
          </a:p>
          <a:p>
            <a:pPr marL="285750" indent="-285750">
              <a:buFont typeface="Arial" panose="020B0604020202020204" pitchFamily="34" charset="0"/>
              <a:buChar char="•"/>
            </a:pPr>
            <a:r>
              <a:rPr lang="en-GB" sz="1400" dirty="0"/>
              <a:t>For each stage, link Todorov to the Galaxy advert.  Is it useful to do this?</a:t>
            </a:r>
          </a:p>
        </p:txBody>
      </p:sp>
      <p:graphicFrame>
        <p:nvGraphicFramePr>
          <p:cNvPr id="11" name="Table 10"/>
          <p:cNvGraphicFramePr>
            <a:graphicFrameLocks noGrp="1"/>
          </p:cNvGraphicFramePr>
          <p:nvPr>
            <p:extLst>
              <p:ext uri="{D42A27DB-BD31-4B8C-83A1-F6EECF244321}">
                <p14:modId xmlns:p14="http://schemas.microsoft.com/office/powerpoint/2010/main" val="3728337681"/>
              </p:ext>
            </p:extLst>
          </p:nvPr>
        </p:nvGraphicFramePr>
        <p:xfrm>
          <a:off x="5004048" y="5225752"/>
          <a:ext cx="3995936" cy="1371600"/>
        </p:xfrm>
        <a:graphic>
          <a:graphicData uri="http://schemas.openxmlformats.org/drawingml/2006/table">
            <a:tbl>
              <a:tblPr firstRow="1" bandRow="1">
                <a:tableStyleId>{5C22544A-7EE6-4342-B048-85BDC9FD1C3A}</a:tableStyleId>
              </a:tblPr>
              <a:tblGrid>
                <a:gridCol w="1281715">
                  <a:extLst>
                    <a:ext uri="{9D8B030D-6E8A-4147-A177-3AD203B41FA5}">
                      <a16:colId xmlns:a16="http://schemas.microsoft.com/office/drawing/2014/main" val="20000"/>
                    </a:ext>
                  </a:extLst>
                </a:gridCol>
                <a:gridCol w="2714221">
                  <a:extLst>
                    <a:ext uri="{9D8B030D-6E8A-4147-A177-3AD203B41FA5}">
                      <a16:colId xmlns:a16="http://schemas.microsoft.com/office/drawing/2014/main" val="20001"/>
                    </a:ext>
                  </a:extLst>
                </a:gridCol>
              </a:tblGrid>
              <a:tr h="252000">
                <a:tc>
                  <a:txBody>
                    <a:bodyPr/>
                    <a:lstStyle/>
                    <a:p>
                      <a:r>
                        <a:rPr lang="en-GB" sz="1200" b="1" dirty="0">
                          <a:solidFill>
                            <a:sysClr val="windowText" lastClr="000000"/>
                          </a:solidFill>
                        </a:rPr>
                        <a:t>Equilibrium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0" dirty="0">
                          <a:solidFill>
                            <a:sysClr val="windowText" lastClr="000000"/>
                          </a:solidFill>
                        </a:rPr>
                        <a:t>Bus</a:t>
                      </a:r>
                      <a:r>
                        <a:rPr lang="en-GB" sz="1200" b="0" baseline="0" dirty="0">
                          <a:solidFill>
                            <a:sysClr val="windowText" lastClr="000000"/>
                          </a:solidFill>
                        </a:rPr>
                        <a:t> is travelling through Italian village.</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2000">
                <a:tc>
                  <a:txBody>
                    <a:bodyPr/>
                    <a:lstStyle/>
                    <a:p>
                      <a:r>
                        <a:rPr lang="en-GB" sz="1200" b="1" dirty="0">
                          <a:solidFill>
                            <a:sysClr val="windowText" lastClr="000000"/>
                          </a:solidFill>
                        </a:rPr>
                        <a:t>Disruption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Fruit stall stops bus and disrupts journey.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2000">
                <a:tc>
                  <a:txBody>
                    <a:bodyPr/>
                    <a:lstStyle/>
                    <a:p>
                      <a:r>
                        <a:rPr lang="en-GB" sz="1200" b="1" dirty="0">
                          <a:solidFill>
                            <a:sysClr val="windowText" lastClr="000000"/>
                          </a:solidFill>
                        </a:rPr>
                        <a:t>Recognition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2000">
                <a:tc>
                  <a:txBody>
                    <a:bodyPr/>
                    <a:lstStyle/>
                    <a:p>
                      <a:r>
                        <a:rPr lang="en-GB" sz="1200" b="1" dirty="0">
                          <a:solidFill>
                            <a:sysClr val="windowText" lastClr="000000"/>
                          </a:solidFill>
                        </a:rPr>
                        <a:t>Repair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2000">
                <a:tc>
                  <a:txBody>
                    <a:bodyPr/>
                    <a:lstStyle/>
                    <a:p>
                      <a:r>
                        <a:rPr lang="en-GB" sz="1200" b="1" dirty="0">
                          <a:solidFill>
                            <a:sysClr val="windowText" lastClr="000000"/>
                          </a:solidFill>
                        </a:rPr>
                        <a:t>New Equilibrium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cxnSp>
        <p:nvCxnSpPr>
          <p:cNvPr id="14" name="Straight Arrow Connector 13"/>
          <p:cNvCxnSpPr/>
          <p:nvPr/>
        </p:nvCxnSpPr>
        <p:spPr>
          <a:xfrm>
            <a:off x="7326306" y="4812834"/>
            <a:ext cx="0" cy="34435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78762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2542</Words>
  <Application>Microsoft Office PowerPoint</Application>
  <PresentationFormat>On-screen Show (4:3)</PresentationFormat>
  <Paragraphs>227</Paragraphs>
  <Slides>16</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Advertising Galaxy Chocolate Advert featuring Audrey Hepburn https://youtu.be/QcgEqbhsCfU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concludes the TV Galaxy advert  Close Study Product.  Now complete your Personal Learning Checklist for this CSP.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2017-08-23T11:32:48Z</dcterms:created>
  <dcterms:modified xsi:type="dcterms:W3CDTF">2021-02-20T14:09:55Z</dcterms:modified>
</cp:coreProperties>
</file>