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65" r:id="rId2"/>
    <p:sldId id="272" r:id="rId3"/>
    <p:sldId id="293" r:id="rId4"/>
    <p:sldId id="295" r:id="rId5"/>
    <p:sldId id="296" r:id="rId6"/>
    <p:sldId id="273" r:id="rId7"/>
    <p:sldId id="281" r:id="rId8"/>
    <p:sldId id="270" r:id="rId9"/>
    <p:sldId id="278" r:id="rId10"/>
    <p:sldId id="279" r:id="rId11"/>
    <p:sldId id="280" r:id="rId12"/>
    <p:sldId id="275" r:id="rId13"/>
    <p:sldId id="294" r:id="rId14"/>
    <p:sldId id="277" r:id="rId15"/>
  </p:sldIdLst>
  <p:sldSz cx="12192000" cy="6858000"/>
  <p:notesSz cx="6858000" cy="9144000"/>
  <p:embeddedFontLst>
    <p:embeddedFont>
      <p:font typeface="Lato" panose="020B06040202020202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Gill Sans MT" panose="020B0502020104020203" pitchFamily="34" charset="0"/>
      <p:regular r:id="rId25"/>
      <p:bold r:id="rId26"/>
      <p:italic r:id="rId27"/>
      <p:boldItalic r:id="rId28"/>
    </p:embeddedFont>
    <p:embeddedFont>
      <p:font typeface="Open Sans Extrabold" panose="020B0604020202020204" charset="0"/>
      <p:bold r:id="rId29"/>
      <p:boldItalic r:id="rId30"/>
    </p:embeddedFont>
    <p:embeddedFont>
      <p:font typeface="Calibri Light" panose="020F0302020204030204" pitchFamily="34" charset="0"/>
      <p:regular r:id="rId31"/>
      <p:italic r:id="rId32"/>
    </p:embeddedFont>
    <p:embeddedFont>
      <p:font typeface="League Spartan" panose="020B0604020202020204" charset="0"/>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an Miller" initials="BM" lastIdx="1" clrIdx="0">
    <p:extLst>
      <p:ext uri="{19B8F6BF-5375-455C-9EA6-DF929625EA0E}">
        <p15:presenceInfo xmlns:p15="http://schemas.microsoft.com/office/powerpoint/2012/main" userId="S-1-5-21-1285066173-1815393381-3561576999-2641" providerId="AD"/>
      </p:ext>
    </p:extLst>
  </p:cmAuthor>
  <p:cmAuthor id="2" name="Jenny Fox" initials="JF" lastIdx="15" clrIdx="1">
    <p:extLst>
      <p:ext uri="{19B8F6BF-5375-455C-9EA6-DF929625EA0E}">
        <p15:presenceInfo xmlns:p15="http://schemas.microsoft.com/office/powerpoint/2012/main" userId="S-1-5-21-1285066173-1815393381-3561576999-26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D1E7"/>
    <a:srgbClr val="95519E"/>
    <a:srgbClr val="CCA7D1"/>
    <a:srgbClr val="D6B8DA"/>
    <a:srgbClr val="D6475E"/>
    <a:srgbClr val="F9E3E7"/>
    <a:srgbClr val="FF66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7" autoAdjust="0"/>
    <p:restoredTop sz="90035" autoAdjust="0"/>
  </p:normalViewPr>
  <p:slideViewPr>
    <p:cSldViewPr snapToGrid="0">
      <p:cViewPr varScale="1">
        <p:scale>
          <a:sx n="49" d="100"/>
          <a:sy n="49" d="100"/>
        </p:scale>
        <p:origin x="16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74C49-88B1-4145-AAE9-321585C0E3E9}" type="datetimeFigureOut">
              <a:rPr lang="en-GB" smtClean="0"/>
              <a:t>20/05/2020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41621-6C35-4F0F-A6C9-262F1FFD9795}" type="slidenum">
              <a:rPr lang="en-GB" smtClean="0"/>
              <a:t>‹#›</a:t>
            </a:fld>
            <a:endParaRPr lang="en-GB"/>
          </a:p>
        </p:txBody>
      </p:sp>
    </p:spTree>
    <p:extLst>
      <p:ext uri="{BB962C8B-B14F-4D97-AF65-F5344CB8AC3E}">
        <p14:creationId xmlns:p14="http://schemas.microsoft.com/office/powerpoint/2010/main" val="3972487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dirty="0"/>
          </a:p>
        </p:txBody>
      </p:sp>
    </p:spTree>
    <p:extLst>
      <p:ext uri="{BB962C8B-B14F-4D97-AF65-F5344CB8AC3E}">
        <p14:creationId xmlns:p14="http://schemas.microsoft.com/office/powerpoint/2010/main" val="590677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14</a:t>
            </a:fld>
            <a:endParaRPr lang="en-GB"/>
          </a:p>
        </p:txBody>
      </p:sp>
    </p:spTree>
    <p:extLst>
      <p:ext uri="{BB962C8B-B14F-4D97-AF65-F5344CB8AC3E}">
        <p14:creationId xmlns:p14="http://schemas.microsoft.com/office/powerpoint/2010/main" val="124786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58973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smtClean="0">
                <a:solidFill>
                  <a:schemeClr val="tx1"/>
                </a:solidFill>
              </a:rPr>
              <a:t>Values about supporting ourselves or others</a:t>
            </a:r>
          </a:p>
          <a:p>
            <a:pPr algn="l"/>
            <a:endParaRPr lang="en-GB" sz="1200" b="1" dirty="0" smtClean="0">
              <a:solidFill>
                <a:schemeClr val="tx1"/>
              </a:solidFill>
            </a:endParaRPr>
          </a:p>
          <a:p>
            <a:pPr marL="342900" lvl="0" indent="-342900">
              <a:buFont typeface="Arial" panose="020B0604020202020204" pitchFamily="34" charset="0"/>
              <a:buChar char="•"/>
            </a:pPr>
            <a:r>
              <a:rPr lang="en-GB" sz="1200" dirty="0" smtClean="0"/>
              <a:t>Building a sense of community </a:t>
            </a:r>
          </a:p>
          <a:p>
            <a:pPr marL="342900" lvl="0" indent="-342900">
              <a:buFont typeface="Arial" panose="020B0604020202020204" pitchFamily="34" charset="0"/>
              <a:buChar char="•"/>
            </a:pPr>
            <a:r>
              <a:rPr lang="en-GB" sz="1200" dirty="0" smtClean="0"/>
              <a:t>Being healthy </a:t>
            </a:r>
          </a:p>
          <a:p>
            <a:pPr marL="342900" lvl="0" indent="-342900">
              <a:buFont typeface="Arial" panose="020B0604020202020204" pitchFamily="34" charset="0"/>
              <a:buChar char="•"/>
            </a:pPr>
            <a:r>
              <a:rPr lang="en-GB" sz="1200" dirty="0" smtClean="0"/>
              <a:t>Protecting the environment</a:t>
            </a:r>
          </a:p>
          <a:p>
            <a:pPr marL="342900" lvl="0" indent="-342900">
              <a:buFont typeface="Arial" panose="020B0604020202020204" pitchFamily="34" charset="0"/>
              <a:buChar char="•"/>
            </a:pPr>
            <a:r>
              <a:rPr lang="en-GB" sz="1200" dirty="0" smtClean="0"/>
              <a:t>Fostering self-acceptance</a:t>
            </a:r>
          </a:p>
          <a:p>
            <a:pPr marL="342900" lvl="0" indent="-342900">
              <a:buFont typeface="Arial" panose="020B0604020202020204" pitchFamily="34" charset="0"/>
              <a:buChar char="•"/>
            </a:pPr>
            <a:r>
              <a:rPr lang="en-GB" sz="1200" dirty="0" smtClean="0"/>
              <a:t>Having positive and healthy relationships</a:t>
            </a:r>
          </a:p>
          <a:p>
            <a:pPr marL="342900" lvl="0" indent="-342900">
              <a:buFont typeface="Arial" panose="020B0604020202020204" pitchFamily="34" charset="0"/>
              <a:buChar char="•"/>
            </a:pPr>
            <a:r>
              <a:rPr lang="en-GB" sz="1200" dirty="0" smtClean="0"/>
              <a:t>Learning or developing skills</a:t>
            </a:r>
          </a:p>
          <a:p>
            <a:pPr lvl="0"/>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Values about comparing a person to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chemeClr val="tx1"/>
              </a:solidFill>
            </a:endParaRPr>
          </a:p>
          <a:p>
            <a:pPr marL="342900" lvl="0" indent="-342900">
              <a:buFont typeface="Arial" panose="020B0604020202020204" pitchFamily="34" charset="0"/>
              <a:buChar char="•"/>
            </a:pPr>
            <a:r>
              <a:rPr lang="en-GB" sz="1200" dirty="0" smtClean="0"/>
              <a:t>Being wealthy</a:t>
            </a:r>
          </a:p>
          <a:p>
            <a:pPr marL="342900" lvl="0" indent="-342900">
              <a:buFont typeface="Arial" panose="020B0604020202020204" pitchFamily="34" charset="0"/>
              <a:buChar char="•"/>
            </a:pPr>
            <a:r>
              <a:rPr lang="en-GB" sz="1200" dirty="0" smtClean="0"/>
              <a:t>Winning awards</a:t>
            </a:r>
          </a:p>
          <a:p>
            <a:pPr marL="342900" lvl="0" indent="-342900">
              <a:buFont typeface="Arial" panose="020B0604020202020204" pitchFamily="34" charset="0"/>
              <a:buChar char="•"/>
            </a:pPr>
            <a:r>
              <a:rPr lang="en-GB" sz="1200" dirty="0" smtClean="0"/>
              <a:t>Being famous or popular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chemeClr val="tx1"/>
              </a:solidFill>
            </a:endParaRP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6</a:t>
            </a:fld>
            <a:endParaRPr lang="en-GB"/>
          </a:p>
        </p:txBody>
      </p:sp>
    </p:spTree>
    <p:extLst>
      <p:ext uri="{BB962C8B-B14F-4D97-AF65-F5344CB8AC3E}">
        <p14:creationId xmlns:p14="http://schemas.microsoft.com/office/powerpoint/2010/main" val="369048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7</a:t>
            </a:fld>
            <a:endParaRPr lang="en-GB"/>
          </a:p>
        </p:txBody>
      </p:sp>
    </p:spTree>
    <p:extLst>
      <p:ext uri="{BB962C8B-B14F-4D97-AF65-F5344CB8AC3E}">
        <p14:creationId xmlns:p14="http://schemas.microsoft.com/office/powerpoint/2010/main" val="4006779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B341621-6C35-4F0F-A6C9-262F1FFD9795}" type="slidenum">
              <a:rPr lang="en-GB" smtClean="0"/>
              <a:t>8</a:t>
            </a:fld>
            <a:endParaRPr lang="en-GB"/>
          </a:p>
        </p:txBody>
      </p:sp>
    </p:spTree>
    <p:extLst>
      <p:ext uri="{BB962C8B-B14F-4D97-AF65-F5344CB8AC3E}">
        <p14:creationId xmlns:p14="http://schemas.microsoft.com/office/powerpoint/2010/main" val="3951196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Billy</a:t>
            </a:r>
          </a:p>
          <a:p>
            <a:pPr marL="0" indent="0">
              <a:buNone/>
            </a:pPr>
            <a:r>
              <a:rPr lang="en-GB" sz="1200" dirty="0" smtClean="0"/>
              <a:t>Since having children, Billy has been more aware of the need to keep the planet safe for future generations.</a:t>
            </a:r>
          </a:p>
          <a:p>
            <a:pPr marL="0" indent="0">
              <a:buNone/>
            </a:pPr>
            <a:r>
              <a:rPr lang="en-GB" sz="1200" dirty="0" smtClean="0"/>
              <a:t>Billy currently has a job mapping the oceans, but he has been offered a higher pay by an oil company which he could use to buy a bigger house.</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Eli</a:t>
            </a:r>
          </a:p>
          <a:p>
            <a:pPr marL="0" indent="0">
              <a:buNone/>
            </a:pPr>
            <a:r>
              <a:rPr lang="en-GB" sz="1200" dirty="0" smtClean="0"/>
              <a:t>Eli has worked hard to get a job designing luxury cars. His family are very proud of him and he likes being able to donate to environmental charities.</a:t>
            </a:r>
          </a:p>
          <a:p>
            <a:pPr marL="0" indent="0">
              <a:buNone/>
            </a:pPr>
            <a:r>
              <a:rPr lang="en-GB" sz="1200" dirty="0" smtClean="0"/>
              <a:t>Eli’s doing really well in his job. He wonders if he should continue doing what he’s good at, or if he should look for something more challenging.</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Nicola</a:t>
            </a:r>
          </a:p>
          <a:p>
            <a:pPr marL="0" indent="0">
              <a:buNone/>
            </a:pPr>
            <a:r>
              <a:rPr lang="en-GB" sz="1200" dirty="0" smtClean="0"/>
              <a:t>Nicola is a fitness vlogger and often makes vlogs with other people who have similar interests. She is a popular person and enjoys working with others.</a:t>
            </a:r>
          </a:p>
          <a:p>
            <a:pPr marL="0" indent="0">
              <a:buNone/>
            </a:pPr>
            <a:r>
              <a:rPr lang="en-GB" sz="1200" dirty="0" smtClean="0"/>
              <a:t>Nicola’s friend has just won an award for their vlogs. Nicola feels happy for her friend, but wonders if she should have an award too.</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Sabina</a:t>
            </a:r>
          </a:p>
          <a:p>
            <a:pPr marL="0" indent="0">
              <a:buNone/>
            </a:pPr>
            <a:r>
              <a:rPr lang="en-GB" sz="1200" dirty="0" smtClean="0"/>
              <a:t>Sabina volunteers in after school clubs with lots of sports and activities to help children who have moved to the UK make new friends. </a:t>
            </a:r>
          </a:p>
          <a:p>
            <a:pPr marL="0" indent="0">
              <a:buNone/>
            </a:pPr>
            <a:r>
              <a:rPr lang="en-GB" sz="1200" dirty="0" smtClean="0"/>
              <a:t>Sabina can’t decide on her next step, should she start a research degree about migration or become a teacher?</a:t>
            </a:r>
          </a:p>
          <a:p>
            <a:endParaRPr lang="en-GB" dirty="0"/>
          </a:p>
        </p:txBody>
      </p:sp>
      <p:sp>
        <p:nvSpPr>
          <p:cNvPr id="4" name="Slide Number Placeholder 3"/>
          <p:cNvSpPr>
            <a:spLocks noGrp="1"/>
          </p:cNvSpPr>
          <p:nvPr>
            <p:ph type="sldNum" sz="quarter" idx="5"/>
          </p:nvPr>
        </p:nvSpPr>
        <p:spPr/>
        <p:txBody>
          <a:bodyPr/>
          <a:lstStyle/>
          <a:p>
            <a:fld id="{6B341621-6C35-4F0F-A6C9-262F1FFD9795}" type="slidenum">
              <a:rPr lang="en-GB" smtClean="0"/>
              <a:t>9</a:t>
            </a:fld>
            <a:endParaRPr lang="en-GB"/>
          </a:p>
        </p:txBody>
      </p:sp>
    </p:spTree>
    <p:extLst>
      <p:ext uri="{BB962C8B-B14F-4D97-AF65-F5344CB8AC3E}">
        <p14:creationId xmlns:p14="http://schemas.microsoft.com/office/powerpoint/2010/main" val="112961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B341621-6C35-4F0F-A6C9-262F1FFD9795}" type="slidenum">
              <a:rPr lang="en-GB" smtClean="0"/>
              <a:t>10</a:t>
            </a:fld>
            <a:endParaRPr lang="en-GB"/>
          </a:p>
        </p:txBody>
      </p:sp>
    </p:spTree>
    <p:extLst>
      <p:ext uri="{BB962C8B-B14F-4D97-AF65-F5344CB8AC3E}">
        <p14:creationId xmlns:p14="http://schemas.microsoft.com/office/powerpoint/2010/main" val="1565035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Building a sense of community </a:t>
            </a:r>
            <a:r>
              <a:rPr lang="en-GB" sz="1200" b="1" dirty="0" smtClean="0">
                <a:solidFill>
                  <a:schemeClr val="tx1"/>
                </a:solidFill>
                <a:sym typeface="Wingdings" panose="05000000000000000000" pitchFamily="2" charset="2"/>
              </a:rPr>
              <a:t> </a:t>
            </a:r>
            <a:r>
              <a:rPr lang="en-GB" sz="800" dirty="0" smtClean="0">
                <a:solidFill>
                  <a:schemeClr val="tx1"/>
                </a:solidFill>
              </a:rPr>
              <a:t>Checking in on friends on the phone and asking how they are.</a:t>
            </a:r>
            <a:endParaRPr lang="en-GB" sz="800" b="1" i="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Pursuing knowledge </a:t>
            </a:r>
            <a:r>
              <a:rPr lang="en-GB" sz="1200" b="1" dirty="0" smtClean="0">
                <a:solidFill>
                  <a:schemeClr val="tx1"/>
                </a:solidFill>
                <a:sym typeface="Wingdings" panose="05000000000000000000" pitchFamily="2" charset="2"/>
              </a:rPr>
              <a:t> </a:t>
            </a:r>
            <a:r>
              <a:rPr lang="en-GB" sz="1200" dirty="0" smtClean="0">
                <a:solidFill>
                  <a:schemeClr val="tx1"/>
                </a:solidFill>
              </a:rPr>
              <a:t>Starting an online course to learn a new skill.</a:t>
            </a:r>
            <a:endParaRPr lang="en-GB" sz="1200" b="1" dirty="0" smtClean="0">
              <a:solidFill>
                <a:schemeClr val="tx1"/>
              </a:solidFill>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sym typeface="Wingdings" panose="05000000000000000000" pitchFamily="2" charset="2"/>
              </a:rPr>
              <a:t>Protecting the environment  </a:t>
            </a:r>
            <a:r>
              <a:rPr lang="en-GB" sz="1200" dirty="0" smtClean="0">
                <a:solidFill>
                  <a:schemeClr val="tx1"/>
                </a:solidFill>
              </a:rPr>
              <a:t>Reducing single-use plastic bought and recycling at home.</a:t>
            </a:r>
            <a:endParaRPr lang="en-GB" sz="1200" b="1" dirty="0" smtClean="0">
              <a:solidFill>
                <a:schemeClr val="tx1"/>
              </a:solidFill>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sym typeface="Wingdings" panose="05000000000000000000" pitchFamily="2" charset="2"/>
              </a:rPr>
              <a:t>Fostering</a:t>
            </a:r>
            <a:r>
              <a:rPr lang="en-GB" sz="1200" b="1" baseline="0" dirty="0" smtClean="0">
                <a:solidFill>
                  <a:schemeClr val="tx1"/>
                </a:solidFill>
                <a:sym typeface="Wingdings" panose="05000000000000000000" pitchFamily="2" charset="2"/>
              </a:rPr>
              <a:t> self-acceptance </a:t>
            </a:r>
            <a:r>
              <a:rPr lang="en-GB" sz="1200" b="1" dirty="0" smtClean="0">
                <a:solidFill>
                  <a:schemeClr val="tx1"/>
                </a:solidFill>
                <a:sym typeface="Wingdings" panose="05000000000000000000" pitchFamily="2" charset="2"/>
              </a:rPr>
              <a:t> </a:t>
            </a:r>
            <a:r>
              <a:rPr lang="en-GB" sz="1200" dirty="0" smtClean="0">
                <a:solidFill>
                  <a:schemeClr val="tx1"/>
                </a:solidFill>
              </a:rPr>
              <a:t>Keeping a journal to log personal strengths and challenges.</a:t>
            </a:r>
            <a:endParaRPr lang="en-GB" sz="1200" b="1" dirty="0" smtClean="0">
              <a:solidFill>
                <a:schemeClr val="tx1"/>
              </a:solidFill>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sym typeface="Wingdings" panose="05000000000000000000" pitchFamily="2" charset="2"/>
              </a:rPr>
              <a:t>Having high social status  </a:t>
            </a:r>
            <a:r>
              <a:rPr lang="en-GB" sz="1200" dirty="0" smtClean="0">
                <a:solidFill>
                  <a:schemeClr val="tx1"/>
                </a:solidFill>
              </a:rPr>
              <a:t>Buying new clothes every few weeks to follow the latest trends.</a:t>
            </a:r>
            <a:endParaRPr lang="en-GB" sz="800" i="1" dirty="0" smtClean="0">
              <a:solidFill>
                <a:schemeClr val="tx1"/>
              </a:solidFill>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11</a:t>
            </a:fld>
            <a:endParaRPr lang="en-GB"/>
          </a:p>
        </p:txBody>
      </p:sp>
    </p:spTree>
    <p:extLst>
      <p:ext uri="{BB962C8B-B14F-4D97-AF65-F5344CB8AC3E}">
        <p14:creationId xmlns:p14="http://schemas.microsoft.com/office/powerpoint/2010/main" val="4282883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12</a:t>
            </a:fld>
            <a:endParaRPr lang="en-GB"/>
          </a:p>
        </p:txBody>
      </p:sp>
    </p:spTree>
    <p:extLst>
      <p:ext uri="{BB962C8B-B14F-4D97-AF65-F5344CB8AC3E}">
        <p14:creationId xmlns:p14="http://schemas.microsoft.com/office/powerpoint/2010/main" val="4018774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90D8-8E18-49AB-B8ED-4365990B3A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69E6FD-FADD-421A-97A4-2F806C00D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C9F10A-B773-4132-9ADF-FB6699DAF261}"/>
              </a:ext>
            </a:extLst>
          </p:cNvPr>
          <p:cNvSpPr>
            <a:spLocks noGrp="1"/>
          </p:cNvSpPr>
          <p:nvPr>
            <p:ph type="dt" sz="half" idx="10"/>
          </p:nvPr>
        </p:nvSpPr>
        <p:spPr/>
        <p:txBody>
          <a:bodyPr/>
          <a:lstStyle/>
          <a:p>
            <a:fld id="{22D2BB77-EE8D-4283-A1C3-26D15F185850}" type="datetimeFigureOut">
              <a:rPr lang="en-GB" smtClean="0"/>
              <a:t>20/05/2020</a:t>
            </a:fld>
            <a:endParaRPr lang="en-GB"/>
          </a:p>
        </p:txBody>
      </p:sp>
      <p:sp>
        <p:nvSpPr>
          <p:cNvPr id="5" name="Footer Placeholder 4">
            <a:extLst>
              <a:ext uri="{FF2B5EF4-FFF2-40B4-BE49-F238E27FC236}">
                <a16:creationId xmlns:a16="http://schemas.microsoft.com/office/drawing/2014/main" id="{5DAB0A44-04B6-417C-887F-3CBF2B0647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469111-C8F4-424F-948B-52B7EC9E7451}"/>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381854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9D4FA-2E77-48A0-83AB-D7EEAA28EE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BD0570-3DC0-4416-9F8F-269D7E36EB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F124D5-8AAE-4F1C-A98E-D0F9B54DDE83}"/>
              </a:ext>
            </a:extLst>
          </p:cNvPr>
          <p:cNvSpPr>
            <a:spLocks noGrp="1"/>
          </p:cNvSpPr>
          <p:nvPr>
            <p:ph type="dt" sz="half" idx="10"/>
          </p:nvPr>
        </p:nvSpPr>
        <p:spPr/>
        <p:txBody>
          <a:bodyPr/>
          <a:lstStyle/>
          <a:p>
            <a:fld id="{22D2BB77-EE8D-4283-A1C3-26D15F185850}" type="datetimeFigureOut">
              <a:rPr lang="en-GB" smtClean="0"/>
              <a:t>20/05/2020</a:t>
            </a:fld>
            <a:endParaRPr lang="en-GB"/>
          </a:p>
        </p:txBody>
      </p:sp>
      <p:sp>
        <p:nvSpPr>
          <p:cNvPr id="5" name="Footer Placeholder 4">
            <a:extLst>
              <a:ext uri="{FF2B5EF4-FFF2-40B4-BE49-F238E27FC236}">
                <a16:creationId xmlns:a16="http://schemas.microsoft.com/office/drawing/2014/main" id="{D7181E14-9110-4C98-A029-708005672E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093E88-8095-441F-81AC-314D149DEFBB}"/>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68630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D5FAF4-4F8E-45B9-9339-9F30E33834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7DF531-482C-45D6-9F19-1159AB126E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CAAD5A-7FC9-4E04-A303-C6AECDD25309}"/>
              </a:ext>
            </a:extLst>
          </p:cNvPr>
          <p:cNvSpPr>
            <a:spLocks noGrp="1"/>
          </p:cNvSpPr>
          <p:nvPr>
            <p:ph type="dt" sz="half" idx="10"/>
          </p:nvPr>
        </p:nvSpPr>
        <p:spPr/>
        <p:txBody>
          <a:bodyPr/>
          <a:lstStyle/>
          <a:p>
            <a:fld id="{22D2BB77-EE8D-4283-A1C3-26D15F185850}" type="datetimeFigureOut">
              <a:rPr lang="en-GB" smtClean="0"/>
              <a:t>20/05/2020</a:t>
            </a:fld>
            <a:endParaRPr lang="en-GB"/>
          </a:p>
        </p:txBody>
      </p:sp>
      <p:sp>
        <p:nvSpPr>
          <p:cNvPr id="5" name="Footer Placeholder 4">
            <a:extLst>
              <a:ext uri="{FF2B5EF4-FFF2-40B4-BE49-F238E27FC236}">
                <a16:creationId xmlns:a16="http://schemas.microsoft.com/office/drawing/2014/main" id="{2D627700-7223-4FD1-A852-B328A36CED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DB539A-93E5-44E5-8CC6-DBC4FE6C8B81}"/>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2472679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D611-95F4-4A89-8DD3-E665A7EB0A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722BBC-F877-43F2-9648-C644A7B05A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CCEBD9-F490-4787-A3E6-3227CA10333F}"/>
              </a:ext>
            </a:extLst>
          </p:cNvPr>
          <p:cNvSpPr>
            <a:spLocks noGrp="1"/>
          </p:cNvSpPr>
          <p:nvPr>
            <p:ph type="dt" sz="half" idx="10"/>
          </p:nvPr>
        </p:nvSpPr>
        <p:spPr/>
        <p:txBody>
          <a:bodyPr/>
          <a:lstStyle/>
          <a:p>
            <a:fld id="{22D2BB77-EE8D-4283-A1C3-26D15F185850}" type="datetimeFigureOut">
              <a:rPr lang="en-GB" smtClean="0"/>
              <a:t>20/05/2020</a:t>
            </a:fld>
            <a:endParaRPr lang="en-GB"/>
          </a:p>
        </p:txBody>
      </p:sp>
      <p:sp>
        <p:nvSpPr>
          <p:cNvPr id="5" name="Footer Placeholder 4">
            <a:extLst>
              <a:ext uri="{FF2B5EF4-FFF2-40B4-BE49-F238E27FC236}">
                <a16:creationId xmlns:a16="http://schemas.microsoft.com/office/drawing/2014/main" id="{92FC1B9A-FBED-46B8-BCB7-E187B5C7C3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25598B-7DB6-4176-992A-3CD57B4DC6C8}"/>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5408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BBDF-1B4A-4E5D-9E57-072F82BF0A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B20846-7527-4F56-AA39-C8D9E58EF5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5ACB993-4502-4437-9399-4C877EEB9535}"/>
              </a:ext>
            </a:extLst>
          </p:cNvPr>
          <p:cNvSpPr>
            <a:spLocks noGrp="1"/>
          </p:cNvSpPr>
          <p:nvPr>
            <p:ph type="dt" sz="half" idx="10"/>
          </p:nvPr>
        </p:nvSpPr>
        <p:spPr/>
        <p:txBody>
          <a:bodyPr/>
          <a:lstStyle/>
          <a:p>
            <a:fld id="{22D2BB77-EE8D-4283-A1C3-26D15F185850}" type="datetimeFigureOut">
              <a:rPr lang="en-GB" smtClean="0"/>
              <a:t>20/05/2020</a:t>
            </a:fld>
            <a:endParaRPr lang="en-GB"/>
          </a:p>
        </p:txBody>
      </p:sp>
      <p:sp>
        <p:nvSpPr>
          <p:cNvPr id="5" name="Footer Placeholder 4">
            <a:extLst>
              <a:ext uri="{FF2B5EF4-FFF2-40B4-BE49-F238E27FC236}">
                <a16:creationId xmlns:a16="http://schemas.microsoft.com/office/drawing/2014/main" id="{559D40D4-6CD1-43E2-B9E2-6D1894D6B5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2F541E-44C0-4B64-B8F0-B3BD0842DF18}"/>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200613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04663-88A1-4BF1-9150-7BF312C7E4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7E6AE0-24F3-47BB-8FFC-87C2B11BC8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F8FFAE-A688-4803-97AF-CD46D75DBB6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264426-019E-4F25-99EE-4BEFC17FB7B3}"/>
              </a:ext>
            </a:extLst>
          </p:cNvPr>
          <p:cNvSpPr>
            <a:spLocks noGrp="1"/>
          </p:cNvSpPr>
          <p:nvPr>
            <p:ph type="dt" sz="half" idx="10"/>
          </p:nvPr>
        </p:nvSpPr>
        <p:spPr/>
        <p:txBody>
          <a:bodyPr/>
          <a:lstStyle/>
          <a:p>
            <a:fld id="{22D2BB77-EE8D-4283-A1C3-26D15F185850}" type="datetimeFigureOut">
              <a:rPr lang="en-GB" smtClean="0"/>
              <a:t>20/05/2020</a:t>
            </a:fld>
            <a:endParaRPr lang="en-GB"/>
          </a:p>
        </p:txBody>
      </p:sp>
      <p:sp>
        <p:nvSpPr>
          <p:cNvPr id="6" name="Footer Placeholder 5">
            <a:extLst>
              <a:ext uri="{FF2B5EF4-FFF2-40B4-BE49-F238E27FC236}">
                <a16:creationId xmlns:a16="http://schemas.microsoft.com/office/drawing/2014/main" id="{241DE85D-06DD-4794-9257-AE6BAB22F5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062C6B-FEE1-47EF-A699-94570146A3D0}"/>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4548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7D7CE-A7F5-4686-B017-E3A16367B2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8FA905-A9E0-4A98-99C3-441C8C51A2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169F47-23AA-4717-9E9B-19AE1436DE6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703E6A-45FB-4879-955F-1F5AC865E3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58EA1F-D109-402B-998E-3B4A99AE77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C7DE07-3B71-4D13-B9AD-C152B1E21916}"/>
              </a:ext>
            </a:extLst>
          </p:cNvPr>
          <p:cNvSpPr>
            <a:spLocks noGrp="1"/>
          </p:cNvSpPr>
          <p:nvPr>
            <p:ph type="dt" sz="half" idx="10"/>
          </p:nvPr>
        </p:nvSpPr>
        <p:spPr/>
        <p:txBody>
          <a:bodyPr/>
          <a:lstStyle/>
          <a:p>
            <a:fld id="{22D2BB77-EE8D-4283-A1C3-26D15F185850}" type="datetimeFigureOut">
              <a:rPr lang="en-GB" smtClean="0"/>
              <a:t>20/05/2020</a:t>
            </a:fld>
            <a:endParaRPr lang="en-GB"/>
          </a:p>
        </p:txBody>
      </p:sp>
      <p:sp>
        <p:nvSpPr>
          <p:cNvPr id="8" name="Footer Placeholder 7">
            <a:extLst>
              <a:ext uri="{FF2B5EF4-FFF2-40B4-BE49-F238E27FC236}">
                <a16:creationId xmlns:a16="http://schemas.microsoft.com/office/drawing/2014/main" id="{6134531C-584D-4C0E-885F-4A5E7E7AD8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531D27E-3988-4B75-BBEF-19BC8E4715E2}"/>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48130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0BA3B-CE85-44E1-BFC5-D497239902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DF2279-50C9-46DB-897E-643B198A67EE}"/>
              </a:ext>
            </a:extLst>
          </p:cNvPr>
          <p:cNvSpPr>
            <a:spLocks noGrp="1"/>
          </p:cNvSpPr>
          <p:nvPr>
            <p:ph type="dt" sz="half" idx="10"/>
          </p:nvPr>
        </p:nvSpPr>
        <p:spPr/>
        <p:txBody>
          <a:bodyPr/>
          <a:lstStyle/>
          <a:p>
            <a:fld id="{22D2BB77-EE8D-4283-A1C3-26D15F185850}" type="datetimeFigureOut">
              <a:rPr lang="en-GB" smtClean="0"/>
              <a:t>20/05/2020</a:t>
            </a:fld>
            <a:endParaRPr lang="en-GB"/>
          </a:p>
        </p:txBody>
      </p:sp>
      <p:sp>
        <p:nvSpPr>
          <p:cNvPr id="4" name="Footer Placeholder 3">
            <a:extLst>
              <a:ext uri="{FF2B5EF4-FFF2-40B4-BE49-F238E27FC236}">
                <a16:creationId xmlns:a16="http://schemas.microsoft.com/office/drawing/2014/main" id="{3FD21C17-529E-44D7-950D-79D13AB0E7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479DFB-240F-44B8-9C16-3E17416F90D6}"/>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336712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AD815E-D3E1-413A-B7F3-5052AD0F61BF}"/>
              </a:ext>
            </a:extLst>
          </p:cNvPr>
          <p:cNvSpPr>
            <a:spLocks noGrp="1"/>
          </p:cNvSpPr>
          <p:nvPr>
            <p:ph type="dt" sz="half" idx="10"/>
          </p:nvPr>
        </p:nvSpPr>
        <p:spPr/>
        <p:txBody>
          <a:bodyPr/>
          <a:lstStyle/>
          <a:p>
            <a:fld id="{22D2BB77-EE8D-4283-A1C3-26D15F185850}" type="datetimeFigureOut">
              <a:rPr lang="en-GB" smtClean="0"/>
              <a:t>20/05/2020</a:t>
            </a:fld>
            <a:endParaRPr lang="en-GB"/>
          </a:p>
        </p:txBody>
      </p:sp>
      <p:sp>
        <p:nvSpPr>
          <p:cNvPr id="3" name="Footer Placeholder 2">
            <a:extLst>
              <a:ext uri="{FF2B5EF4-FFF2-40B4-BE49-F238E27FC236}">
                <a16:creationId xmlns:a16="http://schemas.microsoft.com/office/drawing/2014/main" id="{60A67679-8A58-42F2-AE85-1C0D2B9B505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920B81-AD82-43BC-A38B-BC8BF00B9409}"/>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5887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BDAC-9A03-4151-BFDA-C783834C26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ED624E-98D1-429B-9022-D6543143DC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DEE0FC-8792-4A31-AB3D-D69593F8A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3CB2FC-6538-4944-8A8C-2C8EE8AA05A3}"/>
              </a:ext>
            </a:extLst>
          </p:cNvPr>
          <p:cNvSpPr>
            <a:spLocks noGrp="1"/>
          </p:cNvSpPr>
          <p:nvPr>
            <p:ph type="dt" sz="half" idx="10"/>
          </p:nvPr>
        </p:nvSpPr>
        <p:spPr/>
        <p:txBody>
          <a:bodyPr/>
          <a:lstStyle/>
          <a:p>
            <a:fld id="{22D2BB77-EE8D-4283-A1C3-26D15F185850}" type="datetimeFigureOut">
              <a:rPr lang="en-GB" smtClean="0"/>
              <a:t>20/05/2020</a:t>
            </a:fld>
            <a:endParaRPr lang="en-GB"/>
          </a:p>
        </p:txBody>
      </p:sp>
      <p:sp>
        <p:nvSpPr>
          <p:cNvPr id="6" name="Footer Placeholder 5">
            <a:extLst>
              <a:ext uri="{FF2B5EF4-FFF2-40B4-BE49-F238E27FC236}">
                <a16:creationId xmlns:a16="http://schemas.microsoft.com/office/drawing/2014/main" id="{E3550AE2-9415-46CE-9FDE-5143B8AFD5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E19B64-0114-4E0A-8DE2-A82D70C25FC2}"/>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53226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CFE0-5686-40FD-9961-B211C9812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0BDD55-BFD9-48AD-8DC3-D473DC13D5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29B0D0-816D-472A-83A5-C0009D183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3B15FE-C48D-4F24-84D7-40F7C71E0955}"/>
              </a:ext>
            </a:extLst>
          </p:cNvPr>
          <p:cNvSpPr>
            <a:spLocks noGrp="1"/>
          </p:cNvSpPr>
          <p:nvPr>
            <p:ph type="dt" sz="half" idx="10"/>
          </p:nvPr>
        </p:nvSpPr>
        <p:spPr/>
        <p:txBody>
          <a:bodyPr/>
          <a:lstStyle/>
          <a:p>
            <a:fld id="{22D2BB77-EE8D-4283-A1C3-26D15F185850}" type="datetimeFigureOut">
              <a:rPr lang="en-GB" smtClean="0"/>
              <a:t>20/05/2020</a:t>
            </a:fld>
            <a:endParaRPr lang="en-GB"/>
          </a:p>
        </p:txBody>
      </p:sp>
      <p:sp>
        <p:nvSpPr>
          <p:cNvPr id="6" name="Footer Placeholder 5">
            <a:extLst>
              <a:ext uri="{FF2B5EF4-FFF2-40B4-BE49-F238E27FC236}">
                <a16:creationId xmlns:a16="http://schemas.microsoft.com/office/drawing/2014/main" id="{212A477A-499D-43D9-8142-25E1D3DAC7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5C1B29-8F39-4855-928D-3104B76AE51B}"/>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2445084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D0CE4-B0AB-4937-A1B8-B5B7960F84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5C5870-0B15-4F5F-AD9C-E8C440FE90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81DEF0-221A-47BB-B63B-0362D1B59E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2BB77-EE8D-4283-A1C3-26D15F185850}" type="datetimeFigureOut">
              <a:rPr lang="en-GB" smtClean="0"/>
              <a:t>20/05/2020</a:t>
            </a:fld>
            <a:endParaRPr lang="en-GB"/>
          </a:p>
        </p:txBody>
      </p:sp>
      <p:sp>
        <p:nvSpPr>
          <p:cNvPr id="5" name="Footer Placeholder 4">
            <a:extLst>
              <a:ext uri="{FF2B5EF4-FFF2-40B4-BE49-F238E27FC236}">
                <a16:creationId xmlns:a16="http://schemas.microsoft.com/office/drawing/2014/main" id="{CBB04EFD-8ED9-42BD-93A4-B34C34DA75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77DAC44-02A6-44B3-A00F-8C95395E3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66202-1A40-409B-B611-B4619AAF144C}" type="slidenum">
              <a:rPr lang="en-GB" smtClean="0"/>
              <a:t>‹#›</a:t>
            </a:fld>
            <a:endParaRPr lang="en-GB"/>
          </a:p>
        </p:txBody>
      </p:sp>
    </p:spTree>
    <p:extLst>
      <p:ext uri="{BB962C8B-B14F-4D97-AF65-F5344CB8AC3E}">
        <p14:creationId xmlns:p14="http://schemas.microsoft.com/office/powerpoint/2010/main" val="3848812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7753924-49C4-49AB-8591-B5C03D8DBEB4}"/>
              </a:ext>
            </a:extLst>
          </p:cNvPr>
          <p:cNvSpPr txBox="1"/>
          <p:nvPr/>
        </p:nvSpPr>
        <p:spPr>
          <a:xfrm>
            <a:off x="140426" y="4188008"/>
            <a:ext cx="12183120" cy="2062103"/>
          </a:xfrm>
          <a:prstGeom prst="rect">
            <a:avLst/>
          </a:prstGeom>
          <a:solidFill>
            <a:srgbClr val="F9E3E7">
              <a:alpha val="0"/>
            </a:srgbClr>
          </a:solidFill>
        </p:spPr>
        <p:txBody>
          <a:bodyPr wrap="square" rtlCol="0">
            <a:spAutoFit/>
          </a:bodyPr>
          <a:lstStyle/>
          <a:p>
            <a:pPr lvl="0" algn="ctr">
              <a:defRPr/>
            </a:pPr>
            <a:r>
              <a:rPr lang="en-GB" sz="7200" b="1" dirty="0">
                <a:latin typeface="League Spartan" panose="00000800000000000000" pitchFamily="50" charset="0"/>
                <a:ea typeface="Open Sans Extrabold" panose="020B0906030804020204" pitchFamily="34" charset="0"/>
                <a:cs typeface="Open Sans Extrabold" panose="020B0906030804020204" pitchFamily="34" charset="0"/>
              </a:rPr>
              <a:t>Home learning lesson 1</a:t>
            </a:r>
            <a:r>
              <a:rPr lang="en-GB" sz="7200" b="1" dirty="0" smtClean="0">
                <a:latin typeface="League Spartan" panose="00000800000000000000" pitchFamily="50" charset="0"/>
                <a:ea typeface="Open Sans Extrabold" panose="020B0906030804020204" pitchFamily="34" charset="0"/>
                <a:cs typeface="Open Sans Extrabold" panose="020B0906030804020204" pitchFamily="34" charset="0"/>
              </a:rPr>
              <a:t>:</a:t>
            </a:r>
          </a:p>
          <a:p>
            <a:pPr lvl="0" algn="ctr">
              <a:defRPr/>
            </a:pPr>
            <a:r>
              <a:rPr lang="en-GB" sz="1000" b="1" dirty="0">
                <a:latin typeface="League Spartan" panose="00000800000000000000" pitchFamily="50" charset="0"/>
                <a:ea typeface="Open Sans Extrabold" panose="020B0906030804020204" pitchFamily="34" charset="0"/>
                <a:cs typeface="Open Sans Extrabold" panose="020B0906030804020204" pitchFamily="34" charset="0"/>
              </a:rPr>
              <a:t/>
            </a:r>
            <a:br>
              <a:rPr lang="en-GB" sz="1000" b="1" dirty="0">
                <a:latin typeface="League Spartan" panose="00000800000000000000" pitchFamily="50" charset="0"/>
                <a:ea typeface="Open Sans Extrabold" panose="020B0906030804020204" pitchFamily="34" charset="0"/>
                <a:cs typeface="Open Sans Extrabold" panose="020B0906030804020204" pitchFamily="34" charset="0"/>
              </a:rPr>
            </a:br>
            <a:r>
              <a:rPr lang="en-GB" sz="4400" b="1" dirty="0">
                <a:latin typeface="League Spartan" panose="00000800000000000000" pitchFamily="50" charset="0"/>
                <a:ea typeface="Open Sans Extrabold" panose="020B0906030804020204" pitchFamily="34" charset="0"/>
                <a:cs typeface="Open Sans Extrabold" panose="020B0906030804020204" pitchFamily="34" charset="0"/>
              </a:rPr>
              <a:t>Identifying values and aligning actions</a:t>
            </a:r>
            <a:endParaRPr lang="en-GB" sz="4800" b="1" strike="sngStrike" dirty="0">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3" name="Footer Placeholder 3">
            <a:extLst>
              <a:ext uri="{FF2B5EF4-FFF2-40B4-BE49-F238E27FC236}">
                <a16:creationId xmlns:a16="http://schemas.microsoft.com/office/drawing/2014/main" id="{B29CDB4E-2946-4110-9EC6-C9EA7F5068DC}"/>
              </a:ext>
            </a:extLst>
          </p:cNvPr>
          <p:cNvSpPr>
            <a:spLocks noGrp="1"/>
          </p:cNvSpPr>
          <p:nvPr>
            <p:ph type="ftr" sz="quarter" idx="11"/>
          </p:nvPr>
        </p:nvSpPr>
        <p:spPr>
          <a:xfrm>
            <a:off x="0" y="6592667"/>
            <a:ext cx="12192000" cy="365125"/>
          </a:xfrm>
        </p:spPr>
        <p:txBody>
          <a:bodyPr/>
          <a:lstStyle/>
          <a:p>
            <a:r>
              <a:rPr lang="en-GB" sz="1050" dirty="0"/>
              <a:t>© PSHE Association 2020</a:t>
            </a:r>
            <a:r>
              <a:rPr lang="en-GB" dirty="0"/>
              <a:t>	 </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56971" y="492168"/>
            <a:ext cx="3556992" cy="3542171"/>
          </a:xfrm>
          <a:prstGeom prst="rect">
            <a:avLst/>
          </a:prstGeom>
        </p:spPr>
      </p:pic>
    </p:spTree>
    <p:extLst>
      <p:ext uri="{BB962C8B-B14F-4D97-AF65-F5344CB8AC3E}">
        <p14:creationId xmlns:p14="http://schemas.microsoft.com/office/powerpoint/2010/main" val="828916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Personal values</a:t>
            </a:r>
            <a:endParaRPr lang="en-GB" sz="4000" b="1" strike="sngStrike"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26" name="Content Placeholder 2">
            <a:extLst>
              <a:ext uri="{FF2B5EF4-FFF2-40B4-BE49-F238E27FC236}">
                <a16:creationId xmlns:a16="http://schemas.microsoft.com/office/drawing/2014/main" id="{E21D2E6C-6B9A-4589-B4F6-51FD4274E556}"/>
              </a:ext>
            </a:extLst>
          </p:cNvPr>
          <p:cNvSpPr>
            <a:spLocks noGrp="1"/>
          </p:cNvSpPr>
          <p:nvPr>
            <p:ph idx="1"/>
          </p:nvPr>
        </p:nvSpPr>
        <p:spPr>
          <a:xfrm>
            <a:off x="304986" y="1159813"/>
            <a:ext cx="11582028" cy="4538373"/>
          </a:xfrm>
        </p:spPr>
        <p:txBody>
          <a:bodyPr>
            <a:normAutofit lnSpcReduction="10000"/>
          </a:bodyPr>
          <a:lstStyle/>
          <a:p>
            <a:pPr marL="0" indent="0">
              <a:buNone/>
            </a:pPr>
            <a:r>
              <a:rPr lang="en-GB" dirty="0"/>
              <a:t>You may have suggested that Billy prioritises protecting the environment or that Sabina prioritises building a sense of community. </a:t>
            </a:r>
            <a:endParaRPr lang="en-GB" dirty="0" smtClean="0"/>
          </a:p>
          <a:p>
            <a:pPr marL="0" indent="0">
              <a:buNone/>
            </a:pPr>
            <a:r>
              <a:rPr lang="en-GB" sz="1400" dirty="0"/>
              <a:t/>
            </a:r>
            <a:br>
              <a:rPr lang="en-GB" sz="1400" dirty="0"/>
            </a:br>
            <a:r>
              <a:rPr lang="en-GB" dirty="0"/>
              <a:t>If you are able to speak to your classmates, you may find you have different suggestions – there is no one correct answer in this case.</a:t>
            </a:r>
          </a:p>
          <a:p>
            <a:pPr marL="0" indent="0">
              <a:buNone/>
            </a:pPr>
            <a:endParaRPr lang="en-GB" dirty="0"/>
          </a:p>
          <a:p>
            <a:pPr marL="0" indent="0">
              <a:buNone/>
            </a:pPr>
            <a:r>
              <a:rPr lang="en-GB" b="1" dirty="0"/>
              <a:t>Are there any values that two or more of the characters have in common?</a:t>
            </a:r>
          </a:p>
          <a:p>
            <a:pPr marL="0" indent="0">
              <a:buNone/>
            </a:pPr>
            <a:endParaRPr lang="en-GB" dirty="0"/>
          </a:p>
          <a:p>
            <a:pPr marL="0" indent="0">
              <a:buNone/>
            </a:pPr>
            <a:r>
              <a:rPr lang="en-GB" dirty="0"/>
              <a:t>Sometimes people can hold similar values, but can act on these in different ways. They may act on these through their career choice, or through other actions in their daily lives.</a:t>
            </a:r>
          </a:p>
          <a:p>
            <a:pPr marL="0" indent="0">
              <a:buNone/>
            </a:pPr>
            <a:endParaRPr lang="en-GB" dirty="0"/>
          </a:p>
          <a:p>
            <a:pPr marL="0" indent="0">
              <a:buNone/>
            </a:pPr>
            <a:endParaRPr lang="en-GB" dirty="0"/>
          </a:p>
        </p:txBody>
      </p:sp>
      <p:sp>
        <p:nvSpPr>
          <p:cNvPr id="8" name="Footer Placeholder 3">
            <a:extLst>
              <a:ext uri="{FF2B5EF4-FFF2-40B4-BE49-F238E27FC236}">
                <a16:creationId xmlns:a16="http://schemas.microsoft.com/office/drawing/2014/main" id="{5D4C18CF-E532-48D1-B694-7399051DCAE5}"/>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230406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B7E7D6D-740C-4DFB-9DCA-C3483E9ED350}"/>
              </a:ext>
            </a:extLst>
          </p:cNvPr>
          <p:cNvSpPr/>
          <p:nvPr/>
        </p:nvSpPr>
        <p:spPr>
          <a:xfrm>
            <a:off x="3158908" y="1389413"/>
            <a:ext cx="1702420" cy="2117646"/>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000" b="1" dirty="0">
                <a:solidFill>
                  <a:schemeClr val="tx1"/>
                </a:solidFill>
              </a:rPr>
              <a:t>Pursuing knowledge</a:t>
            </a:r>
            <a:endParaRPr lang="en-GB" sz="900" b="1" i="1" dirty="0">
              <a:solidFill>
                <a:schemeClr val="tx1"/>
              </a:solidFill>
            </a:endParaRPr>
          </a:p>
        </p:txBody>
      </p:sp>
      <p:sp>
        <p:nvSpPr>
          <p:cNvPr id="11" name="TextBox 10">
            <a:extLst>
              <a:ext uri="{FF2B5EF4-FFF2-40B4-BE49-F238E27FC236}">
                <a16:creationId xmlns:a16="http://schemas.microsoft.com/office/drawing/2014/main" id="{32B9A550-0780-40F4-A706-770346B43648}"/>
              </a:ext>
            </a:extLst>
          </p:cNvPr>
          <p:cNvSpPr txBox="1"/>
          <p:nvPr/>
        </p:nvSpPr>
        <p:spPr>
          <a:xfrm>
            <a:off x="0" y="21268"/>
            <a:ext cx="12335673" cy="1446550"/>
          </a:xfrm>
          <a:prstGeom prst="rect">
            <a:avLst/>
          </a:prstGeom>
          <a:solidFill>
            <a:srgbClr val="F9E3E7">
              <a:alpha val="0"/>
            </a:srgbClr>
          </a:solidFill>
        </p:spPr>
        <p:txBody>
          <a:bodyPr wrap="square" rtlCol="0">
            <a:spAutoFit/>
          </a:bodyPr>
          <a:lstStyle/>
          <a:p>
            <a:pPr lvl="0">
              <a:defRPr/>
            </a:pPr>
            <a:r>
              <a:rPr lang="en-GB" sz="36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Match the value to the action a person might take</a:t>
            </a:r>
            <a:r>
              <a:rPr lang="en-GB" sz="4000" b="1" dirty="0" smtClean="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a:t>
            </a:r>
            <a:r>
              <a:rPr lang="en-GB" sz="2400" i="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 </a:t>
            </a:r>
            <a:r>
              <a:rPr lang="en-GB" sz="2400" i="1" dirty="0" smtClean="0">
                <a:solidFill>
                  <a:srgbClr val="95519E"/>
                </a:solidFill>
                <a:latin typeface="Lato" panose="020F0502020204030203" pitchFamily="34" charset="0"/>
                <a:ea typeface="Lato" panose="020F0502020204030203" pitchFamily="34" charset="0"/>
                <a:cs typeface="Lato" panose="020F0502020204030203" pitchFamily="34" charset="0"/>
              </a:rPr>
              <a:t>(Then click </a:t>
            </a:r>
            <a:r>
              <a:rPr lang="en-GB" sz="2400" i="1" dirty="0">
                <a:solidFill>
                  <a:srgbClr val="95519E"/>
                </a:solidFill>
                <a:latin typeface="Lato" panose="020F0502020204030203" pitchFamily="34" charset="0"/>
                <a:ea typeface="Lato" panose="020F0502020204030203" pitchFamily="34" charset="0"/>
                <a:cs typeface="Lato" panose="020F0502020204030203" pitchFamily="34" charset="0"/>
              </a:rPr>
              <a:t>each box to reveal the </a:t>
            </a:r>
            <a:r>
              <a:rPr lang="en-GB" sz="2400" i="1" dirty="0" smtClean="0">
                <a:solidFill>
                  <a:srgbClr val="95519E"/>
                </a:solidFill>
                <a:latin typeface="Lato" panose="020F0502020204030203" pitchFamily="34" charset="0"/>
                <a:ea typeface="Lato" panose="020F0502020204030203" pitchFamily="34" charset="0"/>
                <a:cs typeface="Lato" panose="020F0502020204030203" pitchFamily="34" charset="0"/>
              </a:rPr>
              <a:t>answer)</a:t>
            </a:r>
            <a:endParaRPr lang="en-GB" sz="4000" b="1" dirty="0">
              <a:solidFill>
                <a:srgbClr val="95519E"/>
              </a:solidFill>
              <a:latin typeface="Lato" panose="020F0502020204030203" pitchFamily="34" charset="0"/>
              <a:ea typeface="Lato" panose="020F0502020204030203" pitchFamily="34" charset="0"/>
              <a:cs typeface="Lato" panose="020F0502020204030203" pitchFamily="34" charset="0"/>
            </a:endParaRPr>
          </a:p>
          <a:p>
            <a:pPr lvl="0" algn="ctr">
              <a:defRPr/>
            </a:pPr>
            <a:r>
              <a:rPr lang="en-GB" sz="2400" i="1" dirty="0" smtClean="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a:t>
            </a:r>
            <a:endParaRPr lang="en-GB" sz="2400" i="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13" name="Rectangle 12">
            <a:extLst>
              <a:ext uri="{FF2B5EF4-FFF2-40B4-BE49-F238E27FC236}">
                <a16:creationId xmlns:a16="http://schemas.microsoft.com/office/drawing/2014/main" id="{2E52B101-3B9C-46E2-A4EE-3DD36ABAB63E}"/>
              </a:ext>
            </a:extLst>
          </p:cNvPr>
          <p:cNvSpPr/>
          <p:nvPr/>
        </p:nvSpPr>
        <p:spPr>
          <a:xfrm>
            <a:off x="874459" y="1389413"/>
            <a:ext cx="1702420" cy="2117646"/>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000" b="1" dirty="0">
                <a:solidFill>
                  <a:schemeClr val="tx1"/>
                </a:solidFill>
              </a:rPr>
              <a:t>Building a sense of community</a:t>
            </a:r>
            <a:endParaRPr lang="en-GB" sz="900" b="1" i="1" dirty="0">
              <a:solidFill>
                <a:schemeClr val="tx1"/>
              </a:solidFill>
            </a:endParaRPr>
          </a:p>
        </p:txBody>
      </p:sp>
      <p:sp>
        <p:nvSpPr>
          <p:cNvPr id="18" name="Rectangle 17">
            <a:extLst>
              <a:ext uri="{FF2B5EF4-FFF2-40B4-BE49-F238E27FC236}">
                <a16:creationId xmlns:a16="http://schemas.microsoft.com/office/drawing/2014/main" id="{50CE38DB-4C21-4C17-9E80-5CA45FA8C283}"/>
              </a:ext>
            </a:extLst>
          </p:cNvPr>
          <p:cNvSpPr/>
          <p:nvPr/>
        </p:nvSpPr>
        <p:spPr>
          <a:xfrm>
            <a:off x="10011615" y="1389413"/>
            <a:ext cx="1702420" cy="2117646"/>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000" b="1" dirty="0">
                <a:solidFill>
                  <a:schemeClr val="tx1"/>
                </a:solidFill>
              </a:rPr>
              <a:t>Having high social status</a:t>
            </a:r>
            <a:endParaRPr lang="en-GB" sz="900" b="1" i="1" dirty="0">
              <a:solidFill>
                <a:schemeClr val="tx1"/>
              </a:solidFill>
            </a:endParaRPr>
          </a:p>
        </p:txBody>
      </p:sp>
      <p:sp>
        <p:nvSpPr>
          <p:cNvPr id="21" name="Rectangle 20">
            <a:extLst>
              <a:ext uri="{FF2B5EF4-FFF2-40B4-BE49-F238E27FC236}">
                <a16:creationId xmlns:a16="http://schemas.microsoft.com/office/drawing/2014/main" id="{C7948738-64B9-4912-AD0D-149898B94435}"/>
              </a:ext>
            </a:extLst>
          </p:cNvPr>
          <p:cNvSpPr/>
          <p:nvPr/>
        </p:nvSpPr>
        <p:spPr>
          <a:xfrm>
            <a:off x="7727486" y="1389413"/>
            <a:ext cx="1702420" cy="2117646"/>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000" b="1" dirty="0">
                <a:solidFill>
                  <a:schemeClr val="tx1"/>
                </a:solidFill>
              </a:rPr>
              <a:t>Fostering self-acceptance</a:t>
            </a:r>
            <a:endParaRPr lang="en-GB" sz="900" b="1" i="1" dirty="0">
              <a:solidFill>
                <a:schemeClr val="tx1"/>
              </a:solidFill>
            </a:endParaRPr>
          </a:p>
        </p:txBody>
      </p:sp>
      <p:sp>
        <p:nvSpPr>
          <p:cNvPr id="22" name="Rectangle 21">
            <a:extLst>
              <a:ext uri="{FF2B5EF4-FFF2-40B4-BE49-F238E27FC236}">
                <a16:creationId xmlns:a16="http://schemas.microsoft.com/office/drawing/2014/main" id="{88380BF1-0647-4D13-BF70-6B4C3974B13E}"/>
              </a:ext>
            </a:extLst>
          </p:cNvPr>
          <p:cNvSpPr/>
          <p:nvPr/>
        </p:nvSpPr>
        <p:spPr>
          <a:xfrm>
            <a:off x="5443037" y="1389413"/>
            <a:ext cx="1702420" cy="2025416"/>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2000" b="1" dirty="0">
                <a:solidFill>
                  <a:schemeClr val="tx1"/>
                </a:solidFill>
              </a:rPr>
              <a:t>Protecting the environment</a:t>
            </a:r>
            <a:endParaRPr lang="en-GB" sz="900" b="1" i="1" dirty="0">
              <a:solidFill>
                <a:schemeClr val="tx1"/>
              </a:solidFill>
            </a:endParaRPr>
          </a:p>
        </p:txBody>
      </p:sp>
      <p:sp>
        <p:nvSpPr>
          <p:cNvPr id="23" name="Rectangle 22">
            <a:extLst>
              <a:ext uri="{FF2B5EF4-FFF2-40B4-BE49-F238E27FC236}">
                <a16:creationId xmlns:a16="http://schemas.microsoft.com/office/drawing/2014/main" id="{A5392301-CF96-4D2C-ACE2-4F33B53633C2}"/>
              </a:ext>
            </a:extLst>
          </p:cNvPr>
          <p:cNvSpPr/>
          <p:nvPr/>
        </p:nvSpPr>
        <p:spPr>
          <a:xfrm>
            <a:off x="10011615" y="4237247"/>
            <a:ext cx="1702420" cy="2347870"/>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2000" dirty="0">
                <a:solidFill>
                  <a:schemeClr val="tx1"/>
                </a:solidFill>
              </a:rPr>
              <a:t>Buying new clothes every few weeks to follow the latest trends.</a:t>
            </a:r>
            <a:endParaRPr lang="en-GB" sz="900" i="1" dirty="0">
              <a:solidFill>
                <a:schemeClr val="tx1"/>
              </a:solidFill>
            </a:endParaRPr>
          </a:p>
        </p:txBody>
      </p:sp>
      <p:sp>
        <p:nvSpPr>
          <p:cNvPr id="24" name="Rectangle 23">
            <a:extLst>
              <a:ext uri="{FF2B5EF4-FFF2-40B4-BE49-F238E27FC236}">
                <a16:creationId xmlns:a16="http://schemas.microsoft.com/office/drawing/2014/main" id="{9DBE2BA7-0931-45D6-A5AD-CBEEF7AB5A9A}"/>
              </a:ext>
            </a:extLst>
          </p:cNvPr>
          <p:cNvSpPr/>
          <p:nvPr/>
        </p:nvSpPr>
        <p:spPr>
          <a:xfrm>
            <a:off x="7727486" y="4237247"/>
            <a:ext cx="1702420" cy="2347870"/>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2000" dirty="0">
                <a:solidFill>
                  <a:schemeClr val="tx1"/>
                </a:solidFill>
              </a:rPr>
              <a:t>Checking in on friends on the phone and asking how they are.</a:t>
            </a:r>
            <a:endParaRPr lang="en-GB" sz="900" i="1" dirty="0">
              <a:solidFill>
                <a:schemeClr val="tx1"/>
              </a:solidFill>
            </a:endParaRPr>
          </a:p>
        </p:txBody>
      </p:sp>
      <p:sp>
        <p:nvSpPr>
          <p:cNvPr id="25" name="Rectangle 24">
            <a:extLst>
              <a:ext uri="{FF2B5EF4-FFF2-40B4-BE49-F238E27FC236}">
                <a16:creationId xmlns:a16="http://schemas.microsoft.com/office/drawing/2014/main" id="{535B060D-4CB0-42A6-9F3D-34AE20F6A877}"/>
              </a:ext>
            </a:extLst>
          </p:cNvPr>
          <p:cNvSpPr/>
          <p:nvPr/>
        </p:nvSpPr>
        <p:spPr>
          <a:xfrm>
            <a:off x="3159228" y="4237247"/>
            <a:ext cx="1702420" cy="2347870"/>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2000" dirty="0">
                <a:solidFill>
                  <a:schemeClr val="tx1"/>
                </a:solidFill>
              </a:rPr>
              <a:t>Reducing single-use plastic bought and recycling at home.</a:t>
            </a:r>
            <a:endParaRPr lang="en-GB" sz="900" i="1" dirty="0">
              <a:solidFill>
                <a:schemeClr val="tx1"/>
              </a:solidFill>
            </a:endParaRPr>
          </a:p>
        </p:txBody>
      </p:sp>
      <p:sp>
        <p:nvSpPr>
          <p:cNvPr id="26" name="Rectangle 25">
            <a:extLst>
              <a:ext uri="{FF2B5EF4-FFF2-40B4-BE49-F238E27FC236}">
                <a16:creationId xmlns:a16="http://schemas.microsoft.com/office/drawing/2014/main" id="{AFDB61C9-BF41-4A39-81E3-AC92619589F8}"/>
              </a:ext>
            </a:extLst>
          </p:cNvPr>
          <p:cNvSpPr/>
          <p:nvPr/>
        </p:nvSpPr>
        <p:spPr>
          <a:xfrm>
            <a:off x="875099" y="4237247"/>
            <a:ext cx="1702420" cy="2347870"/>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2000" dirty="0">
                <a:solidFill>
                  <a:schemeClr val="tx1"/>
                </a:solidFill>
              </a:rPr>
              <a:t>Starting an online course to learn a new skill.</a:t>
            </a:r>
          </a:p>
          <a:p>
            <a:pPr algn="ctr"/>
            <a:endParaRPr lang="en-GB" sz="900" i="1" dirty="0">
              <a:solidFill>
                <a:schemeClr val="tx1"/>
              </a:solidFill>
            </a:endParaRPr>
          </a:p>
        </p:txBody>
      </p:sp>
      <p:sp>
        <p:nvSpPr>
          <p:cNvPr id="28" name="Rectangle 27">
            <a:extLst>
              <a:ext uri="{FF2B5EF4-FFF2-40B4-BE49-F238E27FC236}">
                <a16:creationId xmlns:a16="http://schemas.microsoft.com/office/drawing/2014/main" id="{44E5A200-4F21-4E67-A4D8-52D90E3DE0C0}"/>
              </a:ext>
            </a:extLst>
          </p:cNvPr>
          <p:cNvSpPr/>
          <p:nvPr/>
        </p:nvSpPr>
        <p:spPr>
          <a:xfrm>
            <a:off x="5443357" y="4237247"/>
            <a:ext cx="1702420" cy="2347870"/>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2000" dirty="0">
                <a:solidFill>
                  <a:schemeClr val="tx1"/>
                </a:solidFill>
              </a:rPr>
              <a:t>Keeping a journal to log personal strengths and challenges.</a:t>
            </a:r>
            <a:endParaRPr lang="en-GB" sz="900" i="1" dirty="0">
              <a:solidFill>
                <a:schemeClr val="tx1"/>
              </a:solidFill>
            </a:endParaRPr>
          </a:p>
        </p:txBody>
      </p:sp>
      <p:sp>
        <p:nvSpPr>
          <p:cNvPr id="2" name="TextBox 1">
            <a:extLst>
              <a:ext uri="{FF2B5EF4-FFF2-40B4-BE49-F238E27FC236}">
                <a16:creationId xmlns:a16="http://schemas.microsoft.com/office/drawing/2014/main" id="{2E58C230-332B-4A48-B20F-2A40A5B10A86}"/>
              </a:ext>
            </a:extLst>
          </p:cNvPr>
          <p:cNvSpPr txBox="1"/>
          <p:nvPr/>
        </p:nvSpPr>
        <p:spPr>
          <a:xfrm rot="16200000">
            <a:off x="-144807" y="2040737"/>
            <a:ext cx="1296958" cy="584775"/>
          </a:xfrm>
          <a:prstGeom prst="rect">
            <a:avLst/>
          </a:prstGeom>
          <a:noFill/>
        </p:spPr>
        <p:txBody>
          <a:bodyPr wrap="none" rtlCol="0">
            <a:spAutoFit/>
          </a:bodyPr>
          <a:lstStyle/>
          <a:p>
            <a:r>
              <a:rPr lang="en-GB" sz="3200" b="1" dirty="0"/>
              <a:t>Values</a:t>
            </a:r>
          </a:p>
        </p:txBody>
      </p:sp>
      <p:sp>
        <p:nvSpPr>
          <p:cNvPr id="29" name="TextBox 28">
            <a:extLst>
              <a:ext uri="{FF2B5EF4-FFF2-40B4-BE49-F238E27FC236}">
                <a16:creationId xmlns:a16="http://schemas.microsoft.com/office/drawing/2014/main" id="{51622193-3169-4348-B8E0-2DDF2BD01262}"/>
              </a:ext>
            </a:extLst>
          </p:cNvPr>
          <p:cNvSpPr txBox="1"/>
          <p:nvPr/>
        </p:nvSpPr>
        <p:spPr>
          <a:xfrm rot="16200000">
            <a:off x="-222649" y="5118795"/>
            <a:ext cx="1452642" cy="584775"/>
          </a:xfrm>
          <a:prstGeom prst="rect">
            <a:avLst/>
          </a:prstGeom>
          <a:noFill/>
        </p:spPr>
        <p:txBody>
          <a:bodyPr wrap="none" rtlCol="0">
            <a:spAutoFit/>
          </a:bodyPr>
          <a:lstStyle/>
          <a:p>
            <a:r>
              <a:rPr lang="en-GB" sz="3200" b="1" dirty="0"/>
              <a:t>Actions</a:t>
            </a:r>
          </a:p>
        </p:txBody>
      </p:sp>
      <p:cxnSp>
        <p:nvCxnSpPr>
          <p:cNvPr id="4" name="Straight Arrow Connector 3">
            <a:extLst>
              <a:ext uri="{FF2B5EF4-FFF2-40B4-BE49-F238E27FC236}">
                <a16:creationId xmlns:a16="http://schemas.microsoft.com/office/drawing/2014/main" id="{B4BC88EF-838C-4A37-89AC-369C26D4AEC7}"/>
              </a:ext>
            </a:extLst>
          </p:cNvPr>
          <p:cNvCxnSpPr>
            <a:stCxn id="12" idx="2"/>
            <a:endCxn id="26" idx="0"/>
          </p:cNvCxnSpPr>
          <p:nvPr/>
        </p:nvCxnSpPr>
        <p:spPr>
          <a:xfrm flipH="1">
            <a:off x="1726309" y="3507059"/>
            <a:ext cx="2283809" cy="730188"/>
          </a:xfrm>
          <a:prstGeom prst="straightConnector1">
            <a:avLst/>
          </a:prstGeom>
          <a:ln w="57150">
            <a:solidFill>
              <a:srgbClr val="95519E"/>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8C7389F-7249-434F-83AF-59AF2A16A28E}"/>
              </a:ext>
            </a:extLst>
          </p:cNvPr>
          <p:cNvCxnSpPr>
            <a:cxnSpLocks/>
            <a:stCxn id="13" idx="2"/>
            <a:endCxn id="24" idx="0"/>
          </p:cNvCxnSpPr>
          <p:nvPr/>
        </p:nvCxnSpPr>
        <p:spPr>
          <a:xfrm>
            <a:off x="1725669" y="3507059"/>
            <a:ext cx="6853027" cy="730188"/>
          </a:xfrm>
          <a:prstGeom prst="straightConnector1">
            <a:avLst/>
          </a:prstGeom>
          <a:ln w="57150">
            <a:solidFill>
              <a:srgbClr val="95519E"/>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AD6061A-89D8-4E7F-BD91-533D96E891F6}"/>
              </a:ext>
            </a:extLst>
          </p:cNvPr>
          <p:cNvCxnSpPr>
            <a:cxnSpLocks/>
            <a:stCxn id="18" idx="2"/>
            <a:endCxn id="23" idx="0"/>
          </p:cNvCxnSpPr>
          <p:nvPr/>
        </p:nvCxnSpPr>
        <p:spPr>
          <a:xfrm>
            <a:off x="10862825" y="3507059"/>
            <a:ext cx="0" cy="730188"/>
          </a:xfrm>
          <a:prstGeom prst="straightConnector1">
            <a:avLst/>
          </a:prstGeom>
          <a:ln w="57150">
            <a:solidFill>
              <a:srgbClr val="95519E"/>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0B2F4D4-319F-4AAF-ADBD-EEF4A38D97AC}"/>
              </a:ext>
            </a:extLst>
          </p:cNvPr>
          <p:cNvCxnSpPr>
            <a:cxnSpLocks/>
            <a:stCxn id="21" idx="2"/>
            <a:endCxn id="28" idx="0"/>
          </p:cNvCxnSpPr>
          <p:nvPr/>
        </p:nvCxnSpPr>
        <p:spPr>
          <a:xfrm flipH="1">
            <a:off x="6294567" y="3507059"/>
            <a:ext cx="2284129" cy="730188"/>
          </a:xfrm>
          <a:prstGeom prst="straightConnector1">
            <a:avLst/>
          </a:prstGeom>
          <a:ln w="57150">
            <a:solidFill>
              <a:srgbClr val="95519E"/>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1AD9681-0667-401F-8193-718E8C6A8155}"/>
              </a:ext>
            </a:extLst>
          </p:cNvPr>
          <p:cNvCxnSpPr>
            <a:cxnSpLocks/>
            <a:stCxn id="22" idx="2"/>
            <a:endCxn id="25" idx="0"/>
          </p:cNvCxnSpPr>
          <p:nvPr/>
        </p:nvCxnSpPr>
        <p:spPr>
          <a:xfrm flipH="1">
            <a:off x="4010438" y="3414829"/>
            <a:ext cx="2283809" cy="822418"/>
          </a:xfrm>
          <a:prstGeom prst="straightConnector1">
            <a:avLst/>
          </a:prstGeom>
          <a:ln w="57150">
            <a:solidFill>
              <a:srgbClr val="95519E"/>
            </a:solidFill>
            <a:tailEnd type="triangle"/>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E0CD108E-ECCE-4C9E-8FEA-F001172C1A8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14666" y="4389409"/>
            <a:ext cx="590903" cy="590903"/>
          </a:xfrm>
          <a:prstGeom prst="rect">
            <a:avLst/>
          </a:prstGeom>
        </p:spPr>
      </p:pic>
      <p:pic>
        <p:nvPicPr>
          <p:cNvPr id="62" name="Picture 61">
            <a:extLst>
              <a:ext uri="{FF2B5EF4-FFF2-40B4-BE49-F238E27FC236}">
                <a16:creationId xmlns:a16="http://schemas.microsoft.com/office/drawing/2014/main" id="{04F6317B-DBAF-4A6B-B832-880DFA96EBF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088906">
            <a:off x="6038986" y="4393959"/>
            <a:ext cx="510522" cy="575742"/>
          </a:xfrm>
          <a:prstGeom prst="rect">
            <a:avLst/>
          </a:prstGeom>
        </p:spPr>
      </p:pic>
      <p:pic>
        <p:nvPicPr>
          <p:cNvPr id="64" name="Picture 63">
            <a:extLst>
              <a:ext uri="{FF2B5EF4-FFF2-40B4-BE49-F238E27FC236}">
                <a16:creationId xmlns:a16="http://schemas.microsoft.com/office/drawing/2014/main" id="{35A9B6A1-8861-4E2F-92DD-3B2B5EA19E7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291037" y="4358654"/>
            <a:ext cx="575317" cy="578026"/>
          </a:xfrm>
          <a:prstGeom prst="rect">
            <a:avLst/>
          </a:prstGeom>
        </p:spPr>
      </p:pic>
      <p:pic>
        <p:nvPicPr>
          <p:cNvPr id="66" name="Picture 65">
            <a:extLst>
              <a:ext uri="{FF2B5EF4-FFF2-40B4-BE49-F238E27FC236}">
                <a16:creationId xmlns:a16="http://schemas.microsoft.com/office/drawing/2014/main" id="{610B7BF4-9D32-42DE-9DE9-86CD013C89D4}"/>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24665" r="74306" b="23393"/>
          <a:stretch/>
        </p:blipFill>
        <p:spPr>
          <a:xfrm rot="1608879">
            <a:off x="10508888" y="4324077"/>
            <a:ext cx="707874" cy="715505"/>
          </a:xfrm>
          <a:prstGeom prst="rect">
            <a:avLst/>
          </a:prstGeom>
        </p:spPr>
      </p:pic>
      <p:pic>
        <p:nvPicPr>
          <p:cNvPr id="68" name="Picture 67">
            <a:extLst>
              <a:ext uri="{FF2B5EF4-FFF2-40B4-BE49-F238E27FC236}">
                <a16:creationId xmlns:a16="http://schemas.microsoft.com/office/drawing/2014/main" id="{C5120A66-F09C-457F-A314-F1608AA9974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342133" y="4401741"/>
            <a:ext cx="767072" cy="568712"/>
          </a:xfrm>
          <a:prstGeom prst="rect">
            <a:avLst/>
          </a:prstGeom>
        </p:spPr>
      </p:pic>
      <p:sp>
        <p:nvSpPr>
          <p:cNvPr id="27" name="Footer Placeholder 3">
            <a:extLst>
              <a:ext uri="{FF2B5EF4-FFF2-40B4-BE49-F238E27FC236}">
                <a16:creationId xmlns:a16="http://schemas.microsoft.com/office/drawing/2014/main" id="{34F472C2-7A66-402E-AB7D-9E16068BABF3}"/>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22942241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5" presetClass="emph" presetSubtype="0" fill="hold" nodeType="afterEffect">
                                  <p:stCondLst>
                                    <p:cond delay="0"/>
                                  </p:stCondLst>
                                  <p:childTnLst>
                                    <p:animClr clrSpc="hsl" dir="cw">
                                      <p:cBhvr override="childStyle">
                                        <p:cTn id="10" dur="500" fill="hold"/>
                                        <p:tgtEl>
                                          <p:spTgt spid="4"/>
                                        </p:tgtEl>
                                        <p:attrNameLst>
                                          <p:attrName>style.color</p:attrName>
                                        </p:attrNameLst>
                                      </p:cBhvr>
                                      <p:by>
                                        <p:hsl h="0" s="-70588" l="0"/>
                                      </p:by>
                                    </p:animClr>
                                    <p:animClr clrSpc="hsl" dir="cw">
                                      <p:cBhvr>
                                        <p:cTn id="11" dur="500" fill="hold"/>
                                        <p:tgtEl>
                                          <p:spTgt spid="4"/>
                                        </p:tgtEl>
                                        <p:attrNameLst>
                                          <p:attrName>fillcolor</p:attrName>
                                        </p:attrNameLst>
                                      </p:cBhvr>
                                      <p:by>
                                        <p:hsl h="0" s="-70588" l="0"/>
                                      </p:by>
                                    </p:animClr>
                                    <p:animClr clrSpc="hsl" dir="cw">
                                      <p:cBhvr>
                                        <p:cTn id="12" dur="500" fill="hold"/>
                                        <p:tgtEl>
                                          <p:spTgt spid="4"/>
                                        </p:tgtEl>
                                        <p:attrNameLst>
                                          <p:attrName>stroke.color</p:attrName>
                                        </p:attrNameLst>
                                      </p:cBhvr>
                                      <p:by>
                                        <p:hsl h="0" s="-70588" l="0"/>
                                      </p:by>
                                    </p:animClr>
                                    <p:set>
                                      <p:cBhvr>
                                        <p:cTn id="13" dur="500" fill="hold"/>
                                        <p:tgtEl>
                                          <p:spTgt spid="4"/>
                                        </p:tgtEl>
                                        <p:attrNameLst>
                                          <p:attrName>fill.type</p:attrName>
                                        </p:attrNameLst>
                                      </p:cBhvr>
                                      <p:to>
                                        <p:strVal val="solid"/>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par>
                          <p:cTn id="20" fill="hold">
                            <p:stCondLst>
                              <p:cond delay="500"/>
                            </p:stCondLst>
                            <p:childTnLst>
                              <p:par>
                                <p:cTn id="21" presetID="25" presetClass="emph" presetSubtype="0" fill="hold" nodeType="afterEffect">
                                  <p:stCondLst>
                                    <p:cond delay="0"/>
                                  </p:stCondLst>
                                  <p:childTnLst>
                                    <p:animClr clrSpc="hsl" dir="cw">
                                      <p:cBhvr override="childStyle">
                                        <p:cTn id="22" dur="500" fill="hold"/>
                                        <p:tgtEl>
                                          <p:spTgt spid="30"/>
                                        </p:tgtEl>
                                        <p:attrNameLst>
                                          <p:attrName>style.color</p:attrName>
                                        </p:attrNameLst>
                                      </p:cBhvr>
                                      <p:by>
                                        <p:hsl h="0" s="-70588" l="0"/>
                                      </p:by>
                                    </p:animClr>
                                    <p:animClr clrSpc="hsl" dir="cw">
                                      <p:cBhvr>
                                        <p:cTn id="23" dur="500" fill="hold"/>
                                        <p:tgtEl>
                                          <p:spTgt spid="30"/>
                                        </p:tgtEl>
                                        <p:attrNameLst>
                                          <p:attrName>fillcolor</p:attrName>
                                        </p:attrNameLst>
                                      </p:cBhvr>
                                      <p:by>
                                        <p:hsl h="0" s="-70588" l="0"/>
                                      </p:by>
                                    </p:animClr>
                                    <p:animClr clrSpc="hsl" dir="cw">
                                      <p:cBhvr>
                                        <p:cTn id="24" dur="500" fill="hold"/>
                                        <p:tgtEl>
                                          <p:spTgt spid="30"/>
                                        </p:tgtEl>
                                        <p:attrNameLst>
                                          <p:attrName>stroke.color</p:attrName>
                                        </p:attrNameLst>
                                      </p:cBhvr>
                                      <p:by>
                                        <p:hsl h="0" s="-70588" l="0"/>
                                      </p:by>
                                    </p:animClr>
                                    <p:set>
                                      <p:cBhvr>
                                        <p:cTn id="25" dur="500" fill="hold"/>
                                        <p:tgtEl>
                                          <p:spTgt spid="30"/>
                                        </p:tgtEl>
                                        <p:attrNameLst>
                                          <p:attrName>fill.type</p:attrName>
                                        </p:attrNameLst>
                                      </p:cBhvr>
                                      <p:to>
                                        <p:strVal val="solid"/>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childTnLst>
                          </p:cTn>
                        </p:par>
                        <p:par>
                          <p:cTn id="32" fill="hold">
                            <p:stCondLst>
                              <p:cond delay="500"/>
                            </p:stCondLst>
                            <p:childTnLst>
                              <p:par>
                                <p:cTn id="33" presetID="25" presetClass="emph" presetSubtype="0" fill="hold" nodeType="afterEffect">
                                  <p:stCondLst>
                                    <p:cond delay="0"/>
                                  </p:stCondLst>
                                  <p:childTnLst>
                                    <p:animClr clrSpc="hsl" dir="cw">
                                      <p:cBhvr override="childStyle">
                                        <p:cTn id="34" dur="500" fill="hold"/>
                                        <p:tgtEl>
                                          <p:spTgt spid="32"/>
                                        </p:tgtEl>
                                        <p:attrNameLst>
                                          <p:attrName>style.color</p:attrName>
                                        </p:attrNameLst>
                                      </p:cBhvr>
                                      <p:by>
                                        <p:hsl h="0" s="-70588" l="0"/>
                                      </p:by>
                                    </p:animClr>
                                    <p:animClr clrSpc="hsl" dir="cw">
                                      <p:cBhvr>
                                        <p:cTn id="35" dur="500" fill="hold"/>
                                        <p:tgtEl>
                                          <p:spTgt spid="32"/>
                                        </p:tgtEl>
                                        <p:attrNameLst>
                                          <p:attrName>fillcolor</p:attrName>
                                        </p:attrNameLst>
                                      </p:cBhvr>
                                      <p:by>
                                        <p:hsl h="0" s="-70588" l="0"/>
                                      </p:by>
                                    </p:animClr>
                                    <p:animClr clrSpc="hsl" dir="cw">
                                      <p:cBhvr>
                                        <p:cTn id="36" dur="500" fill="hold"/>
                                        <p:tgtEl>
                                          <p:spTgt spid="32"/>
                                        </p:tgtEl>
                                        <p:attrNameLst>
                                          <p:attrName>stroke.color</p:attrName>
                                        </p:attrNameLst>
                                      </p:cBhvr>
                                      <p:by>
                                        <p:hsl h="0" s="-70588" l="0"/>
                                      </p:by>
                                    </p:animClr>
                                    <p:set>
                                      <p:cBhvr>
                                        <p:cTn id="37" dur="500" fill="hold"/>
                                        <p:tgtEl>
                                          <p:spTgt spid="32"/>
                                        </p:tgtEl>
                                        <p:attrNameLst>
                                          <p:attrName>fill.type</p:attrName>
                                        </p:attrNameLst>
                                      </p:cBhvr>
                                      <p:to>
                                        <p:strVal val="solid"/>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up)">
                                      <p:cBhvr>
                                        <p:cTn id="43" dur="500"/>
                                        <p:tgtEl>
                                          <p:spTgt spid="33"/>
                                        </p:tgtEl>
                                      </p:cBhvr>
                                    </p:animEffect>
                                  </p:childTnLst>
                                </p:cTn>
                              </p:par>
                            </p:childTnLst>
                          </p:cTn>
                        </p:par>
                        <p:par>
                          <p:cTn id="44" fill="hold">
                            <p:stCondLst>
                              <p:cond delay="500"/>
                            </p:stCondLst>
                            <p:childTnLst>
                              <p:par>
                                <p:cTn id="45" presetID="25" presetClass="emph" presetSubtype="0" fill="hold" nodeType="afterEffect">
                                  <p:stCondLst>
                                    <p:cond delay="0"/>
                                  </p:stCondLst>
                                  <p:childTnLst>
                                    <p:animClr clrSpc="hsl" dir="cw">
                                      <p:cBhvr override="childStyle">
                                        <p:cTn id="46" dur="500" fill="hold"/>
                                        <p:tgtEl>
                                          <p:spTgt spid="33"/>
                                        </p:tgtEl>
                                        <p:attrNameLst>
                                          <p:attrName>style.color</p:attrName>
                                        </p:attrNameLst>
                                      </p:cBhvr>
                                      <p:by>
                                        <p:hsl h="0" s="-70588" l="0"/>
                                      </p:by>
                                    </p:animClr>
                                    <p:animClr clrSpc="hsl" dir="cw">
                                      <p:cBhvr>
                                        <p:cTn id="47" dur="500" fill="hold"/>
                                        <p:tgtEl>
                                          <p:spTgt spid="33"/>
                                        </p:tgtEl>
                                        <p:attrNameLst>
                                          <p:attrName>fillcolor</p:attrName>
                                        </p:attrNameLst>
                                      </p:cBhvr>
                                      <p:by>
                                        <p:hsl h="0" s="-70588" l="0"/>
                                      </p:by>
                                    </p:animClr>
                                    <p:animClr clrSpc="hsl" dir="cw">
                                      <p:cBhvr>
                                        <p:cTn id="48" dur="500" fill="hold"/>
                                        <p:tgtEl>
                                          <p:spTgt spid="33"/>
                                        </p:tgtEl>
                                        <p:attrNameLst>
                                          <p:attrName>stroke.color</p:attrName>
                                        </p:attrNameLst>
                                      </p:cBhvr>
                                      <p:by>
                                        <p:hsl h="0" s="-70588" l="0"/>
                                      </p:by>
                                    </p:animClr>
                                    <p:set>
                                      <p:cBhvr>
                                        <p:cTn id="49" dur="500" fill="hold"/>
                                        <p:tgtEl>
                                          <p:spTgt spid="33"/>
                                        </p:tgtEl>
                                        <p:attrNameLst>
                                          <p:attrName>fill.type</p:attrName>
                                        </p:attrNameLst>
                                      </p:cBhvr>
                                      <p:to>
                                        <p:strVal val="solid"/>
                                      </p:to>
                                    </p:set>
                                  </p:childTnLst>
                                </p:cTn>
                              </p:par>
                            </p:childTnLst>
                          </p:cTn>
                        </p:par>
                      </p:childTnLst>
                    </p:cTn>
                  </p:par>
                </p:childTnLst>
              </p:cTn>
              <p:nextCondLst>
                <p:cond evt="onClick" delay="0">
                  <p:tgtEl>
                    <p:spTgt spid="22"/>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up)">
                                      <p:cBhvr>
                                        <p:cTn id="55" dur="500"/>
                                        <p:tgtEl>
                                          <p:spTgt spid="31"/>
                                        </p:tgtEl>
                                      </p:cBhvr>
                                    </p:animEffect>
                                  </p:childTnLst>
                                </p:cTn>
                              </p:par>
                            </p:childTnLst>
                          </p:cTn>
                        </p:par>
                        <p:par>
                          <p:cTn id="56" fill="hold">
                            <p:stCondLst>
                              <p:cond delay="500"/>
                            </p:stCondLst>
                            <p:childTnLst>
                              <p:par>
                                <p:cTn id="57" presetID="25" presetClass="emph" presetSubtype="0" fill="hold" nodeType="afterEffect">
                                  <p:stCondLst>
                                    <p:cond delay="0"/>
                                  </p:stCondLst>
                                  <p:childTnLst>
                                    <p:animClr clrSpc="hsl" dir="cw">
                                      <p:cBhvr override="childStyle">
                                        <p:cTn id="58" dur="500" fill="hold"/>
                                        <p:tgtEl>
                                          <p:spTgt spid="31"/>
                                        </p:tgtEl>
                                        <p:attrNameLst>
                                          <p:attrName>style.color</p:attrName>
                                        </p:attrNameLst>
                                      </p:cBhvr>
                                      <p:by>
                                        <p:hsl h="0" s="-70588" l="0"/>
                                      </p:by>
                                    </p:animClr>
                                    <p:animClr clrSpc="hsl" dir="cw">
                                      <p:cBhvr>
                                        <p:cTn id="59" dur="500" fill="hold"/>
                                        <p:tgtEl>
                                          <p:spTgt spid="31"/>
                                        </p:tgtEl>
                                        <p:attrNameLst>
                                          <p:attrName>fillcolor</p:attrName>
                                        </p:attrNameLst>
                                      </p:cBhvr>
                                      <p:by>
                                        <p:hsl h="0" s="-70588" l="0"/>
                                      </p:by>
                                    </p:animClr>
                                    <p:animClr clrSpc="hsl" dir="cw">
                                      <p:cBhvr>
                                        <p:cTn id="60" dur="500" fill="hold"/>
                                        <p:tgtEl>
                                          <p:spTgt spid="31"/>
                                        </p:tgtEl>
                                        <p:attrNameLst>
                                          <p:attrName>stroke.color</p:attrName>
                                        </p:attrNameLst>
                                      </p:cBhvr>
                                      <p:by>
                                        <p:hsl h="0" s="-70588" l="0"/>
                                      </p:by>
                                    </p:animClr>
                                    <p:set>
                                      <p:cBhvr>
                                        <p:cTn id="61" dur="500" fill="hold"/>
                                        <p:tgtEl>
                                          <p:spTgt spid="31"/>
                                        </p:tgtEl>
                                        <p:attrNameLst>
                                          <p:attrName>fill.type</p:attrName>
                                        </p:attrNameLst>
                                      </p:cBhvr>
                                      <p:to>
                                        <p:strVal val="solid"/>
                                      </p:to>
                                    </p:set>
                                  </p:childTnLst>
                                </p:cTn>
                              </p:par>
                            </p:childTnLst>
                          </p:cTn>
                        </p:par>
                      </p:childTnLst>
                    </p:cTn>
                  </p:par>
                </p:childTnLst>
              </p:cTn>
              <p:nextCondLst>
                <p:cond evt="onClick" delay="0">
                  <p:tgtEl>
                    <p:spTgt spid="1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Personal reflection</a:t>
            </a:r>
            <a:endParaRPr lang="en-GB" sz="4000" b="1" strike="sngStrike"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26" name="Content Placeholder 2">
            <a:extLst>
              <a:ext uri="{FF2B5EF4-FFF2-40B4-BE49-F238E27FC236}">
                <a16:creationId xmlns:a16="http://schemas.microsoft.com/office/drawing/2014/main" id="{E21D2E6C-6B9A-4589-B4F6-51FD4274E556}"/>
              </a:ext>
            </a:extLst>
          </p:cNvPr>
          <p:cNvSpPr>
            <a:spLocks noGrp="1"/>
          </p:cNvSpPr>
          <p:nvPr>
            <p:ph idx="1"/>
          </p:nvPr>
        </p:nvSpPr>
        <p:spPr>
          <a:xfrm>
            <a:off x="689418" y="1657503"/>
            <a:ext cx="5790829" cy="3823944"/>
          </a:xfrm>
        </p:spPr>
        <p:txBody>
          <a:bodyPr>
            <a:normAutofit/>
          </a:bodyPr>
          <a:lstStyle/>
          <a:p>
            <a:pPr marL="0" indent="0">
              <a:buNone/>
            </a:pPr>
            <a:r>
              <a:rPr lang="en-GB" dirty="0"/>
              <a:t>Looking at the value cards we used earlier, what are your values? </a:t>
            </a:r>
          </a:p>
          <a:p>
            <a:pPr marL="0" indent="0">
              <a:buNone/>
            </a:pPr>
            <a:endParaRPr lang="en-GB" dirty="0"/>
          </a:p>
          <a:p>
            <a:pPr marL="0" indent="0">
              <a:buNone/>
            </a:pPr>
            <a:r>
              <a:rPr lang="en-GB" dirty="0"/>
              <a:t>What do you already do to act on these values in your life?</a:t>
            </a:r>
          </a:p>
          <a:p>
            <a:pPr marL="0" indent="0">
              <a:buNone/>
            </a:pPr>
            <a:endParaRPr lang="en-GB" dirty="0"/>
          </a:p>
          <a:p>
            <a:pPr marL="0" indent="0">
              <a:buNone/>
            </a:pPr>
            <a:r>
              <a:rPr lang="en-GB" dirty="0"/>
              <a:t>Set yourself one goal or action point that aligns with your values.</a:t>
            </a:r>
          </a:p>
        </p:txBody>
      </p:sp>
      <p:pic>
        <p:nvPicPr>
          <p:cNvPr id="3" name="Picture 2">
            <a:extLst>
              <a:ext uri="{FF2B5EF4-FFF2-40B4-BE49-F238E27FC236}">
                <a16:creationId xmlns:a16="http://schemas.microsoft.com/office/drawing/2014/main" id="{C9944FF7-0C2C-44E2-9D3A-9A76FBD31F0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096816">
            <a:off x="7494389" y="1650709"/>
            <a:ext cx="2784327" cy="4283580"/>
          </a:xfrm>
          <a:prstGeom prst="rect">
            <a:avLst/>
          </a:prstGeom>
        </p:spPr>
      </p:pic>
      <p:sp>
        <p:nvSpPr>
          <p:cNvPr id="8" name="Footer Placeholder 3">
            <a:extLst>
              <a:ext uri="{FF2B5EF4-FFF2-40B4-BE49-F238E27FC236}">
                <a16:creationId xmlns:a16="http://schemas.microsoft.com/office/drawing/2014/main" id="{46EF6DE6-E70E-4E10-B17F-C56C1930225F}"/>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4063650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0787" y="180973"/>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do you think?</a:t>
            </a:r>
            <a:endParaRPr lang="en-GB" sz="4400" b="1" dirty="0">
              <a:latin typeface="League Spartan" panose="00000800000000000000" pitchFamily="50" charset="0"/>
            </a:endParaRPr>
          </a:p>
        </p:txBody>
      </p:sp>
      <p:sp>
        <p:nvSpPr>
          <p:cNvPr id="7" name="Footer Placeholder 3">
            <a:extLst>
              <a:ext uri="{FF2B5EF4-FFF2-40B4-BE49-F238E27FC236}">
                <a16:creationId xmlns:a16="http://schemas.microsoft.com/office/drawing/2014/main" id="{772F84C0-96FA-44A5-AA6C-AAA760115D00}"/>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
        <p:nvSpPr>
          <p:cNvPr id="5" name="Content Placeholder 2">
            <a:extLst>
              <a:ext uri="{FF2B5EF4-FFF2-40B4-BE49-F238E27FC236}">
                <a16:creationId xmlns:a16="http://schemas.microsoft.com/office/drawing/2014/main" id="{27E8A3C9-523C-4275-BE9A-384E83AA8A62}"/>
              </a:ext>
            </a:extLst>
          </p:cNvPr>
          <p:cNvSpPr txBox="1">
            <a:spLocks/>
          </p:cNvSpPr>
          <p:nvPr/>
        </p:nvSpPr>
        <p:spPr>
          <a:xfrm>
            <a:off x="620850" y="1041258"/>
            <a:ext cx="10734906" cy="56350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Revisit the conversation from earlier.</a:t>
            </a:r>
          </a:p>
          <a:p>
            <a:pPr marL="0" indent="0">
              <a:buFont typeface="Arial" panose="020B0604020202020204" pitchFamily="34" charset="0"/>
              <a:buNone/>
            </a:pPr>
            <a:r>
              <a:rPr lang="en-GB" dirty="0"/>
              <a:t>Have your views changed? If so, how</a:t>
            </a:r>
            <a:r>
              <a:rPr lang="en-GB" dirty="0" smtClean="0"/>
              <a:t>? </a:t>
            </a:r>
          </a:p>
          <a:p>
            <a:pPr marL="0" indent="0">
              <a:buFont typeface="Arial" panose="020B0604020202020204" pitchFamily="34" charset="0"/>
              <a:buNone/>
            </a:pPr>
            <a:r>
              <a:rPr lang="en-GB" dirty="0" smtClean="0"/>
              <a:t>If not, why do you still hold the same view?</a:t>
            </a:r>
            <a:endParaRPr lang="en-GB" dirty="0"/>
          </a:p>
          <a:p>
            <a:pPr marL="0" indent="0">
              <a:buFont typeface="Arial" panose="020B0604020202020204" pitchFamily="34" charset="0"/>
              <a:buNone/>
            </a:pPr>
            <a:r>
              <a:rPr lang="en-GB" dirty="0"/>
              <a:t/>
            </a:r>
            <a:br>
              <a:rPr lang="en-GB" dirty="0"/>
            </a:b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8" name="Speech Bubble: Rectangle with Corners Rounded 7">
            <a:extLst>
              <a:ext uri="{FF2B5EF4-FFF2-40B4-BE49-F238E27FC236}">
                <a16:creationId xmlns:a16="http://schemas.microsoft.com/office/drawing/2014/main" id="{9D6DA45D-694C-4510-B333-DEB63F205677}"/>
              </a:ext>
            </a:extLst>
          </p:cNvPr>
          <p:cNvSpPr/>
          <p:nvPr/>
        </p:nvSpPr>
        <p:spPr>
          <a:xfrm>
            <a:off x="1423230" y="2738917"/>
            <a:ext cx="6612672" cy="1672930"/>
          </a:xfrm>
          <a:prstGeom prst="wedgeRoundRectCallout">
            <a:avLst>
              <a:gd name="adj1" fmla="val -54547"/>
              <a:gd name="adj2" fmla="val 33584"/>
              <a:gd name="adj3" fmla="val 16667"/>
            </a:avLst>
          </a:prstGeom>
          <a:solidFill>
            <a:srgbClr val="95519E"/>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The most important thing is winning awards for what you do, so that people know you’re the best at it.</a:t>
            </a:r>
          </a:p>
        </p:txBody>
      </p:sp>
      <p:sp>
        <p:nvSpPr>
          <p:cNvPr id="9" name="Speech Bubble: Rectangle with Corners Rounded 8">
            <a:extLst>
              <a:ext uri="{FF2B5EF4-FFF2-40B4-BE49-F238E27FC236}">
                <a16:creationId xmlns:a16="http://schemas.microsoft.com/office/drawing/2014/main" id="{8B219527-B29D-4B1D-8310-75A4D5CFBA94}"/>
              </a:ext>
            </a:extLst>
          </p:cNvPr>
          <p:cNvSpPr/>
          <p:nvPr/>
        </p:nvSpPr>
        <p:spPr>
          <a:xfrm>
            <a:off x="3947785" y="4593535"/>
            <a:ext cx="6709318" cy="1806293"/>
          </a:xfrm>
          <a:prstGeom prst="wedgeRoundRectCallout">
            <a:avLst>
              <a:gd name="adj1" fmla="val 55213"/>
              <a:gd name="adj2" fmla="val 33013"/>
              <a:gd name="adj3" fmla="val 16667"/>
            </a:avLst>
          </a:prstGeom>
          <a:solidFill>
            <a:schemeClr val="bg1"/>
          </a:solidFill>
          <a:ln w="7620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95519E"/>
                </a:solidFill>
              </a:rPr>
              <a:t>Nah, I don’t really care about winning trophies or what other people think. I just do things I enjoy.</a:t>
            </a:r>
          </a:p>
        </p:txBody>
      </p:sp>
    </p:spTree>
    <p:extLst>
      <p:ext uri="{BB962C8B-B14F-4D97-AF65-F5344CB8AC3E}">
        <p14:creationId xmlns:p14="http://schemas.microsoft.com/office/powerpoint/2010/main" val="1717215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Support </a:t>
            </a:r>
          </a:p>
        </p:txBody>
      </p:sp>
      <p:sp>
        <p:nvSpPr>
          <p:cNvPr id="19" name="Content Placeholder 2">
            <a:extLst>
              <a:ext uri="{FF2B5EF4-FFF2-40B4-BE49-F238E27FC236}">
                <a16:creationId xmlns:a16="http://schemas.microsoft.com/office/drawing/2014/main" id="{E90F11D2-D575-4C5A-B7AA-86BD0DE901B6}"/>
              </a:ext>
            </a:extLst>
          </p:cNvPr>
          <p:cNvSpPr txBox="1">
            <a:spLocks/>
          </p:cNvSpPr>
          <p:nvPr/>
        </p:nvSpPr>
        <p:spPr>
          <a:xfrm>
            <a:off x="5400909" y="2004948"/>
            <a:ext cx="751573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pic>
        <p:nvPicPr>
          <p:cNvPr id="14" name="Picture 13">
            <a:extLst>
              <a:ext uri="{FF2B5EF4-FFF2-40B4-BE49-F238E27FC236}">
                <a16:creationId xmlns:a16="http://schemas.microsoft.com/office/drawing/2014/main" id="{6E683235-5B39-47C3-A331-1A04A97E2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909" y="2454931"/>
            <a:ext cx="1264923" cy="1490475"/>
          </a:xfrm>
          <a:prstGeom prst="rect">
            <a:avLst/>
          </a:prstGeom>
        </p:spPr>
      </p:pic>
      <p:sp>
        <p:nvSpPr>
          <p:cNvPr id="21" name="Content Placeholder 2">
            <a:extLst>
              <a:ext uri="{FF2B5EF4-FFF2-40B4-BE49-F238E27FC236}">
                <a16:creationId xmlns:a16="http://schemas.microsoft.com/office/drawing/2014/main" id="{84D6A29C-BB85-404A-B42A-C9685AFF9769}"/>
              </a:ext>
            </a:extLst>
          </p:cNvPr>
          <p:cNvSpPr txBox="1">
            <a:spLocks/>
          </p:cNvSpPr>
          <p:nvPr/>
        </p:nvSpPr>
        <p:spPr>
          <a:xfrm>
            <a:off x="6733801" y="2454931"/>
            <a:ext cx="545819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For information, advice and guidance about a wide range of careers and education pathways, visit the national careers service.</a:t>
            </a:r>
          </a:p>
          <a:p>
            <a:pPr marL="0" indent="0">
              <a:buNone/>
            </a:pPr>
            <a:r>
              <a:rPr lang="en-GB" sz="2400" b="1" dirty="0"/>
              <a:t>nationalcareers.service.gov.uk</a:t>
            </a:r>
            <a:endParaRPr lang="en-GB" sz="2400" dirty="0"/>
          </a:p>
          <a:p>
            <a:pPr marL="0" indent="0">
              <a:buNone/>
            </a:pPr>
            <a:endParaRPr lang="en-GB" sz="2400" dirty="0"/>
          </a:p>
          <a:p>
            <a:pPr marL="0" indent="0">
              <a:buNone/>
            </a:pPr>
            <a:r>
              <a:rPr lang="en-GB" sz="2400" dirty="0"/>
              <a:t>For information, advice and guidance about career options should you choose to go to university, visit prospects.</a:t>
            </a:r>
          </a:p>
          <a:p>
            <a:pPr marL="0" indent="0">
              <a:buNone/>
            </a:pPr>
            <a:r>
              <a:rPr lang="en-GB" sz="2400" b="1" dirty="0"/>
              <a:t>www.prospects.ac.uk</a:t>
            </a:r>
          </a:p>
          <a:p>
            <a:pPr marL="0" indent="0">
              <a:buNone/>
            </a:pPr>
            <a:endParaRPr lang="en-GB" sz="200" dirty="0"/>
          </a:p>
          <a:p>
            <a:pPr marL="0" indent="0">
              <a:buNone/>
            </a:pPr>
            <a:endParaRPr lang="en-GB" sz="2400" dirty="0"/>
          </a:p>
          <a:p>
            <a:pPr marL="0" indent="0">
              <a:buNone/>
            </a:pPr>
            <a:endParaRPr lang="en-GB" sz="2400" dirty="0"/>
          </a:p>
          <a:p>
            <a:pPr marL="0" indent="0">
              <a:buNone/>
            </a:pPr>
            <a:endParaRPr lang="en-GB" dirty="0"/>
          </a:p>
        </p:txBody>
      </p:sp>
      <p:pic>
        <p:nvPicPr>
          <p:cNvPr id="22" name="Picture 21">
            <a:extLst>
              <a:ext uri="{FF2B5EF4-FFF2-40B4-BE49-F238E27FC236}">
                <a16:creationId xmlns:a16="http://schemas.microsoft.com/office/drawing/2014/main" id="{02C76E2E-E6E2-417D-8446-447C858634D7}"/>
              </a:ext>
            </a:extLst>
          </p:cNvPr>
          <p:cNvPicPr>
            <a:picLocks noChangeAspect="1"/>
          </p:cNvPicPr>
          <p:nvPr/>
        </p:nvPicPr>
        <p:blipFill rotWithShape="1">
          <a:blip r:embed="rId4">
            <a:extLst>
              <a:ext uri="{28A0092B-C50C-407E-A947-70E740481C1C}">
                <a14:useLocalDpi xmlns:a14="http://schemas.microsoft.com/office/drawing/2010/main" val="0"/>
              </a:ext>
            </a:extLst>
          </a:blip>
          <a:srcRect l="12824" t="30852" r="14837" b="32910"/>
          <a:stretch/>
        </p:blipFill>
        <p:spPr>
          <a:xfrm>
            <a:off x="4248662" y="5359482"/>
            <a:ext cx="2304494" cy="607597"/>
          </a:xfrm>
          <a:prstGeom prst="rect">
            <a:avLst/>
          </a:prstGeom>
        </p:spPr>
      </p:pic>
      <p:sp>
        <p:nvSpPr>
          <p:cNvPr id="15" name="TextBox 14">
            <a:extLst>
              <a:ext uri="{FF2B5EF4-FFF2-40B4-BE49-F238E27FC236}">
                <a16:creationId xmlns:a16="http://schemas.microsoft.com/office/drawing/2014/main" id="{733228B5-9F6E-485B-BCB1-F15569A43ADD}"/>
              </a:ext>
            </a:extLst>
          </p:cNvPr>
          <p:cNvSpPr txBox="1"/>
          <p:nvPr/>
        </p:nvSpPr>
        <p:spPr>
          <a:xfrm>
            <a:off x="211283" y="1194719"/>
            <a:ext cx="4603785" cy="2585323"/>
          </a:xfrm>
          <a:prstGeom prst="rect">
            <a:avLst/>
          </a:prstGeom>
          <a:noFill/>
        </p:spPr>
        <p:txBody>
          <a:bodyPr wrap="square" rtlCol="0">
            <a:spAutoFit/>
          </a:bodyPr>
          <a:lstStyle/>
          <a:p>
            <a:r>
              <a:rPr lang="en-GB" sz="2400" dirty="0">
                <a:latin typeface="Lato" panose="020F0502020204030203" pitchFamily="34" charset="0"/>
                <a:ea typeface="Lato" panose="020F0502020204030203" pitchFamily="34" charset="0"/>
                <a:cs typeface="Lato" panose="020F0502020204030203" pitchFamily="34" charset="0"/>
              </a:rPr>
              <a:t>If you have questions or concerns about topics explored here, you can always speak to your parent or carer, or contact a teacher in school for more advice and support. </a:t>
            </a:r>
          </a:p>
          <a:p>
            <a:endParaRPr lang="en-GB" dirty="0"/>
          </a:p>
        </p:txBody>
      </p:sp>
      <p:sp>
        <p:nvSpPr>
          <p:cNvPr id="20" name="TextBox 19">
            <a:extLst>
              <a:ext uri="{FF2B5EF4-FFF2-40B4-BE49-F238E27FC236}">
                <a16:creationId xmlns:a16="http://schemas.microsoft.com/office/drawing/2014/main" id="{CD480617-69AF-4BCB-811D-F349F5C86C59}"/>
              </a:ext>
            </a:extLst>
          </p:cNvPr>
          <p:cNvSpPr txBox="1"/>
          <p:nvPr/>
        </p:nvSpPr>
        <p:spPr>
          <a:xfrm>
            <a:off x="5333606" y="1173951"/>
            <a:ext cx="6647111" cy="830997"/>
          </a:xfrm>
          <a:prstGeom prst="rect">
            <a:avLst/>
          </a:prstGeom>
          <a:noFill/>
        </p:spPr>
        <p:txBody>
          <a:bodyPr wrap="square" rtlCol="0">
            <a:spAutoFit/>
          </a:bodyPr>
          <a:lstStyle/>
          <a:p>
            <a:r>
              <a:rPr lang="en-GB" sz="2400" dirty="0">
                <a:latin typeface="Lato" panose="020F0502020204030203" pitchFamily="34" charset="0"/>
                <a:ea typeface="Lato" panose="020F0502020204030203" pitchFamily="34" charset="0"/>
                <a:cs typeface="Lato" panose="020F0502020204030203" pitchFamily="34" charset="0"/>
              </a:rPr>
              <a:t>There are lots of places to get advice about career pathways:</a:t>
            </a:r>
            <a:endParaRPr lang="en-GB" dirty="0"/>
          </a:p>
        </p:txBody>
      </p:sp>
      <p:sp>
        <p:nvSpPr>
          <p:cNvPr id="23" name="Footer Placeholder 3">
            <a:extLst>
              <a:ext uri="{FF2B5EF4-FFF2-40B4-BE49-F238E27FC236}">
                <a16:creationId xmlns:a16="http://schemas.microsoft.com/office/drawing/2014/main" id="{D81439A2-3104-422C-8C6F-A0745C645A47}"/>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2909244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6585" y="3185282"/>
            <a:ext cx="10965901" cy="2277547"/>
          </a:xfrm>
          <a:prstGeom prst="rect">
            <a:avLst/>
          </a:prstGeom>
          <a:solidFill>
            <a:schemeClr val="bg1"/>
          </a:solidFill>
        </p:spPr>
        <p:txBody>
          <a:bodyPr wrap="square" rtlCol="0">
            <a:spAutoFit/>
          </a:bodyPr>
          <a:lstStyle/>
          <a:p>
            <a:pPr lvl="1">
              <a:spcAft>
                <a:spcPts val="1200"/>
              </a:spcAft>
            </a:pPr>
            <a:r>
              <a:rPr lang="en-GB" sz="3200" b="1" dirty="0">
                <a:latin typeface="League Spartan" panose="00000800000000000000" pitchFamily="50" charset="0"/>
              </a:rPr>
              <a:t>We will be able to:</a:t>
            </a:r>
          </a:p>
          <a:p>
            <a:pPr lvl="1">
              <a:spcAft>
                <a:spcPts val="1200"/>
              </a:spcAft>
            </a:pPr>
            <a:r>
              <a:rPr lang="en-GB" sz="200" b="1" dirty="0">
                <a:latin typeface="League Spartan" panose="00000800000000000000" pitchFamily="50" charset="0"/>
              </a:rPr>
              <a:t> </a:t>
            </a:r>
          </a:p>
          <a:p>
            <a:pPr lvl="3"/>
            <a:endParaRPr lang="en-GB" sz="100" b="1" dirty="0">
              <a:latin typeface="Gill Sans MT" panose="020B0502020104020203" pitchFamily="34" charset="0"/>
            </a:endParaRPr>
          </a:p>
          <a:p>
            <a:pPr marL="914400" lvl="1" indent="-457200">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describe different types of values and how these affect people’s </a:t>
            </a:r>
            <a:r>
              <a:rPr lang="en-GB" sz="2400" dirty="0" smtClean="0">
                <a:latin typeface="Lato" panose="020F0502020204030203" pitchFamily="34" charset="0"/>
                <a:ea typeface="Lato" panose="020F0502020204030203" pitchFamily="34" charset="0"/>
                <a:cs typeface="Lato" panose="020F0502020204030203" pitchFamily="34" charset="0"/>
              </a:rPr>
              <a:t>wellbeing.</a:t>
            </a:r>
            <a:endParaRPr lang="en-GB" sz="2400" dirty="0">
              <a:latin typeface="Lato" panose="020F0502020204030203" pitchFamily="34" charset="0"/>
              <a:ea typeface="Lato" panose="020F0502020204030203" pitchFamily="34" charset="0"/>
              <a:cs typeface="Lato" panose="020F0502020204030203" pitchFamily="34" charset="0"/>
            </a:endParaRPr>
          </a:p>
          <a:p>
            <a:pPr marL="914400" lvl="1" indent="-457200">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explain the connection between people’s values and their </a:t>
            </a:r>
            <a:r>
              <a:rPr lang="en-GB" sz="2400" dirty="0" smtClean="0">
                <a:latin typeface="Lato" panose="020F0502020204030203" pitchFamily="34" charset="0"/>
                <a:ea typeface="Lato" panose="020F0502020204030203" pitchFamily="34" charset="0"/>
                <a:cs typeface="Lato" panose="020F0502020204030203" pitchFamily="34" charset="0"/>
              </a:rPr>
              <a:t>goals.</a:t>
            </a: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10" name="TextBox 9"/>
          <p:cNvSpPr txBox="1"/>
          <p:nvPr/>
        </p:nvSpPr>
        <p:spPr>
          <a:xfrm>
            <a:off x="749850" y="589419"/>
            <a:ext cx="10706426" cy="938719"/>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endParaRPr lang="en-GB" sz="1100" b="1" dirty="0">
              <a:latin typeface="Gill Sans MT" panose="020B0502020104020203" pitchFamily="34" charset="0"/>
            </a:endParaRPr>
          </a:p>
          <a:p>
            <a:pPr lvl="3"/>
            <a:endParaRPr lang="en-GB" sz="800" b="1" dirty="0">
              <a:latin typeface="Gill Sans MT" panose="020B0502020104020203" pitchFamily="34" charset="0"/>
            </a:endParaRPr>
          </a:p>
          <a:p>
            <a:pPr lvl="3"/>
            <a:endParaRPr lang="en-GB" sz="2000" b="1" dirty="0">
              <a:latin typeface="Gill Sans MT" panose="020B0502020104020203"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531" y="951146"/>
            <a:ext cx="968621" cy="1076313"/>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l="10502" r="10174"/>
          <a:stretch/>
        </p:blipFill>
        <p:spPr>
          <a:xfrm>
            <a:off x="311178" y="3029146"/>
            <a:ext cx="877333" cy="1001704"/>
          </a:xfrm>
          <a:prstGeom prst="rect">
            <a:avLst/>
          </a:prstGeom>
        </p:spPr>
      </p:pic>
      <p:sp>
        <p:nvSpPr>
          <p:cNvPr id="5" name="Rectangle 4"/>
          <p:cNvSpPr/>
          <p:nvPr/>
        </p:nvSpPr>
        <p:spPr>
          <a:xfrm>
            <a:off x="1188511" y="889137"/>
            <a:ext cx="10950753" cy="1477328"/>
          </a:xfrm>
          <a:prstGeom prst="rect">
            <a:avLst/>
          </a:prstGeom>
        </p:spPr>
        <p:txBody>
          <a:bodyPr wrap="square">
            <a:spAutoFit/>
          </a:bodyPr>
          <a:lstStyle/>
          <a:p>
            <a:pPr lvl="1">
              <a:lnSpc>
                <a:spcPct val="150000"/>
              </a:lnSpc>
              <a:buSzPct val="202000"/>
            </a:pPr>
            <a:r>
              <a:rPr lang="en-GB" sz="3200" b="1" dirty="0">
                <a:solidFill>
                  <a:prstClr val="black"/>
                </a:solidFill>
                <a:latin typeface="League Spartan" panose="020B0604020202020204" charset="0"/>
                <a:ea typeface="Lato" panose="020F0502020204030203" pitchFamily="34" charset="0"/>
                <a:cs typeface="Lato" panose="020F0502020204030203" pitchFamily="34" charset="0"/>
              </a:rPr>
              <a:t>We are learning:</a:t>
            </a:r>
          </a:p>
          <a:p>
            <a:pPr lvl="1">
              <a:lnSpc>
                <a:spcPct val="150000"/>
              </a:lnSpc>
              <a:buSzPct val="202000"/>
            </a:pPr>
            <a:endParaRPr lang="en-GB" sz="1100" dirty="0">
              <a:solidFill>
                <a:prstClr val="black"/>
              </a:solidFill>
              <a:latin typeface="League Spartan" panose="020B0604020202020204" charset="0"/>
              <a:ea typeface="Lato" panose="020F0502020204030203" pitchFamily="34" charset="0"/>
              <a:cs typeface="Lato" panose="020F0502020204030203" pitchFamily="34" charset="0"/>
            </a:endParaRPr>
          </a:p>
          <a:p>
            <a:pPr marL="914400" lvl="1" indent="-457200">
              <a:spcAft>
                <a:spcPts val="1200"/>
              </a:spcAft>
              <a:buSzPct val="202000"/>
              <a:buBlip>
                <a:blip r:embed="rId3"/>
              </a:buBlip>
              <a:defRPr/>
            </a:pPr>
            <a:r>
              <a:rPr lang="en-GB" sz="2400" dirty="0">
                <a:latin typeface="Lato" panose="020F0502020204030203" pitchFamily="34" charset="0"/>
                <a:ea typeface="Lato" panose="020F0502020204030203" pitchFamily="34" charset="0"/>
                <a:cs typeface="Lato" panose="020F0502020204030203" pitchFamily="34" charset="0"/>
              </a:rPr>
              <a:t>About values and how these influence people’s </a:t>
            </a:r>
            <a:r>
              <a:rPr lang="en-GB" sz="2400" dirty="0" smtClean="0">
                <a:latin typeface="Lato" panose="020F0502020204030203" pitchFamily="34" charset="0"/>
                <a:ea typeface="Lato" panose="020F0502020204030203" pitchFamily="34" charset="0"/>
                <a:cs typeface="Lato" panose="020F0502020204030203" pitchFamily="34" charset="0"/>
              </a:rPr>
              <a:t>actions.</a:t>
            </a: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9" name="Footer Placeholder 3">
            <a:extLst>
              <a:ext uri="{FF2B5EF4-FFF2-40B4-BE49-F238E27FC236}">
                <a16:creationId xmlns:a16="http://schemas.microsoft.com/office/drawing/2014/main" id="{B5A34E6D-9566-4E5F-A2B2-582AC60CB96E}"/>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155948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538" y="271817"/>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do you think?</a:t>
            </a:r>
            <a:endParaRPr lang="en-GB" sz="4400" b="1" dirty="0">
              <a:latin typeface="League Spartan" panose="00000800000000000000" pitchFamily="50" charset="0"/>
            </a:endParaRPr>
          </a:p>
        </p:txBody>
      </p:sp>
      <p:sp>
        <p:nvSpPr>
          <p:cNvPr id="7" name="Footer Placeholder 3">
            <a:extLst>
              <a:ext uri="{FF2B5EF4-FFF2-40B4-BE49-F238E27FC236}">
                <a16:creationId xmlns:a16="http://schemas.microsoft.com/office/drawing/2014/main" id="{772F84C0-96FA-44A5-AA6C-AAA760115D00}"/>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
        <p:nvSpPr>
          <p:cNvPr id="5" name="Content Placeholder 2">
            <a:extLst>
              <a:ext uri="{FF2B5EF4-FFF2-40B4-BE49-F238E27FC236}">
                <a16:creationId xmlns:a16="http://schemas.microsoft.com/office/drawing/2014/main" id="{27E8A3C9-523C-4275-BE9A-384E83AA8A62}"/>
              </a:ext>
            </a:extLst>
          </p:cNvPr>
          <p:cNvSpPr txBox="1">
            <a:spLocks/>
          </p:cNvSpPr>
          <p:nvPr/>
        </p:nvSpPr>
        <p:spPr>
          <a:xfrm>
            <a:off x="680227" y="1041258"/>
            <a:ext cx="10734906" cy="58167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You overhear the conversation below. To what extent do you agree with each view? </a:t>
            </a:r>
          </a:p>
          <a:p>
            <a:pPr marL="0" indent="0">
              <a:buFont typeface="Arial" panose="020B0604020202020204" pitchFamily="34" charset="0"/>
              <a:buNone/>
            </a:pPr>
            <a:r>
              <a:rPr lang="en-GB" dirty="0"/>
              <a:t>Which do you agree with more and why? </a:t>
            </a:r>
          </a:p>
          <a:p>
            <a:pPr marL="0" indent="0">
              <a:buFont typeface="Arial" panose="020B0604020202020204" pitchFamily="34" charset="0"/>
              <a:buNone/>
            </a:pPr>
            <a:r>
              <a:rPr lang="en-GB" dirty="0"/>
              <a:t/>
            </a:r>
            <a:br>
              <a:rPr lang="en-GB" dirty="0"/>
            </a:b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8" name="Speech Bubble: Rectangle with Corners Rounded 7">
            <a:extLst>
              <a:ext uri="{FF2B5EF4-FFF2-40B4-BE49-F238E27FC236}">
                <a16:creationId xmlns:a16="http://schemas.microsoft.com/office/drawing/2014/main" id="{9D6DA45D-694C-4510-B333-DEB63F205677}"/>
              </a:ext>
            </a:extLst>
          </p:cNvPr>
          <p:cNvSpPr/>
          <p:nvPr/>
        </p:nvSpPr>
        <p:spPr>
          <a:xfrm>
            <a:off x="1090721" y="2627407"/>
            <a:ext cx="6612672" cy="1672930"/>
          </a:xfrm>
          <a:prstGeom prst="wedgeRoundRectCallout">
            <a:avLst>
              <a:gd name="adj1" fmla="val -54547"/>
              <a:gd name="adj2" fmla="val 33584"/>
              <a:gd name="adj3" fmla="val 16667"/>
            </a:avLst>
          </a:prstGeom>
          <a:solidFill>
            <a:srgbClr val="95519E"/>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The most important thing is winning awards for what you do, so that people know you’re the best at it.</a:t>
            </a:r>
          </a:p>
        </p:txBody>
      </p:sp>
      <p:sp>
        <p:nvSpPr>
          <p:cNvPr id="9" name="Speech Bubble: Rectangle with Corners Rounded 8">
            <a:extLst>
              <a:ext uri="{FF2B5EF4-FFF2-40B4-BE49-F238E27FC236}">
                <a16:creationId xmlns:a16="http://schemas.microsoft.com/office/drawing/2014/main" id="{8B219527-B29D-4B1D-8310-75A4D5CFBA94}"/>
              </a:ext>
            </a:extLst>
          </p:cNvPr>
          <p:cNvSpPr/>
          <p:nvPr/>
        </p:nvSpPr>
        <p:spPr>
          <a:xfrm>
            <a:off x="4494050" y="4537780"/>
            <a:ext cx="6709318" cy="1806293"/>
          </a:xfrm>
          <a:prstGeom prst="wedgeRoundRectCallout">
            <a:avLst>
              <a:gd name="adj1" fmla="val 55213"/>
              <a:gd name="adj2" fmla="val 33013"/>
              <a:gd name="adj3" fmla="val 16667"/>
            </a:avLst>
          </a:prstGeom>
          <a:solidFill>
            <a:schemeClr val="bg1"/>
          </a:solidFill>
          <a:ln w="7620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95519E"/>
                </a:solidFill>
              </a:rPr>
              <a:t>Nah, I don’t really care about winning trophies or what other people think. I just do things I enjoy.</a:t>
            </a:r>
          </a:p>
        </p:txBody>
      </p:sp>
      <p:sp>
        <p:nvSpPr>
          <p:cNvPr id="2" name="TextBox 1">
            <a:extLst>
              <a:ext uri="{FF2B5EF4-FFF2-40B4-BE49-F238E27FC236}">
                <a16:creationId xmlns:a16="http://schemas.microsoft.com/office/drawing/2014/main" id="{2C771FEC-D24F-4357-84A0-E2CC1529E41E}"/>
              </a:ext>
            </a:extLst>
          </p:cNvPr>
          <p:cNvSpPr txBox="1"/>
          <p:nvPr/>
        </p:nvSpPr>
        <p:spPr>
          <a:xfrm flipH="1">
            <a:off x="334538" y="4861659"/>
            <a:ext cx="2979716" cy="1538883"/>
          </a:xfrm>
          <a:prstGeom prst="rect">
            <a:avLst/>
          </a:prstGeom>
          <a:noFill/>
          <a:ln w="57150">
            <a:solidFill>
              <a:srgbClr val="95519E"/>
            </a:solidFill>
          </a:ln>
        </p:spPr>
        <p:txBody>
          <a:bodyPr wrap="square" rtlCol="0">
            <a:spAutoFit/>
          </a:bodyPr>
          <a:lstStyle/>
          <a:p>
            <a:pPr algn="ctr"/>
            <a:r>
              <a:rPr lang="en-GB" sz="2000" b="1" i="1" dirty="0"/>
              <a:t>Write down your thoughts on a piece of paper.  </a:t>
            </a:r>
          </a:p>
          <a:p>
            <a:pPr algn="ctr"/>
            <a:endParaRPr lang="en-GB" sz="1200" b="1" i="1" dirty="0"/>
          </a:p>
          <a:p>
            <a:pPr algn="ctr"/>
            <a:r>
              <a:rPr lang="en-GB" sz="2000" b="1" i="1" dirty="0"/>
              <a:t>You will return to this at the end of the </a:t>
            </a:r>
            <a:r>
              <a:rPr lang="en-GB" sz="2000" b="1" i="1" dirty="0" smtClean="0"/>
              <a:t>session</a:t>
            </a:r>
            <a:r>
              <a:rPr lang="en-GB" sz="2000" b="1" i="1" dirty="0"/>
              <a:t>.</a:t>
            </a:r>
          </a:p>
        </p:txBody>
      </p:sp>
    </p:spTree>
    <p:extLst>
      <p:ext uri="{BB962C8B-B14F-4D97-AF65-F5344CB8AC3E}">
        <p14:creationId xmlns:p14="http://schemas.microsoft.com/office/powerpoint/2010/main" val="586164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A735B-C0DB-4F0D-A5BF-86449441CF3B}"/>
              </a:ext>
            </a:extLst>
          </p:cNvPr>
          <p:cNvSpPr txBox="1"/>
          <p:nvPr/>
        </p:nvSpPr>
        <p:spPr>
          <a:xfrm>
            <a:off x="334538" y="271817"/>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are values?</a:t>
            </a:r>
            <a:endParaRPr lang="en-GB" sz="4400" b="1" dirty="0">
              <a:latin typeface="League Spartan" panose="00000800000000000000" pitchFamily="50" charset="0"/>
            </a:endParaRPr>
          </a:p>
        </p:txBody>
      </p:sp>
      <p:sp>
        <p:nvSpPr>
          <p:cNvPr id="3" name="Content Placeholder 2">
            <a:extLst>
              <a:ext uri="{FF2B5EF4-FFF2-40B4-BE49-F238E27FC236}">
                <a16:creationId xmlns:a16="http://schemas.microsoft.com/office/drawing/2014/main" id="{215B4E00-5E10-4B64-AC02-64B45A3ADD27}"/>
              </a:ext>
            </a:extLst>
          </p:cNvPr>
          <p:cNvSpPr txBox="1">
            <a:spLocks/>
          </p:cNvSpPr>
          <p:nvPr/>
        </p:nvSpPr>
        <p:spPr>
          <a:xfrm>
            <a:off x="680227" y="1041258"/>
            <a:ext cx="10734906" cy="58167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In the overheard conversation on the previous slide, the people talking disagree because they hold different </a:t>
            </a:r>
            <a:r>
              <a:rPr lang="en-GB" b="1" dirty="0"/>
              <a:t>values</a:t>
            </a:r>
            <a:r>
              <a:rPr lang="en-GB" dirty="0"/>
              <a:t>.</a:t>
            </a:r>
          </a:p>
          <a:p>
            <a:pPr marL="0" indent="0">
              <a:buFont typeface="Arial" panose="020B0604020202020204" pitchFamily="34" charset="0"/>
              <a:buNone/>
            </a:pPr>
            <a:r>
              <a:rPr lang="en-GB" dirty="0"/>
              <a:t>A </a:t>
            </a:r>
            <a:r>
              <a:rPr lang="en-GB" b="1" dirty="0"/>
              <a:t>value </a:t>
            </a:r>
            <a:r>
              <a:rPr lang="en-GB" dirty="0"/>
              <a:t>is something that a person, or group of people, believes is important. Values can influence our behaviour and decisions.</a:t>
            </a:r>
          </a:p>
          <a:p>
            <a:pPr marL="0" indent="0">
              <a:buFont typeface="Arial" panose="020B0604020202020204" pitchFamily="34" charset="0"/>
              <a:buNone/>
            </a:pPr>
            <a:r>
              <a:rPr lang="en-GB" dirty="0"/>
              <a:t>Some examples include:</a:t>
            </a:r>
            <a:br>
              <a:rPr lang="en-GB" dirty="0"/>
            </a:b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grpSp>
        <p:nvGrpSpPr>
          <p:cNvPr id="14" name="Group 13">
            <a:extLst>
              <a:ext uri="{FF2B5EF4-FFF2-40B4-BE49-F238E27FC236}">
                <a16:creationId xmlns:a16="http://schemas.microsoft.com/office/drawing/2014/main" id="{E61CC69D-4414-49BA-B3B8-C0A0A2ADFF4D}"/>
              </a:ext>
            </a:extLst>
          </p:cNvPr>
          <p:cNvGrpSpPr/>
          <p:nvPr/>
        </p:nvGrpSpPr>
        <p:grpSpPr>
          <a:xfrm>
            <a:off x="518534" y="3442605"/>
            <a:ext cx="3728224" cy="3077736"/>
            <a:chOff x="208156" y="3735660"/>
            <a:chExt cx="3728224" cy="3077736"/>
          </a:xfrm>
        </p:grpSpPr>
        <p:sp>
          <p:nvSpPr>
            <p:cNvPr id="7" name="Rectangle 6">
              <a:extLst>
                <a:ext uri="{FF2B5EF4-FFF2-40B4-BE49-F238E27FC236}">
                  <a16:creationId xmlns:a16="http://schemas.microsoft.com/office/drawing/2014/main" id="{58105A07-C30D-4518-9777-C9D99C7C548D}"/>
                </a:ext>
              </a:extLst>
            </p:cNvPr>
            <p:cNvSpPr/>
            <p:nvPr/>
          </p:nvSpPr>
          <p:spPr>
            <a:xfrm>
              <a:off x="219307" y="3735660"/>
              <a:ext cx="3572108" cy="3044283"/>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2A3FB8D6-7267-4D20-81AF-A02DDB8D051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6891" y="3949629"/>
              <a:ext cx="1876940" cy="1217078"/>
            </a:xfrm>
            <a:prstGeom prst="rect">
              <a:avLst/>
            </a:prstGeom>
          </p:spPr>
        </p:pic>
        <p:sp>
          <p:nvSpPr>
            <p:cNvPr id="5" name="TextBox 4">
              <a:extLst>
                <a:ext uri="{FF2B5EF4-FFF2-40B4-BE49-F238E27FC236}">
                  <a16:creationId xmlns:a16="http://schemas.microsoft.com/office/drawing/2014/main" id="{E8629C2B-37B4-405E-9A8D-F0D41EFADA1B}"/>
                </a:ext>
              </a:extLst>
            </p:cNvPr>
            <p:cNvSpPr txBox="1"/>
            <p:nvPr/>
          </p:nvSpPr>
          <p:spPr>
            <a:xfrm>
              <a:off x="208156" y="5243736"/>
              <a:ext cx="3728224" cy="1569660"/>
            </a:xfrm>
            <a:prstGeom prst="rect">
              <a:avLst/>
            </a:prstGeom>
            <a:noFill/>
          </p:spPr>
          <p:txBody>
            <a:bodyPr wrap="square" rtlCol="0">
              <a:spAutoFit/>
            </a:bodyPr>
            <a:lstStyle/>
            <a:p>
              <a:r>
                <a:rPr lang="en-GB" sz="2400" dirty="0"/>
                <a:t>Valuing a feeling of connection to a community, healthy friendships or valuing the environment.</a:t>
              </a:r>
            </a:p>
          </p:txBody>
        </p:sp>
      </p:grpSp>
      <p:grpSp>
        <p:nvGrpSpPr>
          <p:cNvPr id="13" name="Group 12">
            <a:extLst>
              <a:ext uri="{FF2B5EF4-FFF2-40B4-BE49-F238E27FC236}">
                <a16:creationId xmlns:a16="http://schemas.microsoft.com/office/drawing/2014/main" id="{433E9C04-52C6-40E1-AE2A-E156544998FE}"/>
              </a:ext>
            </a:extLst>
          </p:cNvPr>
          <p:cNvGrpSpPr/>
          <p:nvPr/>
        </p:nvGrpSpPr>
        <p:grpSpPr>
          <a:xfrm>
            <a:off x="4263486" y="3459332"/>
            <a:ext cx="3761680" cy="3075287"/>
            <a:chOff x="4103648" y="3735659"/>
            <a:chExt cx="3761680" cy="3075287"/>
          </a:xfrm>
        </p:grpSpPr>
        <p:sp>
          <p:nvSpPr>
            <p:cNvPr id="8" name="Rectangle 7">
              <a:extLst>
                <a:ext uri="{FF2B5EF4-FFF2-40B4-BE49-F238E27FC236}">
                  <a16:creationId xmlns:a16="http://schemas.microsoft.com/office/drawing/2014/main" id="{602E0E36-F112-461B-9131-C154A0E59707}"/>
                </a:ext>
              </a:extLst>
            </p:cNvPr>
            <p:cNvSpPr/>
            <p:nvPr/>
          </p:nvSpPr>
          <p:spPr>
            <a:xfrm>
              <a:off x="4103648" y="3735659"/>
              <a:ext cx="3572108" cy="3044283"/>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E547F893-1062-4E52-AB50-73A5C8F5854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99529" y="4017535"/>
              <a:ext cx="1623113" cy="811557"/>
            </a:xfrm>
            <a:prstGeom prst="rect">
              <a:avLst/>
            </a:prstGeom>
          </p:spPr>
        </p:pic>
        <p:pic>
          <p:nvPicPr>
            <p:cNvPr id="10" name="Picture 9">
              <a:extLst>
                <a:ext uri="{FF2B5EF4-FFF2-40B4-BE49-F238E27FC236}">
                  <a16:creationId xmlns:a16="http://schemas.microsoft.com/office/drawing/2014/main" id="{BA218FD5-8AAE-4551-86B1-0DFE57FA442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66152" y="3949629"/>
              <a:ext cx="1086802" cy="947370"/>
            </a:xfrm>
            <a:prstGeom prst="rect">
              <a:avLst/>
            </a:prstGeom>
            <a:solidFill>
              <a:srgbClr val="E4D1E7"/>
            </a:solidFill>
          </p:spPr>
        </p:pic>
        <p:sp>
          <p:nvSpPr>
            <p:cNvPr id="11" name="TextBox 10">
              <a:extLst>
                <a:ext uri="{FF2B5EF4-FFF2-40B4-BE49-F238E27FC236}">
                  <a16:creationId xmlns:a16="http://schemas.microsoft.com/office/drawing/2014/main" id="{F4D3E9F2-B85A-4C5F-8B2C-4FFD5A6BDEE4}"/>
                </a:ext>
              </a:extLst>
            </p:cNvPr>
            <p:cNvSpPr txBox="1"/>
            <p:nvPr/>
          </p:nvSpPr>
          <p:spPr>
            <a:xfrm>
              <a:off x="4137104" y="5241286"/>
              <a:ext cx="3728224" cy="1569660"/>
            </a:xfrm>
            <a:prstGeom prst="rect">
              <a:avLst/>
            </a:prstGeom>
            <a:noFill/>
          </p:spPr>
          <p:txBody>
            <a:bodyPr wrap="square" rtlCol="0">
              <a:spAutoFit/>
            </a:bodyPr>
            <a:lstStyle/>
            <a:p>
              <a:r>
                <a:rPr lang="en-GB" sz="2400" dirty="0"/>
                <a:t>Valuing feeling healthy and having a sense of positive wellbeing, or a feeling of self-acceptance.</a:t>
              </a:r>
            </a:p>
          </p:txBody>
        </p:sp>
      </p:grpSp>
      <p:grpSp>
        <p:nvGrpSpPr>
          <p:cNvPr id="18" name="Group 17">
            <a:extLst>
              <a:ext uri="{FF2B5EF4-FFF2-40B4-BE49-F238E27FC236}">
                <a16:creationId xmlns:a16="http://schemas.microsoft.com/office/drawing/2014/main" id="{4B642D51-8578-457A-BD1C-94E67E338443}"/>
              </a:ext>
            </a:extLst>
          </p:cNvPr>
          <p:cNvGrpSpPr/>
          <p:nvPr/>
        </p:nvGrpSpPr>
        <p:grpSpPr>
          <a:xfrm>
            <a:off x="7980565" y="3442604"/>
            <a:ext cx="3661316" cy="3044283"/>
            <a:chOff x="7980565" y="3442604"/>
            <a:chExt cx="3661316" cy="3044283"/>
          </a:xfrm>
        </p:grpSpPr>
        <p:sp>
          <p:nvSpPr>
            <p:cNvPr id="12" name="Rectangle 11">
              <a:extLst>
                <a:ext uri="{FF2B5EF4-FFF2-40B4-BE49-F238E27FC236}">
                  <a16:creationId xmlns:a16="http://schemas.microsoft.com/office/drawing/2014/main" id="{DEDA7D77-4473-4479-AC90-897BDCF3F940}"/>
                </a:ext>
              </a:extLst>
            </p:cNvPr>
            <p:cNvSpPr/>
            <p:nvPr/>
          </p:nvSpPr>
          <p:spPr>
            <a:xfrm>
              <a:off x="7980565" y="3442604"/>
              <a:ext cx="3572108" cy="3044283"/>
            </a:xfrm>
            <a:prstGeom prst="rect">
              <a:avLst/>
            </a:prstGeom>
            <a:solidFill>
              <a:srgbClr val="E4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CECCD4E5-DC11-4D33-A3EA-9E62675417D5}"/>
                </a:ext>
              </a:extLst>
            </p:cNvPr>
            <p:cNvSpPr txBox="1"/>
            <p:nvPr/>
          </p:nvSpPr>
          <p:spPr>
            <a:xfrm>
              <a:off x="7980565" y="4911864"/>
              <a:ext cx="3661316" cy="1569660"/>
            </a:xfrm>
            <a:prstGeom prst="rect">
              <a:avLst/>
            </a:prstGeom>
            <a:noFill/>
          </p:spPr>
          <p:txBody>
            <a:bodyPr wrap="square" rtlCol="0">
              <a:spAutoFit/>
            </a:bodyPr>
            <a:lstStyle/>
            <a:p>
              <a:r>
                <a:rPr lang="en-GB" sz="2400" dirty="0"/>
                <a:t>Valuing being wealthy, being popular or famous or feeling recognised by winning awards.</a:t>
              </a:r>
            </a:p>
          </p:txBody>
        </p:sp>
        <p:pic>
          <p:nvPicPr>
            <p:cNvPr id="16" name="Picture 15">
              <a:extLst>
                <a:ext uri="{FF2B5EF4-FFF2-40B4-BE49-F238E27FC236}">
                  <a16:creationId xmlns:a16="http://schemas.microsoft.com/office/drawing/2014/main" id="{31D4A7E7-9EB4-47B6-82CB-CE56D4ABBD7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9703793">
              <a:off x="10060739" y="3920134"/>
              <a:ext cx="1082794" cy="764723"/>
            </a:xfrm>
            <a:prstGeom prst="rect">
              <a:avLst/>
            </a:prstGeom>
          </p:spPr>
        </p:pic>
        <p:pic>
          <p:nvPicPr>
            <p:cNvPr id="17" name="Picture 16">
              <a:extLst>
                <a:ext uri="{FF2B5EF4-FFF2-40B4-BE49-F238E27FC236}">
                  <a16:creationId xmlns:a16="http://schemas.microsoft.com/office/drawing/2014/main" id="{E075AE6D-BEC3-4C94-BCB8-3C9056A609A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186572" y="3940544"/>
              <a:ext cx="1573608" cy="786804"/>
            </a:xfrm>
            <a:prstGeom prst="rect">
              <a:avLst/>
            </a:prstGeom>
          </p:spPr>
        </p:pic>
      </p:grpSp>
    </p:spTree>
    <p:extLst>
      <p:ext uri="{BB962C8B-B14F-4D97-AF65-F5344CB8AC3E}">
        <p14:creationId xmlns:p14="http://schemas.microsoft.com/office/powerpoint/2010/main" val="36674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64343"/>
          <a:stretch/>
        </p:blipFill>
        <p:spPr>
          <a:xfrm>
            <a:off x="0" y="1941786"/>
            <a:ext cx="5915025" cy="2472559"/>
          </a:xfrm>
          <a:prstGeom prst="rect">
            <a:avLst/>
          </a:prstGeom>
        </p:spPr>
      </p:pic>
      <p:pic>
        <p:nvPicPr>
          <p:cNvPr id="3" name="Picture 2"/>
          <p:cNvPicPr>
            <a:picLocks noChangeAspect="1"/>
          </p:cNvPicPr>
          <p:nvPr/>
        </p:nvPicPr>
        <p:blipFill rotWithShape="1">
          <a:blip r:embed="rId3"/>
          <a:srcRect l="9180" t="35237" r="12881"/>
          <a:stretch/>
        </p:blipFill>
        <p:spPr>
          <a:xfrm>
            <a:off x="5470633" y="0"/>
            <a:ext cx="6662801" cy="6495393"/>
          </a:xfrm>
          <a:prstGeom prst="rect">
            <a:avLst/>
          </a:prstGeom>
        </p:spPr>
      </p:pic>
    </p:spTree>
    <p:extLst>
      <p:ext uri="{BB962C8B-B14F-4D97-AF65-F5344CB8AC3E}">
        <p14:creationId xmlns:p14="http://schemas.microsoft.com/office/powerpoint/2010/main" val="1017505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8E79EA-1ED9-4572-967E-60A8C03F97B8}"/>
              </a:ext>
            </a:extLst>
          </p:cNvPr>
          <p:cNvSpPr/>
          <p:nvPr/>
        </p:nvSpPr>
        <p:spPr>
          <a:xfrm>
            <a:off x="779787" y="3082695"/>
            <a:ext cx="4903115" cy="2677656"/>
          </a:xfrm>
          <a:prstGeom prst="rect">
            <a:avLst/>
          </a:prstGeom>
        </p:spPr>
        <p:txBody>
          <a:bodyPr wrap="square">
            <a:spAutoFit/>
          </a:bodyPr>
          <a:lstStyle/>
          <a:p>
            <a:pPr marL="342900" lvl="0" indent="-342900">
              <a:buFont typeface="Arial" panose="020B0604020202020204" pitchFamily="34" charset="0"/>
              <a:buChar char="•"/>
            </a:pPr>
            <a:r>
              <a:rPr lang="en-GB" sz="2400" dirty="0"/>
              <a:t>Building a sense of community </a:t>
            </a:r>
          </a:p>
          <a:p>
            <a:pPr marL="342900" lvl="0" indent="-342900">
              <a:buFont typeface="Arial" panose="020B0604020202020204" pitchFamily="34" charset="0"/>
              <a:buChar char="•"/>
            </a:pPr>
            <a:r>
              <a:rPr lang="en-GB" sz="2400" dirty="0"/>
              <a:t>Being healthy </a:t>
            </a:r>
          </a:p>
          <a:p>
            <a:pPr marL="342900" lvl="0" indent="-342900">
              <a:buFont typeface="Arial" panose="020B0604020202020204" pitchFamily="34" charset="0"/>
              <a:buChar char="•"/>
            </a:pPr>
            <a:r>
              <a:rPr lang="en-GB" sz="2400" dirty="0"/>
              <a:t>Protecting the environment</a:t>
            </a:r>
          </a:p>
          <a:p>
            <a:pPr marL="342900" lvl="0" indent="-342900">
              <a:buFont typeface="Arial" panose="020B0604020202020204" pitchFamily="34" charset="0"/>
              <a:buChar char="•"/>
            </a:pPr>
            <a:r>
              <a:rPr lang="en-GB" sz="2400" dirty="0"/>
              <a:t>Fostering self-acceptance</a:t>
            </a:r>
          </a:p>
          <a:p>
            <a:pPr marL="342900" lvl="0" indent="-342900">
              <a:buFont typeface="Arial" panose="020B0604020202020204" pitchFamily="34" charset="0"/>
              <a:buChar char="•"/>
            </a:pPr>
            <a:r>
              <a:rPr lang="en-GB" sz="2400" dirty="0"/>
              <a:t>Having positive and healthy relationships</a:t>
            </a:r>
          </a:p>
          <a:p>
            <a:pPr marL="342900" lvl="0" indent="-342900">
              <a:buFont typeface="Arial" panose="020B0604020202020204" pitchFamily="34" charset="0"/>
              <a:buChar char="•"/>
            </a:pPr>
            <a:r>
              <a:rPr lang="en-GB" sz="2400" dirty="0"/>
              <a:t>Learning or developing skills</a:t>
            </a:r>
          </a:p>
        </p:txBody>
      </p:sp>
      <p:sp>
        <p:nvSpPr>
          <p:cNvPr id="26" name="Content Placeholder 2">
            <a:extLst>
              <a:ext uri="{FF2B5EF4-FFF2-40B4-BE49-F238E27FC236}">
                <a16:creationId xmlns:a16="http://schemas.microsoft.com/office/drawing/2014/main" id="{E21D2E6C-6B9A-4589-B4F6-51FD4274E556}"/>
              </a:ext>
            </a:extLst>
          </p:cNvPr>
          <p:cNvSpPr>
            <a:spLocks noGrp="1"/>
          </p:cNvSpPr>
          <p:nvPr>
            <p:ph idx="1"/>
          </p:nvPr>
        </p:nvSpPr>
        <p:spPr>
          <a:xfrm>
            <a:off x="305171" y="1167804"/>
            <a:ext cx="11130037" cy="4351338"/>
          </a:xfrm>
        </p:spPr>
        <p:txBody>
          <a:bodyPr>
            <a:normAutofit/>
          </a:bodyPr>
          <a:lstStyle/>
          <a:p>
            <a:pPr marL="0" indent="0">
              <a:buNone/>
            </a:pPr>
            <a:r>
              <a:rPr lang="en-GB" dirty="0"/>
              <a:t>Sort </a:t>
            </a:r>
            <a:r>
              <a:rPr lang="en-GB" b="1" dirty="0"/>
              <a:t>Resource 1</a:t>
            </a:r>
            <a:r>
              <a:rPr lang="en-GB" dirty="0"/>
              <a:t> values cards into the categories below.</a:t>
            </a:r>
          </a:p>
          <a:p>
            <a:pPr marL="0" indent="0">
              <a:buNone/>
            </a:pPr>
            <a:r>
              <a:rPr lang="en-GB" dirty="0"/>
              <a:t>You might want to change the colour of each card without printing (for example to blue and orange as below) or you may want to print, cut out and sort the cards.</a:t>
            </a:r>
          </a:p>
        </p:txBody>
      </p:sp>
      <p:sp>
        <p:nvSpPr>
          <p:cNvPr id="9" name="Rectangle 8">
            <a:extLst>
              <a:ext uri="{FF2B5EF4-FFF2-40B4-BE49-F238E27FC236}">
                <a16:creationId xmlns:a16="http://schemas.microsoft.com/office/drawing/2014/main" id="{2BF4120B-99C0-42F9-8EBF-94E11454A12E}"/>
              </a:ext>
            </a:extLst>
          </p:cNvPr>
          <p:cNvSpPr/>
          <p:nvPr/>
        </p:nvSpPr>
        <p:spPr>
          <a:xfrm>
            <a:off x="6383327" y="3036529"/>
            <a:ext cx="4903115" cy="1569660"/>
          </a:xfrm>
          <a:prstGeom prst="rect">
            <a:avLst/>
          </a:prstGeom>
        </p:spPr>
        <p:txBody>
          <a:bodyPr wrap="square">
            <a:spAutoFit/>
          </a:bodyPr>
          <a:lstStyle/>
          <a:p>
            <a:pPr marL="342900" lvl="0" indent="-342900">
              <a:buFont typeface="Arial" panose="020B0604020202020204" pitchFamily="34" charset="0"/>
              <a:buChar char="•"/>
            </a:pPr>
            <a:r>
              <a:rPr lang="en-GB" sz="2400" dirty="0"/>
              <a:t>Being wealthy</a:t>
            </a:r>
          </a:p>
          <a:p>
            <a:pPr marL="342900" lvl="0" indent="-342900">
              <a:buFont typeface="Arial" panose="020B0604020202020204" pitchFamily="34" charset="0"/>
              <a:buChar char="•"/>
            </a:pPr>
            <a:r>
              <a:rPr lang="en-GB" sz="2400" dirty="0"/>
              <a:t>Winning awards</a:t>
            </a:r>
          </a:p>
          <a:p>
            <a:pPr marL="342900" lvl="0" indent="-342900">
              <a:buFont typeface="Arial" panose="020B0604020202020204" pitchFamily="34" charset="0"/>
              <a:buChar char="•"/>
            </a:pPr>
            <a:r>
              <a:rPr lang="en-GB" sz="2400" dirty="0"/>
              <a:t>Being famous or popular</a:t>
            </a:r>
          </a:p>
          <a:p>
            <a:pPr marL="342900" lvl="0" indent="-342900">
              <a:buFont typeface="Arial" panose="020B0604020202020204" pitchFamily="34" charset="0"/>
              <a:buChar char="•"/>
            </a:pPr>
            <a:endParaRPr lang="en-GB" sz="2400" dirty="0"/>
          </a:p>
        </p:txBody>
      </p:sp>
      <p:sp>
        <p:nvSpPr>
          <p:cNvPr id="2" name="Rectangle 1">
            <a:extLst>
              <a:ext uri="{FF2B5EF4-FFF2-40B4-BE49-F238E27FC236}">
                <a16:creationId xmlns:a16="http://schemas.microsoft.com/office/drawing/2014/main" id="{299B1CBC-8804-4429-BF71-9E55148FFA74}"/>
              </a:ext>
            </a:extLst>
          </p:cNvPr>
          <p:cNvSpPr/>
          <p:nvPr/>
        </p:nvSpPr>
        <p:spPr>
          <a:xfrm>
            <a:off x="631020" y="3000497"/>
            <a:ext cx="4903114" cy="33398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Values about supporting ourselves or others</a:t>
            </a:r>
          </a:p>
          <a:p>
            <a:pPr algn="ctr"/>
            <a:endParaRPr lang="en-GB" sz="3200" b="1" i="1" dirty="0">
              <a:solidFill>
                <a:schemeClr val="tx1"/>
              </a:solidFill>
            </a:endParaRPr>
          </a:p>
          <a:p>
            <a:pPr algn="ctr"/>
            <a:r>
              <a:rPr lang="en-GB" sz="3200" b="1" i="1" dirty="0">
                <a:solidFill>
                  <a:schemeClr val="tx1"/>
                </a:solidFill>
              </a:rPr>
              <a:t>Click here to reveal answers</a:t>
            </a:r>
            <a:endParaRPr lang="en-GB" sz="1100" i="1" dirty="0">
              <a:solidFill>
                <a:schemeClr val="tx1"/>
              </a:solidFill>
            </a:endParaRPr>
          </a:p>
        </p:txBody>
      </p:sp>
      <p:sp>
        <p:nvSpPr>
          <p:cNvPr id="13" name="Rectangle 12">
            <a:extLst>
              <a:ext uri="{FF2B5EF4-FFF2-40B4-BE49-F238E27FC236}">
                <a16:creationId xmlns:a16="http://schemas.microsoft.com/office/drawing/2014/main" id="{E7104CC1-C067-4C5F-B5C6-5777A260AF42}"/>
              </a:ext>
            </a:extLst>
          </p:cNvPr>
          <p:cNvSpPr/>
          <p:nvPr/>
        </p:nvSpPr>
        <p:spPr>
          <a:xfrm>
            <a:off x="6107498" y="3036529"/>
            <a:ext cx="4903114" cy="33398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Values about comparing a person to others</a:t>
            </a:r>
          </a:p>
          <a:p>
            <a:pPr algn="ctr"/>
            <a:endParaRPr lang="en-GB" sz="3200" b="1" i="1" dirty="0">
              <a:solidFill>
                <a:schemeClr val="tx1"/>
              </a:solidFill>
            </a:endParaRPr>
          </a:p>
          <a:p>
            <a:pPr algn="ctr"/>
            <a:r>
              <a:rPr lang="en-GB" sz="3200" b="1" i="1" dirty="0">
                <a:solidFill>
                  <a:schemeClr val="tx1"/>
                </a:solidFill>
              </a:rPr>
              <a:t>Click here to reveal answers</a:t>
            </a:r>
            <a:endParaRPr lang="en-GB" sz="1100" i="1" dirty="0">
              <a:solidFill>
                <a:schemeClr val="tx1"/>
              </a:solidFill>
            </a:endParaRPr>
          </a:p>
        </p:txBody>
      </p:sp>
      <p:sp>
        <p:nvSpPr>
          <p:cNvPr id="8" name="TextBox 7">
            <a:extLst>
              <a:ext uri="{FF2B5EF4-FFF2-40B4-BE49-F238E27FC236}">
                <a16:creationId xmlns:a16="http://schemas.microsoft.com/office/drawing/2014/main" id="{AD8D26B9-E323-41E3-9A7B-06676457CC73}"/>
              </a:ext>
            </a:extLst>
          </p:cNvPr>
          <p:cNvSpPr txBox="1"/>
          <p:nvPr/>
        </p:nvSpPr>
        <p:spPr>
          <a:xfrm>
            <a:off x="334538" y="271817"/>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Values in daily life</a:t>
            </a:r>
            <a:endParaRPr lang="en-GB" sz="4400" b="1" dirty="0">
              <a:latin typeface="League Spartan" panose="00000800000000000000" pitchFamily="50" charset="0"/>
            </a:endParaRPr>
          </a:p>
        </p:txBody>
      </p:sp>
      <p:sp>
        <p:nvSpPr>
          <p:cNvPr id="10" name="Footer Placeholder 3">
            <a:extLst>
              <a:ext uri="{FF2B5EF4-FFF2-40B4-BE49-F238E27FC236}">
                <a16:creationId xmlns:a16="http://schemas.microsoft.com/office/drawing/2014/main" id="{50D5FEFF-2516-4570-845F-7755B98DDCC6}"/>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17762182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59BF7EB-609C-48CF-BD13-538E0D72449D}"/>
              </a:ext>
            </a:extLst>
          </p:cNvPr>
          <p:cNvGrpSpPr/>
          <p:nvPr/>
        </p:nvGrpSpPr>
        <p:grpSpPr>
          <a:xfrm>
            <a:off x="1000237" y="863149"/>
            <a:ext cx="4272305" cy="3223240"/>
            <a:chOff x="1359296" y="1010020"/>
            <a:chExt cx="4272305" cy="3223240"/>
          </a:xfrm>
          <a:solidFill>
            <a:schemeClr val="accent1">
              <a:lumMod val="20000"/>
              <a:lumOff val="80000"/>
            </a:schemeClr>
          </a:solidFill>
        </p:grpSpPr>
        <p:sp>
          <p:nvSpPr>
            <p:cNvPr id="14" name="Rectangle 13">
              <a:extLst>
                <a:ext uri="{FF2B5EF4-FFF2-40B4-BE49-F238E27FC236}">
                  <a16:creationId xmlns:a16="http://schemas.microsoft.com/office/drawing/2014/main" id="{EA0EB690-D987-43A3-A29F-AE6163865B9C}"/>
                </a:ext>
              </a:extLst>
            </p:cNvPr>
            <p:cNvSpPr/>
            <p:nvPr/>
          </p:nvSpPr>
          <p:spPr>
            <a:xfrm>
              <a:off x="1359296" y="1010020"/>
              <a:ext cx="4272305" cy="32232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Values about supporting ourselves or others</a:t>
              </a:r>
            </a:p>
          </p:txBody>
        </p:sp>
        <p:pic>
          <p:nvPicPr>
            <p:cNvPr id="12" name="Picture 11">
              <a:extLst>
                <a:ext uri="{FF2B5EF4-FFF2-40B4-BE49-F238E27FC236}">
                  <a16:creationId xmlns:a16="http://schemas.microsoft.com/office/drawing/2014/main" id="{39EB9D01-C4FD-424C-B925-4B9D53E7247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51189" y="3068390"/>
              <a:ext cx="1530162" cy="992214"/>
            </a:xfrm>
            <a:prstGeom prst="rect">
              <a:avLst/>
            </a:prstGeom>
            <a:grpFill/>
          </p:spPr>
        </p:pic>
        <p:pic>
          <p:nvPicPr>
            <p:cNvPr id="17" name="Picture 16">
              <a:extLst>
                <a:ext uri="{FF2B5EF4-FFF2-40B4-BE49-F238E27FC236}">
                  <a16:creationId xmlns:a16="http://schemas.microsoft.com/office/drawing/2014/main" id="{D42AAECA-E116-4D7D-AB41-CF1819BF2CC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893695">
              <a:off x="4206937" y="1265584"/>
              <a:ext cx="1018666" cy="716249"/>
            </a:xfrm>
            <a:prstGeom prst="rect">
              <a:avLst/>
            </a:prstGeom>
            <a:grpFill/>
          </p:spPr>
        </p:pic>
        <p:pic>
          <p:nvPicPr>
            <p:cNvPr id="21" name="Picture 20">
              <a:extLst>
                <a:ext uri="{FF2B5EF4-FFF2-40B4-BE49-F238E27FC236}">
                  <a16:creationId xmlns:a16="http://schemas.microsoft.com/office/drawing/2014/main" id="{A1F3F089-3B45-4554-9668-50515B0CA21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43474" y="3148440"/>
              <a:ext cx="1634623" cy="817312"/>
            </a:xfrm>
            <a:prstGeom prst="rect">
              <a:avLst/>
            </a:prstGeom>
            <a:grpFill/>
          </p:spPr>
        </p:pic>
        <p:pic>
          <p:nvPicPr>
            <p:cNvPr id="23" name="Picture 22">
              <a:extLst>
                <a:ext uri="{FF2B5EF4-FFF2-40B4-BE49-F238E27FC236}">
                  <a16:creationId xmlns:a16="http://schemas.microsoft.com/office/drawing/2014/main" id="{62157F24-3D6D-4132-860F-5D7958A512C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939369" y="1219804"/>
              <a:ext cx="1086802" cy="947370"/>
            </a:xfrm>
            <a:prstGeom prst="rect">
              <a:avLst/>
            </a:prstGeom>
            <a:grpFill/>
          </p:spPr>
        </p:pic>
      </p:grpSp>
      <p:grpSp>
        <p:nvGrpSpPr>
          <p:cNvPr id="2" name="Group 1">
            <a:extLst>
              <a:ext uri="{FF2B5EF4-FFF2-40B4-BE49-F238E27FC236}">
                <a16:creationId xmlns:a16="http://schemas.microsoft.com/office/drawing/2014/main" id="{9F7165A9-65DE-4463-AE6E-6AD5476D28F3}"/>
              </a:ext>
            </a:extLst>
          </p:cNvPr>
          <p:cNvGrpSpPr/>
          <p:nvPr/>
        </p:nvGrpSpPr>
        <p:grpSpPr>
          <a:xfrm>
            <a:off x="7004781" y="863149"/>
            <a:ext cx="4249766" cy="3223241"/>
            <a:chOff x="7004781" y="863149"/>
            <a:chExt cx="4249766" cy="3223241"/>
          </a:xfrm>
        </p:grpSpPr>
        <p:sp>
          <p:nvSpPr>
            <p:cNvPr id="15" name="Rectangle 14">
              <a:extLst>
                <a:ext uri="{FF2B5EF4-FFF2-40B4-BE49-F238E27FC236}">
                  <a16:creationId xmlns:a16="http://schemas.microsoft.com/office/drawing/2014/main" id="{5D9A6721-8B90-4F2D-B03A-77323F8FAC06}"/>
                </a:ext>
              </a:extLst>
            </p:cNvPr>
            <p:cNvSpPr/>
            <p:nvPr/>
          </p:nvSpPr>
          <p:spPr>
            <a:xfrm>
              <a:off x="7004781" y="863149"/>
              <a:ext cx="4249766" cy="322324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Values about comparing an individual to others</a:t>
              </a:r>
            </a:p>
          </p:txBody>
        </p:sp>
        <p:pic>
          <p:nvPicPr>
            <p:cNvPr id="25" name="Picture 24">
              <a:extLst>
                <a:ext uri="{FF2B5EF4-FFF2-40B4-BE49-F238E27FC236}">
                  <a16:creationId xmlns:a16="http://schemas.microsoft.com/office/drawing/2014/main" id="{B38BB691-18DB-469C-BD7B-976CB055A9D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1762035">
              <a:off x="10222805" y="2798820"/>
              <a:ext cx="760178" cy="1196836"/>
            </a:xfrm>
            <a:prstGeom prst="rect">
              <a:avLst/>
            </a:prstGeom>
            <a:solidFill>
              <a:schemeClr val="accent2">
                <a:lumMod val="20000"/>
                <a:lumOff val="80000"/>
              </a:schemeClr>
            </a:solidFill>
          </p:spPr>
        </p:pic>
        <p:pic>
          <p:nvPicPr>
            <p:cNvPr id="28" name="Picture 27">
              <a:extLst>
                <a:ext uri="{FF2B5EF4-FFF2-40B4-BE49-F238E27FC236}">
                  <a16:creationId xmlns:a16="http://schemas.microsoft.com/office/drawing/2014/main" id="{DA8851C6-C4B6-4E4A-A6E9-2CBFB39D95D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265256" y="2995865"/>
              <a:ext cx="1299638" cy="917869"/>
            </a:xfrm>
            <a:prstGeom prst="rect">
              <a:avLst/>
            </a:prstGeom>
            <a:solidFill>
              <a:schemeClr val="accent2">
                <a:lumMod val="20000"/>
                <a:lumOff val="80000"/>
              </a:schemeClr>
            </a:solidFill>
          </p:spPr>
        </p:pic>
        <p:pic>
          <p:nvPicPr>
            <p:cNvPr id="30" name="Picture 29">
              <a:extLst>
                <a:ext uri="{FF2B5EF4-FFF2-40B4-BE49-F238E27FC236}">
                  <a16:creationId xmlns:a16="http://schemas.microsoft.com/office/drawing/2014/main" id="{BF597580-5B27-474C-8995-F18B4F43B86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19832" y="966333"/>
              <a:ext cx="1866056" cy="933028"/>
            </a:xfrm>
            <a:prstGeom prst="rect">
              <a:avLst/>
            </a:prstGeom>
            <a:solidFill>
              <a:schemeClr val="accent2">
                <a:lumMod val="20000"/>
                <a:lumOff val="80000"/>
              </a:schemeClr>
            </a:solidFill>
          </p:spPr>
        </p:pic>
      </p:grpSp>
      <p:sp>
        <p:nvSpPr>
          <p:cNvPr id="31" name="TextBox 30">
            <a:extLst>
              <a:ext uri="{FF2B5EF4-FFF2-40B4-BE49-F238E27FC236}">
                <a16:creationId xmlns:a16="http://schemas.microsoft.com/office/drawing/2014/main" id="{B922AF4F-ED8D-47E3-9890-40B8C42E8265}"/>
              </a:ext>
            </a:extLst>
          </p:cNvPr>
          <p:cNvSpPr txBox="1"/>
          <p:nvPr/>
        </p:nvSpPr>
        <p:spPr>
          <a:xfrm>
            <a:off x="177829" y="15526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Values in daily life</a:t>
            </a:r>
            <a:endParaRPr lang="en-GB" sz="4000" b="1" strike="sngStrike"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32" name="Content Placeholder 2">
            <a:extLst>
              <a:ext uri="{FF2B5EF4-FFF2-40B4-BE49-F238E27FC236}">
                <a16:creationId xmlns:a16="http://schemas.microsoft.com/office/drawing/2014/main" id="{919695B0-2092-4A53-B7DF-3A2C71115231}"/>
              </a:ext>
            </a:extLst>
          </p:cNvPr>
          <p:cNvSpPr>
            <a:spLocks noGrp="1"/>
          </p:cNvSpPr>
          <p:nvPr>
            <p:ph idx="1"/>
          </p:nvPr>
        </p:nvSpPr>
        <p:spPr>
          <a:xfrm>
            <a:off x="361595" y="4209453"/>
            <a:ext cx="5549590" cy="2648547"/>
          </a:xfrm>
        </p:spPr>
        <p:txBody>
          <a:bodyPr>
            <a:normAutofit/>
          </a:bodyPr>
          <a:lstStyle/>
          <a:p>
            <a:pPr marL="0" indent="0">
              <a:buNone/>
            </a:pPr>
            <a:r>
              <a:rPr lang="en-GB" sz="2200" dirty="0"/>
              <a:t>These are called </a:t>
            </a:r>
            <a:r>
              <a:rPr lang="en-GB" sz="2200" b="1" dirty="0"/>
              <a:t>intrinsic values</a:t>
            </a:r>
            <a:r>
              <a:rPr lang="en-GB" sz="2200" dirty="0"/>
              <a:t> and they help us to fulfil our needs. For example, connecting with others in a community or healthy relationship, or developing our knowledge and skills.</a:t>
            </a:r>
          </a:p>
          <a:p>
            <a:pPr marL="0" indent="0">
              <a:buNone/>
            </a:pPr>
            <a:r>
              <a:rPr lang="en-GB" sz="2200" dirty="0"/>
              <a:t>They support our wellbeing and that of others by helping us to learn and grow, or connect with each other and our wider world.</a:t>
            </a:r>
          </a:p>
        </p:txBody>
      </p:sp>
      <p:sp>
        <p:nvSpPr>
          <p:cNvPr id="33" name="Content Placeholder 2">
            <a:extLst>
              <a:ext uri="{FF2B5EF4-FFF2-40B4-BE49-F238E27FC236}">
                <a16:creationId xmlns:a16="http://schemas.microsoft.com/office/drawing/2014/main" id="{86612ADE-62BA-4F74-B2A1-C83A95FE58D8}"/>
              </a:ext>
            </a:extLst>
          </p:cNvPr>
          <p:cNvSpPr txBox="1">
            <a:spLocks/>
          </p:cNvSpPr>
          <p:nvPr/>
        </p:nvSpPr>
        <p:spPr>
          <a:xfrm>
            <a:off x="6354869" y="4229327"/>
            <a:ext cx="5549590" cy="23669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dirty="0"/>
              <a:t>These are called </a:t>
            </a:r>
            <a:r>
              <a:rPr lang="en-GB" sz="2200" b="1" dirty="0"/>
              <a:t>extrinsic values </a:t>
            </a:r>
            <a:r>
              <a:rPr lang="en-GB" sz="2200" dirty="0"/>
              <a:t>and they only have value when compared to something external, such as how much money someone has or what clothes they wear.</a:t>
            </a:r>
          </a:p>
          <a:p>
            <a:pPr marL="0" indent="0">
              <a:buFont typeface="Arial" panose="020B0604020202020204" pitchFamily="34" charset="0"/>
              <a:buNone/>
            </a:pPr>
            <a:r>
              <a:rPr lang="en-GB" sz="2200" dirty="0"/>
              <a:t>They often involve competition, and while a little competition can be healthy, too much focus on this can be less helpful to our wellbeing and even damage the environment.</a:t>
            </a:r>
          </a:p>
        </p:txBody>
      </p:sp>
    </p:spTree>
    <p:extLst>
      <p:ext uri="{BB962C8B-B14F-4D97-AF65-F5344CB8AC3E}">
        <p14:creationId xmlns:p14="http://schemas.microsoft.com/office/powerpoint/2010/main" val="16923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hought Bubble: Cloud 14">
            <a:extLst>
              <a:ext uri="{FF2B5EF4-FFF2-40B4-BE49-F238E27FC236}">
                <a16:creationId xmlns:a16="http://schemas.microsoft.com/office/drawing/2014/main" id="{1073AEB6-9F0F-45FF-902E-33C04653940F}"/>
              </a:ext>
            </a:extLst>
          </p:cNvPr>
          <p:cNvSpPr/>
          <p:nvPr/>
        </p:nvSpPr>
        <p:spPr>
          <a:xfrm>
            <a:off x="7130644" y="3883015"/>
            <a:ext cx="4143239" cy="2702101"/>
          </a:xfrm>
          <a:prstGeom prst="cloudCallout">
            <a:avLst>
              <a:gd name="adj1" fmla="val 66858"/>
              <a:gd name="adj2" fmla="val 54114"/>
            </a:avLst>
          </a:prstGeom>
          <a:solidFill>
            <a:srgbClr val="D6B8DA"/>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Personal values</a:t>
            </a:r>
            <a:endParaRPr lang="en-GB" sz="4000" b="1" strike="sngStrike"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26" name="Content Placeholder 2">
            <a:extLst>
              <a:ext uri="{FF2B5EF4-FFF2-40B4-BE49-F238E27FC236}">
                <a16:creationId xmlns:a16="http://schemas.microsoft.com/office/drawing/2014/main" id="{E21D2E6C-6B9A-4589-B4F6-51FD4274E556}"/>
              </a:ext>
            </a:extLst>
          </p:cNvPr>
          <p:cNvSpPr>
            <a:spLocks noGrp="1"/>
          </p:cNvSpPr>
          <p:nvPr>
            <p:ph idx="1"/>
          </p:nvPr>
        </p:nvSpPr>
        <p:spPr>
          <a:xfrm>
            <a:off x="305172" y="1167804"/>
            <a:ext cx="11604330" cy="4129025"/>
          </a:xfrm>
        </p:spPr>
        <p:txBody>
          <a:bodyPr>
            <a:normAutofit/>
          </a:bodyPr>
          <a:lstStyle/>
          <a:p>
            <a:pPr marL="0" indent="0">
              <a:buNone/>
            </a:pPr>
            <a:r>
              <a:rPr lang="en-GB" dirty="0"/>
              <a:t>Different people consider different values to be more or less important. </a:t>
            </a:r>
          </a:p>
          <a:p>
            <a:pPr marL="0" indent="0">
              <a:buNone/>
            </a:pPr>
            <a:endParaRPr lang="en-GB" sz="900" dirty="0"/>
          </a:p>
          <a:p>
            <a:pPr marL="0" indent="0">
              <a:buNone/>
            </a:pPr>
            <a:r>
              <a:rPr lang="en-GB" dirty="0"/>
              <a:t>Choose three values from </a:t>
            </a:r>
            <a:r>
              <a:rPr lang="en-GB" b="1" dirty="0"/>
              <a:t>Resource 1 </a:t>
            </a:r>
            <a:r>
              <a:rPr lang="en-GB" dirty="0"/>
              <a:t>value cards that you think would be of high importance to each of the characters on the next slide.</a:t>
            </a:r>
          </a:p>
          <a:p>
            <a:pPr marL="0" indent="0">
              <a:buNone/>
            </a:pPr>
            <a:r>
              <a:rPr lang="en-GB" i="1" dirty="0"/>
              <a:t>You may want to use the same value card more than once!</a:t>
            </a:r>
            <a:endParaRPr lang="en-GB" dirty="0"/>
          </a:p>
          <a:p>
            <a:pPr marL="0" indent="0">
              <a:buNone/>
            </a:pPr>
            <a:endParaRPr lang="en-GB" dirty="0"/>
          </a:p>
        </p:txBody>
      </p:sp>
      <p:pic>
        <p:nvPicPr>
          <p:cNvPr id="3" name="Picture 2">
            <a:extLst>
              <a:ext uri="{FF2B5EF4-FFF2-40B4-BE49-F238E27FC236}">
                <a16:creationId xmlns:a16="http://schemas.microsoft.com/office/drawing/2014/main" id="{D27FABD1-089F-457E-B454-414B693B9A7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703793">
            <a:off x="8762077" y="5503580"/>
            <a:ext cx="1082794" cy="764723"/>
          </a:xfrm>
          <a:prstGeom prst="rect">
            <a:avLst/>
          </a:prstGeom>
        </p:spPr>
      </p:pic>
      <p:pic>
        <p:nvPicPr>
          <p:cNvPr id="18" name="Picture 17">
            <a:extLst>
              <a:ext uri="{FF2B5EF4-FFF2-40B4-BE49-F238E27FC236}">
                <a16:creationId xmlns:a16="http://schemas.microsoft.com/office/drawing/2014/main" id="{B1FEC579-FD49-4768-ABE5-172664961D5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90716" y="4295903"/>
            <a:ext cx="1623113" cy="811557"/>
          </a:xfrm>
          <a:prstGeom prst="rect">
            <a:avLst/>
          </a:prstGeom>
        </p:spPr>
      </p:pic>
      <p:pic>
        <p:nvPicPr>
          <p:cNvPr id="24" name="Picture 23">
            <a:extLst>
              <a:ext uri="{FF2B5EF4-FFF2-40B4-BE49-F238E27FC236}">
                <a16:creationId xmlns:a16="http://schemas.microsoft.com/office/drawing/2014/main" id="{97FDB376-FD3D-4F1C-973A-65DF7408E7D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9459806">
            <a:off x="7823305" y="4840766"/>
            <a:ext cx="962438" cy="676714"/>
          </a:xfrm>
          <a:prstGeom prst="rect">
            <a:avLst/>
          </a:prstGeom>
        </p:spPr>
      </p:pic>
      <p:sp>
        <p:nvSpPr>
          <p:cNvPr id="8" name="Thought Bubble: Cloud 7">
            <a:extLst>
              <a:ext uri="{FF2B5EF4-FFF2-40B4-BE49-F238E27FC236}">
                <a16:creationId xmlns:a16="http://schemas.microsoft.com/office/drawing/2014/main" id="{1A8022F3-A926-405B-9A37-3EE3A19FD221}"/>
              </a:ext>
            </a:extLst>
          </p:cNvPr>
          <p:cNvSpPr/>
          <p:nvPr/>
        </p:nvSpPr>
        <p:spPr>
          <a:xfrm>
            <a:off x="1208606" y="3568391"/>
            <a:ext cx="4126559" cy="2890120"/>
          </a:xfrm>
          <a:prstGeom prst="cloudCallout">
            <a:avLst>
              <a:gd name="adj1" fmla="val -73001"/>
              <a:gd name="adj2" fmla="val 57605"/>
            </a:avLst>
          </a:prstGeom>
          <a:solidFill>
            <a:srgbClr val="D6B8DA"/>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2CE00ED-B0A2-48B7-A8F3-9727F95DD93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511335" y="3993204"/>
            <a:ext cx="1238189" cy="802888"/>
          </a:xfrm>
          <a:prstGeom prst="rect">
            <a:avLst/>
          </a:prstGeom>
        </p:spPr>
      </p:pic>
      <p:pic>
        <p:nvPicPr>
          <p:cNvPr id="14" name="Picture 13">
            <a:extLst>
              <a:ext uri="{FF2B5EF4-FFF2-40B4-BE49-F238E27FC236}">
                <a16:creationId xmlns:a16="http://schemas.microsoft.com/office/drawing/2014/main" id="{14F6F3AA-7C5D-414F-B63B-B0DA36C7772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20757459">
            <a:off x="2724531" y="5090462"/>
            <a:ext cx="1573608" cy="786804"/>
          </a:xfrm>
          <a:prstGeom prst="rect">
            <a:avLst/>
          </a:prstGeom>
        </p:spPr>
      </p:pic>
      <p:pic>
        <p:nvPicPr>
          <p:cNvPr id="19" name="Picture 18">
            <a:extLst>
              <a:ext uri="{FF2B5EF4-FFF2-40B4-BE49-F238E27FC236}">
                <a16:creationId xmlns:a16="http://schemas.microsoft.com/office/drawing/2014/main" id="{E198AC92-99B6-40E8-BCBC-A8E5A27036D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788539">
            <a:off x="1992650" y="4362901"/>
            <a:ext cx="962438" cy="676714"/>
          </a:xfrm>
          <a:prstGeom prst="rect">
            <a:avLst/>
          </a:prstGeom>
        </p:spPr>
      </p:pic>
      <p:sp>
        <p:nvSpPr>
          <p:cNvPr id="20" name="Footer Placeholder 3">
            <a:extLst>
              <a:ext uri="{FF2B5EF4-FFF2-40B4-BE49-F238E27FC236}">
                <a16:creationId xmlns:a16="http://schemas.microsoft.com/office/drawing/2014/main" id="{FDB49BF5-BC55-4D2F-9EF5-D551FCA61D92}"/>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pic>
        <p:nvPicPr>
          <p:cNvPr id="13" name="Picture 12">
            <a:extLst>
              <a:ext uri="{FF2B5EF4-FFF2-40B4-BE49-F238E27FC236}">
                <a16:creationId xmlns:a16="http://schemas.microsoft.com/office/drawing/2014/main" id="{7FF28C14-9896-414A-A016-7894B7EA6E4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703793">
            <a:off x="8762077" y="5503581"/>
            <a:ext cx="1082794" cy="764723"/>
          </a:xfrm>
          <a:prstGeom prst="rect">
            <a:avLst/>
          </a:prstGeom>
        </p:spPr>
      </p:pic>
      <p:pic>
        <p:nvPicPr>
          <p:cNvPr id="16" name="Picture 15">
            <a:extLst>
              <a:ext uri="{FF2B5EF4-FFF2-40B4-BE49-F238E27FC236}">
                <a16:creationId xmlns:a16="http://schemas.microsoft.com/office/drawing/2014/main" id="{8B915EDA-A8D2-4446-99BF-027726BB596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20757459">
            <a:off x="2724531" y="5090463"/>
            <a:ext cx="1573608" cy="786804"/>
          </a:xfrm>
          <a:prstGeom prst="rect">
            <a:avLst/>
          </a:prstGeom>
        </p:spPr>
      </p:pic>
    </p:spTree>
    <p:extLst>
      <p:ext uri="{BB962C8B-B14F-4D97-AF65-F5344CB8AC3E}">
        <p14:creationId xmlns:p14="http://schemas.microsoft.com/office/powerpoint/2010/main" val="162299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E21D2E6C-6B9A-4589-B4F6-51FD4274E556}"/>
              </a:ext>
            </a:extLst>
          </p:cNvPr>
          <p:cNvSpPr>
            <a:spLocks noGrp="1"/>
          </p:cNvSpPr>
          <p:nvPr>
            <p:ph idx="1"/>
          </p:nvPr>
        </p:nvSpPr>
        <p:spPr>
          <a:xfrm>
            <a:off x="970216" y="719594"/>
            <a:ext cx="3869414" cy="3262312"/>
          </a:xfrm>
        </p:spPr>
        <p:txBody>
          <a:bodyPr>
            <a:normAutofit/>
          </a:bodyPr>
          <a:lstStyle/>
          <a:p>
            <a:pPr marL="0" indent="0">
              <a:buNone/>
            </a:pPr>
            <a:r>
              <a:rPr lang="en-GB" sz="2000" dirty="0"/>
              <a:t>Since having children, Billy has been more aware of the need to keep the planet safe for future generations.</a:t>
            </a:r>
          </a:p>
          <a:p>
            <a:pPr marL="0" indent="0">
              <a:buNone/>
            </a:pPr>
            <a:r>
              <a:rPr lang="en-GB" sz="2000" dirty="0"/>
              <a:t>Billy currently has a job mapping the oceans, but he has been offered a higher pay by an oil company which he could use to buy a bigger house.</a:t>
            </a:r>
          </a:p>
        </p:txBody>
      </p:sp>
      <p:sp>
        <p:nvSpPr>
          <p:cNvPr id="6" name="Content Placeholder 2">
            <a:extLst>
              <a:ext uri="{FF2B5EF4-FFF2-40B4-BE49-F238E27FC236}">
                <a16:creationId xmlns:a16="http://schemas.microsoft.com/office/drawing/2014/main" id="{55B79DDB-8E31-4F00-BDC7-DCE9FD7569DC}"/>
              </a:ext>
            </a:extLst>
          </p:cNvPr>
          <p:cNvSpPr txBox="1">
            <a:spLocks/>
          </p:cNvSpPr>
          <p:nvPr/>
        </p:nvSpPr>
        <p:spPr>
          <a:xfrm>
            <a:off x="7114419" y="719594"/>
            <a:ext cx="3869414" cy="25415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Nicola is a fitness vlogger and often makes vlogs with other people who have similar interests. She is a popular person and enjoys working with others.</a:t>
            </a:r>
          </a:p>
          <a:p>
            <a:pPr marL="0" indent="0">
              <a:buNone/>
            </a:pPr>
            <a:r>
              <a:rPr lang="en-GB" sz="2000" dirty="0"/>
              <a:t>Nicola’s friend has just won an award for their vlogs. Nicola feels happy for her friend, but wonders if she should have an award too.</a:t>
            </a:r>
          </a:p>
        </p:txBody>
      </p:sp>
      <p:sp>
        <p:nvSpPr>
          <p:cNvPr id="8" name="Content Placeholder 2">
            <a:extLst>
              <a:ext uri="{FF2B5EF4-FFF2-40B4-BE49-F238E27FC236}">
                <a16:creationId xmlns:a16="http://schemas.microsoft.com/office/drawing/2014/main" id="{BA3519BC-7190-4A0D-A332-83C94A185AAF}"/>
              </a:ext>
            </a:extLst>
          </p:cNvPr>
          <p:cNvSpPr txBox="1">
            <a:spLocks/>
          </p:cNvSpPr>
          <p:nvPr/>
        </p:nvSpPr>
        <p:spPr>
          <a:xfrm>
            <a:off x="981368" y="3859245"/>
            <a:ext cx="4096212" cy="32623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Eli has worked hard to get a job designing luxury cars. His family are very proud of him and he likes being able to donate to environmental charities.</a:t>
            </a:r>
          </a:p>
          <a:p>
            <a:pPr marL="0" indent="0">
              <a:buNone/>
            </a:pPr>
            <a:r>
              <a:rPr lang="en-GB" sz="2000" dirty="0"/>
              <a:t>Eli’s doing really well in his job. He wonders if he should continue doing what he’s good at, or if he should look for something more challenging.</a:t>
            </a:r>
          </a:p>
        </p:txBody>
      </p:sp>
      <p:sp>
        <p:nvSpPr>
          <p:cNvPr id="9" name="Content Placeholder 2">
            <a:extLst>
              <a:ext uri="{FF2B5EF4-FFF2-40B4-BE49-F238E27FC236}">
                <a16:creationId xmlns:a16="http://schemas.microsoft.com/office/drawing/2014/main" id="{C707659B-BBAE-4CA4-9EF7-8254574C5449}"/>
              </a:ext>
            </a:extLst>
          </p:cNvPr>
          <p:cNvSpPr txBox="1">
            <a:spLocks/>
          </p:cNvSpPr>
          <p:nvPr/>
        </p:nvSpPr>
        <p:spPr>
          <a:xfrm>
            <a:off x="7114419" y="3859245"/>
            <a:ext cx="4096213" cy="25415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Sabina volunteers in after school clubs with lots of sports and activities to help children who have moved to the UK make new friends. </a:t>
            </a:r>
          </a:p>
          <a:p>
            <a:pPr marL="0" indent="0">
              <a:buNone/>
            </a:pPr>
            <a:r>
              <a:rPr lang="en-GB" sz="2000" dirty="0"/>
              <a:t>Sabina can’t decide on her next step, should she start a research degree about migration or become a teacher?</a:t>
            </a:r>
          </a:p>
        </p:txBody>
      </p:sp>
      <p:sp>
        <p:nvSpPr>
          <p:cNvPr id="13" name="TextBox 12">
            <a:extLst>
              <a:ext uri="{FF2B5EF4-FFF2-40B4-BE49-F238E27FC236}">
                <a16:creationId xmlns:a16="http://schemas.microsoft.com/office/drawing/2014/main" id="{2D1A6B64-ABC1-45D0-A3F5-1AB2AB5BCE12}"/>
              </a:ext>
            </a:extLst>
          </p:cNvPr>
          <p:cNvSpPr txBox="1"/>
          <p:nvPr/>
        </p:nvSpPr>
        <p:spPr>
          <a:xfrm>
            <a:off x="10326" y="0"/>
            <a:ext cx="12090630"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Click on each person to learn about them</a:t>
            </a:r>
            <a:endParaRPr lang="en-GB" sz="4000" b="1" strike="sngStrike"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grpSp>
        <p:nvGrpSpPr>
          <p:cNvPr id="14" name="Group 13">
            <a:extLst>
              <a:ext uri="{FF2B5EF4-FFF2-40B4-BE49-F238E27FC236}">
                <a16:creationId xmlns:a16="http://schemas.microsoft.com/office/drawing/2014/main" id="{ACB3ED73-1276-4B10-BA85-CE77163362FA}"/>
              </a:ext>
            </a:extLst>
          </p:cNvPr>
          <p:cNvGrpSpPr/>
          <p:nvPr/>
        </p:nvGrpSpPr>
        <p:grpSpPr>
          <a:xfrm>
            <a:off x="1061994" y="678163"/>
            <a:ext cx="4034911" cy="2882807"/>
            <a:chOff x="981368" y="719595"/>
            <a:chExt cx="3796961" cy="2774084"/>
          </a:xfrm>
        </p:grpSpPr>
        <p:pic>
          <p:nvPicPr>
            <p:cNvPr id="5" name="Picture 4">
              <a:extLst>
                <a:ext uri="{FF2B5EF4-FFF2-40B4-BE49-F238E27FC236}">
                  <a16:creationId xmlns:a16="http://schemas.microsoft.com/office/drawing/2014/main" id="{CAE8737B-79C7-4551-A632-2AE5F19EF60A}"/>
                </a:ext>
              </a:extLst>
            </p:cNvPr>
            <p:cNvPicPr>
              <a:picLocks noChangeAspect="1"/>
            </p:cNvPicPr>
            <p:nvPr/>
          </p:nvPicPr>
          <p:blipFill>
            <a:blip r:embed="rId3"/>
            <a:stretch>
              <a:fillRect/>
            </a:stretch>
          </p:blipFill>
          <p:spPr>
            <a:xfrm>
              <a:off x="2046341" y="753737"/>
              <a:ext cx="2731988" cy="2739942"/>
            </a:xfrm>
            <a:prstGeom prst="rect">
              <a:avLst/>
            </a:prstGeom>
          </p:spPr>
        </p:pic>
        <p:sp>
          <p:nvSpPr>
            <p:cNvPr id="11" name="Rectangle 10">
              <a:extLst>
                <a:ext uri="{FF2B5EF4-FFF2-40B4-BE49-F238E27FC236}">
                  <a16:creationId xmlns:a16="http://schemas.microsoft.com/office/drawing/2014/main" id="{3C81729E-A224-455E-8366-E52D392E8784}"/>
                </a:ext>
              </a:extLst>
            </p:cNvPr>
            <p:cNvSpPr/>
            <p:nvPr/>
          </p:nvSpPr>
          <p:spPr>
            <a:xfrm>
              <a:off x="981368" y="719595"/>
              <a:ext cx="1064974" cy="27740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Billy</a:t>
              </a:r>
            </a:p>
          </p:txBody>
        </p:sp>
      </p:grpSp>
      <p:grpSp>
        <p:nvGrpSpPr>
          <p:cNvPr id="19" name="Group 18">
            <a:extLst>
              <a:ext uri="{FF2B5EF4-FFF2-40B4-BE49-F238E27FC236}">
                <a16:creationId xmlns:a16="http://schemas.microsoft.com/office/drawing/2014/main" id="{65DF344C-E27B-4030-AB73-AD5002181B9D}"/>
              </a:ext>
            </a:extLst>
          </p:cNvPr>
          <p:cNvGrpSpPr/>
          <p:nvPr/>
        </p:nvGrpSpPr>
        <p:grpSpPr>
          <a:xfrm>
            <a:off x="6924906" y="737672"/>
            <a:ext cx="4192740" cy="2882807"/>
            <a:chOff x="6791093" y="737672"/>
            <a:chExt cx="4192740" cy="2882807"/>
          </a:xfrm>
        </p:grpSpPr>
        <p:pic>
          <p:nvPicPr>
            <p:cNvPr id="15" name="Picture 14">
              <a:extLst>
                <a:ext uri="{FF2B5EF4-FFF2-40B4-BE49-F238E27FC236}">
                  <a16:creationId xmlns:a16="http://schemas.microsoft.com/office/drawing/2014/main" id="{8BAF9294-94D2-4CD9-9BE2-174477770F6F}"/>
                </a:ext>
              </a:extLst>
            </p:cNvPr>
            <p:cNvPicPr>
              <a:picLocks noChangeAspect="1"/>
            </p:cNvPicPr>
            <p:nvPr/>
          </p:nvPicPr>
          <p:blipFill>
            <a:blip r:embed="rId4"/>
            <a:stretch>
              <a:fillRect/>
            </a:stretch>
          </p:blipFill>
          <p:spPr>
            <a:xfrm>
              <a:off x="8080636" y="737672"/>
              <a:ext cx="2903197" cy="2858711"/>
            </a:xfrm>
            <a:prstGeom prst="rect">
              <a:avLst/>
            </a:prstGeom>
          </p:spPr>
        </p:pic>
        <p:sp>
          <p:nvSpPr>
            <p:cNvPr id="20" name="Rectangle 19">
              <a:extLst>
                <a:ext uri="{FF2B5EF4-FFF2-40B4-BE49-F238E27FC236}">
                  <a16:creationId xmlns:a16="http://schemas.microsoft.com/office/drawing/2014/main" id="{5D09CA24-A6A1-4C5D-81A1-A136D03270C5}"/>
                </a:ext>
              </a:extLst>
            </p:cNvPr>
            <p:cNvSpPr/>
            <p:nvPr/>
          </p:nvSpPr>
          <p:spPr>
            <a:xfrm>
              <a:off x="6791093" y="737672"/>
              <a:ext cx="1289426" cy="2882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Nicola</a:t>
              </a:r>
            </a:p>
          </p:txBody>
        </p:sp>
      </p:grpSp>
      <p:grpSp>
        <p:nvGrpSpPr>
          <p:cNvPr id="22" name="Group 21">
            <a:extLst>
              <a:ext uri="{FF2B5EF4-FFF2-40B4-BE49-F238E27FC236}">
                <a16:creationId xmlns:a16="http://schemas.microsoft.com/office/drawing/2014/main" id="{3FEE7027-C6B2-46B0-97EC-6E32D92A73FC}"/>
              </a:ext>
            </a:extLst>
          </p:cNvPr>
          <p:cNvGrpSpPr/>
          <p:nvPr/>
        </p:nvGrpSpPr>
        <p:grpSpPr>
          <a:xfrm>
            <a:off x="1028722" y="3713266"/>
            <a:ext cx="4048858" cy="2882807"/>
            <a:chOff x="1028722" y="3713266"/>
            <a:chExt cx="4048858" cy="2882807"/>
          </a:xfrm>
        </p:grpSpPr>
        <p:pic>
          <p:nvPicPr>
            <p:cNvPr id="21" name="Picture 20">
              <a:extLst>
                <a:ext uri="{FF2B5EF4-FFF2-40B4-BE49-F238E27FC236}">
                  <a16:creationId xmlns:a16="http://schemas.microsoft.com/office/drawing/2014/main" id="{EDB19654-F949-4ECA-8B76-D981011DD089}"/>
                </a:ext>
              </a:extLst>
            </p:cNvPr>
            <p:cNvPicPr>
              <a:picLocks noChangeAspect="1"/>
            </p:cNvPicPr>
            <p:nvPr/>
          </p:nvPicPr>
          <p:blipFill>
            <a:blip r:embed="rId5"/>
            <a:stretch>
              <a:fillRect/>
            </a:stretch>
          </p:blipFill>
          <p:spPr>
            <a:xfrm>
              <a:off x="2174382" y="3725314"/>
              <a:ext cx="2903198" cy="2858712"/>
            </a:xfrm>
            <a:prstGeom prst="rect">
              <a:avLst/>
            </a:prstGeom>
          </p:spPr>
        </p:pic>
        <p:sp>
          <p:nvSpPr>
            <p:cNvPr id="23" name="Rectangle 22">
              <a:extLst>
                <a:ext uri="{FF2B5EF4-FFF2-40B4-BE49-F238E27FC236}">
                  <a16:creationId xmlns:a16="http://schemas.microsoft.com/office/drawing/2014/main" id="{8CF70670-D57C-41F5-8897-0ACDF0EAA155}"/>
                </a:ext>
              </a:extLst>
            </p:cNvPr>
            <p:cNvSpPr/>
            <p:nvPr/>
          </p:nvSpPr>
          <p:spPr>
            <a:xfrm>
              <a:off x="1028722" y="3713266"/>
              <a:ext cx="1131714" cy="2882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Eli</a:t>
              </a:r>
            </a:p>
          </p:txBody>
        </p:sp>
      </p:grpSp>
      <p:grpSp>
        <p:nvGrpSpPr>
          <p:cNvPr id="25" name="Group 24">
            <a:extLst>
              <a:ext uri="{FF2B5EF4-FFF2-40B4-BE49-F238E27FC236}">
                <a16:creationId xmlns:a16="http://schemas.microsoft.com/office/drawing/2014/main" id="{A42C58DA-5D0E-4B18-9DFA-CE4D2478A858}"/>
              </a:ext>
            </a:extLst>
          </p:cNvPr>
          <p:cNvGrpSpPr/>
          <p:nvPr/>
        </p:nvGrpSpPr>
        <p:grpSpPr>
          <a:xfrm>
            <a:off x="6824545" y="3725314"/>
            <a:ext cx="4292984" cy="2885925"/>
            <a:chOff x="6824545" y="3725314"/>
            <a:chExt cx="4292984" cy="2885925"/>
          </a:xfrm>
        </p:grpSpPr>
        <p:pic>
          <p:nvPicPr>
            <p:cNvPr id="24" name="Picture 23">
              <a:extLst>
                <a:ext uri="{FF2B5EF4-FFF2-40B4-BE49-F238E27FC236}">
                  <a16:creationId xmlns:a16="http://schemas.microsoft.com/office/drawing/2014/main" id="{0EB3A891-A322-46F4-BD85-6D648F8C2374}"/>
                </a:ext>
              </a:extLst>
            </p:cNvPr>
            <p:cNvPicPr>
              <a:picLocks noChangeAspect="1"/>
            </p:cNvPicPr>
            <p:nvPr/>
          </p:nvPicPr>
          <p:blipFill>
            <a:blip r:embed="rId6"/>
            <a:stretch>
              <a:fillRect/>
            </a:stretch>
          </p:blipFill>
          <p:spPr>
            <a:xfrm>
              <a:off x="8214332" y="3725314"/>
              <a:ext cx="2903197" cy="2884938"/>
            </a:xfrm>
            <a:prstGeom prst="rect">
              <a:avLst/>
            </a:prstGeom>
          </p:spPr>
        </p:pic>
        <p:sp>
          <p:nvSpPr>
            <p:cNvPr id="27" name="Rectangle 26">
              <a:extLst>
                <a:ext uri="{FF2B5EF4-FFF2-40B4-BE49-F238E27FC236}">
                  <a16:creationId xmlns:a16="http://schemas.microsoft.com/office/drawing/2014/main" id="{AD7C03E5-DC0D-407C-978C-37F365EFDA65}"/>
                </a:ext>
              </a:extLst>
            </p:cNvPr>
            <p:cNvSpPr/>
            <p:nvPr/>
          </p:nvSpPr>
          <p:spPr>
            <a:xfrm>
              <a:off x="6824545" y="3728432"/>
              <a:ext cx="1389787" cy="2882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Sabina</a:t>
              </a:r>
            </a:p>
          </p:txBody>
        </p:sp>
      </p:grpSp>
      <p:sp>
        <p:nvSpPr>
          <p:cNvPr id="28" name="Footer Placeholder 3">
            <a:extLst>
              <a:ext uri="{FF2B5EF4-FFF2-40B4-BE49-F238E27FC236}">
                <a16:creationId xmlns:a16="http://schemas.microsoft.com/office/drawing/2014/main" id="{5BABE433-5CF8-45A8-9679-08EA465D033B}"/>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33632459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7" restart="whenNotActive" fill="hold" evtFilter="cancelBubble" nodeType="interactiveSeq">
                <p:stCondLst>
                  <p:cond evt="onClick" delay="0">
                    <p:tgtEl>
                      <p:spTgt spid="25"/>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1986</TotalTime>
  <Words>1478</Words>
  <Application>Microsoft Office PowerPoint</Application>
  <PresentationFormat>Widescreen</PresentationFormat>
  <Paragraphs>177</Paragraphs>
  <Slides>14</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Lato</vt:lpstr>
      <vt:lpstr>Calibri</vt:lpstr>
      <vt:lpstr>Wingdings</vt:lpstr>
      <vt:lpstr>Arial</vt:lpstr>
      <vt:lpstr>Gill Sans MT</vt:lpstr>
      <vt:lpstr>Open Sans Extrabold</vt:lpstr>
      <vt:lpstr>Calibri Light</vt:lpstr>
      <vt:lpstr>League Spartan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 Miller</dc:creator>
  <cp:lastModifiedBy>Charlotte Poynton</cp:lastModifiedBy>
  <cp:revision>358</cp:revision>
  <dcterms:created xsi:type="dcterms:W3CDTF">2020-01-31T10:31:06Z</dcterms:created>
  <dcterms:modified xsi:type="dcterms:W3CDTF">2020-05-20T11:13:51Z</dcterms:modified>
</cp:coreProperties>
</file>