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85" r:id="rId2"/>
    <p:sldId id="286" r:id="rId3"/>
    <p:sldId id="287" r:id="rId4"/>
    <p:sldId id="269" r:id="rId5"/>
    <p:sldId id="297" r:id="rId6"/>
    <p:sldId id="298" r:id="rId7"/>
    <p:sldId id="282" r:id="rId8"/>
    <p:sldId id="300" r:id="rId9"/>
    <p:sldId id="301" r:id="rId10"/>
    <p:sldId id="303" r:id="rId11"/>
    <p:sldId id="302" r:id="rId12"/>
    <p:sldId id="296" r:id="rId13"/>
    <p:sldId id="299" r:id="rId14"/>
    <p:sldId id="273" r:id="rId15"/>
    <p:sldId id="29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es Ogden" initials="CO" lastIdx="3" clrIdx="0">
    <p:extLst>
      <p:ext uri="{19B8F6BF-5375-455C-9EA6-DF929625EA0E}">
        <p15:presenceInfo xmlns:p15="http://schemas.microsoft.com/office/powerpoint/2012/main" userId="S::charles.ogden@edcoms.co.uk::04fe0c2a-0146-44af-9e8b-8620f6ad80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2532"/>
    <a:srgbClr val="BE0934"/>
    <a:srgbClr val="833B0B"/>
    <a:srgbClr val="F57F29"/>
    <a:srgbClr val="369236"/>
    <a:srgbClr val="F4B528"/>
    <a:srgbClr val="E8AB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640" autoAdjust="0"/>
    <p:restoredTop sz="64625" autoAdjust="0"/>
  </p:normalViewPr>
  <p:slideViewPr>
    <p:cSldViewPr snapToGrid="0" snapToObjects="1">
      <p:cViewPr varScale="1">
        <p:scale>
          <a:sx n="56" d="100"/>
          <a:sy n="56" d="100"/>
        </p:scale>
        <p:origin x="2141" y="58"/>
      </p:cViewPr>
      <p:guideLst/>
    </p:cSldViewPr>
  </p:slideViewPr>
  <p:outlineViewPr>
    <p:cViewPr>
      <p:scale>
        <a:sx n="33" d="100"/>
        <a:sy n="33" d="100"/>
      </p:scale>
      <p:origin x="0" y="0"/>
    </p:cViewPr>
  </p:outlineViewPr>
  <p:notesTextViewPr>
    <p:cViewPr>
      <p:scale>
        <a:sx n="80" d="100"/>
        <a:sy n="80" d="100"/>
      </p:scale>
      <p:origin x="0" y="0"/>
    </p:cViewPr>
  </p:notesTextViewPr>
  <p:notesViewPr>
    <p:cSldViewPr snapToGrid="0" snapToObjects="1" showGuides="1">
      <p:cViewPr varScale="1">
        <p:scale>
          <a:sx n="97" d="100"/>
          <a:sy n="97" d="100"/>
        </p:scale>
        <p:origin x="4328"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54EEC3-3F40-B84D-9E09-6D4069C412E4}" type="datetimeFigureOut">
              <a:rPr lang="en-GB" smtClean="0"/>
              <a:t>01/04/2020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4D50A4-8812-CF40-ADA9-B2DB51645DE3}" type="slidenum">
              <a:rPr lang="en-GB" smtClean="0"/>
              <a:t>‹#›</a:t>
            </a:fld>
            <a:endParaRPr lang="en-GB"/>
          </a:p>
        </p:txBody>
      </p:sp>
    </p:spTree>
    <p:extLst>
      <p:ext uri="{BB962C8B-B14F-4D97-AF65-F5344CB8AC3E}">
        <p14:creationId xmlns:p14="http://schemas.microsoft.com/office/powerpoint/2010/main" val="251339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4D50A4-8812-CF40-ADA9-B2DB51645DE3}" type="slidenum">
              <a:rPr lang="en-GB" smtClean="0"/>
              <a:t>1</a:t>
            </a:fld>
            <a:endParaRPr lang="en-GB"/>
          </a:p>
        </p:txBody>
      </p:sp>
    </p:spTree>
    <p:extLst>
      <p:ext uri="{BB962C8B-B14F-4D97-AF65-F5344CB8AC3E}">
        <p14:creationId xmlns:p14="http://schemas.microsoft.com/office/powerpoint/2010/main" val="2707733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Review the learning outcomes for the lesson. How well do students feel they are able to:</a:t>
            </a:r>
          </a:p>
          <a:p>
            <a:endParaRPr lang="en-GB" sz="1400" dirty="0"/>
          </a:p>
          <a:p>
            <a:pPr marL="285750" indent="-285750">
              <a:buFont typeface="Arial" panose="020B0604020202020204" pitchFamily="34" charset="0"/>
              <a:buChar char="•"/>
            </a:pPr>
            <a:r>
              <a:rPr lang="en-GB" sz="1400" dirty="0"/>
              <a:t>List and describe some key steps in the application process for employment?</a:t>
            </a:r>
          </a:p>
          <a:p>
            <a:pPr marL="285750" indent="-285750">
              <a:buFont typeface="Arial" panose="020B0604020202020204" pitchFamily="34" charset="0"/>
              <a:buChar char="•"/>
            </a:pPr>
            <a:r>
              <a:rPr lang="en-GB" sz="1400" dirty="0"/>
              <a:t>Critically appraise a simple job application, justifying their opinions?</a:t>
            </a:r>
          </a:p>
          <a:p>
            <a:pPr marL="285750" indent="-285750">
              <a:buFont typeface="Arial" panose="020B0604020202020204" pitchFamily="34" charset="0"/>
              <a:buChar char="•"/>
            </a:pPr>
            <a:r>
              <a:rPr lang="en-GB" sz="1400" dirty="0"/>
              <a:t>Apply the STAR (situation, task, action, result) method to describe how they demonstrate one skill or quality?</a:t>
            </a:r>
          </a:p>
          <a:p>
            <a:endParaRPr lang="en-GB" sz="1400" dirty="0"/>
          </a:p>
          <a:p>
            <a:r>
              <a:rPr lang="en-GB" sz="1400" dirty="0"/>
              <a:t>Use hands, emojis, a 1-5 scale, RAG rating or your preferred approach.</a:t>
            </a:r>
          </a:p>
          <a:p>
            <a:endParaRPr lang="en-GB" sz="1400" dirty="0"/>
          </a:p>
          <a:p>
            <a:r>
              <a:rPr lang="en-GB" sz="1400" dirty="0"/>
              <a:t>Use ‘What went well’ and ‘Even better if’ to help students to reflect on their successes during the lesson and to identify areas they would like to do better (relate this to having a growth mindset).</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Finish by asking students to choose 3 skills or personal qualities to develop. (If students completed Module 1 they can choose from those they identified as being weakest, otherwise students can choose from those listed on the </a:t>
            </a:r>
            <a:r>
              <a:rPr lang="en-GB" sz="1400" u="sng" dirty="0"/>
              <a:t>skills and qualities glossary</a:t>
            </a:r>
            <a:r>
              <a:rPr lang="en-GB" sz="1400" dirty="0"/>
              <a:t>.) Students identify activities at school or in their personal lives that would enable them to develop each one they identify, and describe what they would do differently to develop this. Share ideas. Reinforce that students won’t develop unless they actually put their ideas into action. Students can write down their ideas if they wish.</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u="sng" dirty="0"/>
              <a:t>Differentiation</a:t>
            </a:r>
          </a:p>
          <a:p>
            <a:endParaRPr lang="en-GB" sz="1400" b="1" dirty="0"/>
          </a:p>
          <a:p>
            <a:r>
              <a:rPr lang="en-GB" sz="1400" b="1" dirty="0"/>
              <a:t>Support: </a:t>
            </a:r>
            <a:r>
              <a:rPr lang="en-GB" sz="1400" dirty="0"/>
              <a:t>Discuss ideas for developing selected skills or qualities. Students can share ideas in small groups to help one another.</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Challenge: </a:t>
            </a:r>
            <a:r>
              <a:rPr lang="en-GB" sz="1400" dirty="0"/>
              <a:t>Students create SMART goals for improvement. (Specific, Measurable, Achievable, Realistic, Timed). Students can write down their SMART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u="sng" dirty="0"/>
              <a:t>Optional Homework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u="none" dirty="0"/>
              <a:t>Using the information on slide 5, ask the students to put together the information they might include in their own CV or resume (there’s no need to include specific questions, as this should be a general CV, not one for a specific application). They should focus on their education history, work experience, personal statement, references and personal details. </a:t>
            </a:r>
          </a:p>
          <a:p>
            <a:endParaRPr lang="en-GB" sz="1400" dirty="0"/>
          </a:p>
          <a:p>
            <a:r>
              <a:rPr lang="en-GB" sz="1400" b="1" dirty="0"/>
              <a:t>Challenge: </a:t>
            </a:r>
            <a:r>
              <a:rPr lang="en-GB" sz="1400" b="0" dirty="0"/>
              <a:t>Encourage students to find CV templates online (or create their own) and format their information into a CV. Their CV must be no longer than one side of A4.</a:t>
            </a:r>
            <a:endParaRPr lang="en-GB" sz="1400" b="1" dirty="0"/>
          </a:p>
          <a:p>
            <a:endParaRPr lang="en-GB" sz="1400" dirty="0"/>
          </a:p>
          <a:p>
            <a:endParaRPr lang="en-GB" sz="1400" dirty="0"/>
          </a:p>
        </p:txBody>
      </p:sp>
      <p:sp>
        <p:nvSpPr>
          <p:cNvPr id="4" name="Slide Number Placeholder 3"/>
          <p:cNvSpPr>
            <a:spLocks noGrp="1"/>
          </p:cNvSpPr>
          <p:nvPr>
            <p:ph type="sldNum" sz="quarter" idx="5"/>
          </p:nvPr>
        </p:nvSpPr>
        <p:spPr/>
        <p:txBody>
          <a:bodyPr/>
          <a:lstStyle/>
          <a:p>
            <a:fld id="{B74D50A4-8812-CF40-ADA9-B2DB51645DE3}" type="slidenum">
              <a:rPr lang="en-GB" smtClean="0"/>
              <a:t>15</a:t>
            </a:fld>
            <a:endParaRPr lang="en-GB"/>
          </a:p>
        </p:txBody>
      </p:sp>
    </p:spTree>
    <p:extLst>
      <p:ext uri="{BB962C8B-B14F-4D97-AF65-F5344CB8AC3E}">
        <p14:creationId xmlns:p14="http://schemas.microsoft.com/office/powerpoint/2010/main" val="2757022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4D50A4-8812-CF40-ADA9-B2DB51645DE3}" type="slidenum">
              <a:rPr lang="en-GB" smtClean="0"/>
              <a:t>3</a:t>
            </a:fld>
            <a:endParaRPr lang="en-GB"/>
          </a:p>
        </p:txBody>
      </p:sp>
    </p:spTree>
    <p:extLst>
      <p:ext uri="{BB962C8B-B14F-4D97-AF65-F5344CB8AC3E}">
        <p14:creationId xmlns:p14="http://schemas.microsoft.com/office/powerpoint/2010/main" val="1187445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Tailor your delivery of this activity depending on whether you have delivered Module 1.</a:t>
            </a:r>
          </a:p>
          <a:p>
            <a:endParaRPr lang="en-GB" sz="1400" dirty="0"/>
          </a:p>
          <a:p>
            <a:r>
              <a:rPr lang="en-GB" sz="1400" dirty="0"/>
              <a:t>Review the steps that ‘bridge the gap’ to success. Each one represents a skill that students can apply:</a:t>
            </a:r>
          </a:p>
          <a:p>
            <a:endParaRPr lang="en-GB" sz="1400" dirty="0"/>
          </a:p>
          <a:p>
            <a:pPr marL="285750" indent="-285750">
              <a:buFontTx/>
              <a:buChar char="-"/>
            </a:pPr>
            <a:r>
              <a:rPr lang="en-GB" sz="1400" dirty="0"/>
              <a:t>Knowing how to find out about jobs available to them</a:t>
            </a:r>
          </a:p>
          <a:p>
            <a:pPr marL="285750" indent="-285750">
              <a:buFontTx/>
              <a:buChar char="-"/>
            </a:pPr>
            <a:r>
              <a:rPr lang="en-GB" sz="1400" dirty="0"/>
              <a:t>Being able to assess their skills and match these to jobs</a:t>
            </a:r>
          </a:p>
          <a:p>
            <a:pPr marL="285750" indent="-285750">
              <a:buFontTx/>
              <a:buChar char="-"/>
            </a:pPr>
            <a:r>
              <a:rPr lang="en-GB" sz="1400" dirty="0"/>
              <a:t>Being able to network with people who could help</a:t>
            </a:r>
          </a:p>
          <a:p>
            <a:pPr marL="285750" indent="-285750">
              <a:buFontTx/>
              <a:buChar char="-"/>
            </a:pPr>
            <a:r>
              <a:rPr lang="en-GB" sz="1400" dirty="0"/>
              <a:t>Identifying and acting on opportunities to develop skills and qualities employers value</a:t>
            </a:r>
          </a:p>
          <a:p>
            <a:pPr marL="285750" indent="-285750">
              <a:buFontTx/>
              <a:buChar char="-"/>
            </a:pPr>
            <a:r>
              <a:rPr lang="en-GB" sz="1400" dirty="0"/>
              <a:t>Getting the experience employers seek or value</a:t>
            </a:r>
          </a:p>
          <a:p>
            <a:pPr marL="285750" indent="-285750">
              <a:buFontTx/>
              <a:buChar char="-"/>
            </a:pPr>
            <a:endParaRPr lang="en-GB" sz="1400" dirty="0"/>
          </a:p>
          <a:p>
            <a:pPr marL="0" indent="0">
              <a:buFontTx/>
              <a:buNone/>
            </a:pPr>
            <a:r>
              <a:rPr lang="en-GB" sz="1400" dirty="0"/>
              <a:t>If students completed Module 1, briefly share examples they can recall from their Action Plans.</a:t>
            </a:r>
          </a:p>
          <a:p>
            <a:pPr marL="0" indent="0">
              <a:buFontTx/>
              <a:buNone/>
            </a:pPr>
            <a:endParaRPr lang="en-GB" sz="1400" dirty="0"/>
          </a:p>
          <a:p>
            <a:pPr marL="0" indent="0">
              <a:buFontTx/>
              <a:buNone/>
            </a:pPr>
            <a:r>
              <a:rPr lang="en-GB" sz="1400" dirty="0"/>
              <a:t>Ask students to form groups of 3-5 and come up with one example for each step/skill. Share ideas. </a:t>
            </a:r>
          </a:p>
          <a:p>
            <a:pPr marL="0" indent="0">
              <a:buFontTx/>
              <a:buNone/>
            </a:pPr>
            <a:endParaRPr lang="en-GB" sz="1400" dirty="0"/>
          </a:p>
          <a:p>
            <a:pPr marL="0" indent="0">
              <a:buFontTx/>
              <a:buNone/>
            </a:pPr>
            <a:r>
              <a:rPr lang="en-GB" sz="1400" dirty="0"/>
              <a:t>Highlight that the range of ideas shows that there are many possible routes to the right job, so the more options students can identify at each step, the more opportunities they will create for themselves to get all the way to success – the job they want.</a:t>
            </a:r>
          </a:p>
          <a:p>
            <a:pPr marL="0" indent="0">
              <a:buFontTx/>
              <a:buNone/>
            </a:pPr>
            <a:endParaRPr lang="en-GB" sz="1400" dirty="0"/>
          </a:p>
          <a:p>
            <a:pPr marL="0" indent="0">
              <a:buFontTx/>
              <a:buNone/>
            </a:pPr>
            <a:r>
              <a:rPr lang="en-GB" sz="1400" dirty="0"/>
              <a:t>Highlight or remind students that taking these steps demonstrates a ‘growth mindset’: someone with a growth mindset believes that they can learn and improve: they can get better at something if they work hard at it. Therefore someone with a growth mindset believes that effort and hard work will pay off, leading to better achievements.</a:t>
            </a:r>
          </a:p>
          <a:p>
            <a:pPr marL="0" indent="0">
              <a:buFontTx/>
              <a:buNone/>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Outline the learning outcomes for the lesson. Students will be able to:</a:t>
            </a:r>
          </a:p>
          <a:p>
            <a:pPr marL="0" indent="0">
              <a:buFontTx/>
              <a:buNone/>
            </a:pPr>
            <a:endParaRPr lang="en-GB" sz="1400" dirty="0"/>
          </a:p>
          <a:p>
            <a:pPr marL="285750" indent="-285750">
              <a:buFont typeface="Arial" panose="020B0604020202020204" pitchFamily="34" charset="0"/>
              <a:buChar char="•"/>
            </a:pPr>
            <a:r>
              <a:rPr lang="en-GB" sz="1400" dirty="0"/>
              <a:t>List and describe some key steps in the application process for employment.</a:t>
            </a:r>
          </a:p>
          <a:p>
            <a:pPr marL="285750" indent="-285750">
              <a:buFont typeface="Arial" panose="020B0604020202020204" pitchFamily="34" charset="0"/>
              <a:buChar char="•"/>
            </a:pPr>
            <a:r>
              <a:rPr lang="en-GB" sz="1400" dirty="0"/>
              <a:t>Critically appraise a simple job application, justifying their opinions.</a:t>
            </a:r>
          </a:p>
          <a:p>
            <a:pPr marL="285750" indent="-285750">
              <a:buFont typeface="Arial" panose="020B0604020202020204" pitchFamily="34" charset="0"/>
              <a:buChar char="•"/>
            </a:pPr>
            <a:r>
              <a:rPr lang="en-GB" sz="1400" dirty="0"/>
              <a:t>Apply the STAR (situation, task, action, result) method to describe how they demonstrate one skill or quality</a:t>
            </a:r>
          </a:p>
          <a:p>
            <a:pPr marL="0" indent="0">
              <a:buFontTx/>
              <a:buNone/>
            </a:pPr>
            <a:endParaRPr lang="en-GB" sz="1400" dirty="0"/>
          </a:p>
          <a:p>
            <a:pPr marL="0" indent="0">
              <a:buFontTx/>
              <a:buNone/>
            </a:pPr>
            <a:r>
              <a:rPr lang="en-GB" sz="1400" b="1" u="sng" dirty="0"/>
              <a:t>Differentiation</a:t>
            </a:r>
          </a:p>
          <a:p>
            <a:pPr marL="0" indent="0">
              <a:buFontTx/>
              <a:buNone/>
            </a:pPr>
            <a:endParaRPr lang="en-GB" sz="1400" b="1" dirty="0"/>
          </a:p>
          <a:p>
            <a:pPr marL="0" indent="0">
              <a:buFontTx/>
              <a:buNone/>
            </a:pPr>
            <a:r>
              <a:rPr lang="en-GB" sz="1400" b="1" dirty="0"/>
              <a:t>Support: </a:t>
            </a:r>
            <a:r>
              <a:rPr lang="en-GB" sz="1400" dirty="0"/>
              <a:t>Divide the class into groups of 3-5. Each group generates and shares ideas for one step. For a hands-on approach, ask groups to write each idea on one sheet of A4 paper. Groups can combine ideas to create complete sets of steps to place on the table, floor or wall and read out to share.</a:t>
            </a:r>
          </a:p>
          <a:p>
            <a:pPr marL="0" indent="0">
              <a:buFontTx/>
              <a:buNone/>
            </a:pPr>
            <a:endParaRPr lang="en-GB" sz="1400" dirty="0"/>
          </a:p>
          <a:p>
            <a:pPr marL="0" indent="0">
              <a:buFontTx/>
              <a:buNone/>
            </a:pPr>
            <a:r>
              <a:rPr lang="en-GB" sz="1400" b="1" dirty="0"/>
              <a:t>Challenge: </a:t>
            </a:r>
            <a:r>
              <a:rPr lang="en-GB" sz="1400" dirty="0"/>
              <a:t>Students generate ideas relevant to their real career ambitions. Students generate more than one idea per step and identify different combinations that can each get them to where they would like to be. As an example, if students think of just three ideas per step, this creates over 3,000 different possible combinations that could lead them to success!</a:t>
            </a:r>
          </a:p>
          <a:p>
            <a:pPr marL="0" indent="0">
              <a:buFontTx/>
              <a:buNone/>
            </a:pPr>
            <a:endParaRPr lang="en-GB" sz="1400" dirty="0"/>
          </a:p>
          <a:p>
            <a:pPr marL="0" indent="0">
              <a:buFontTx/>
              <a:buNone/>
            </a:pPr>
            <a:endParaRPr lang="en-GB" sz="1400" dirty="0"/>
          </a:p>
          <a:p>
            <a:endParaRPr lang="en-GB" sz="1400" dirty="0"/>
          </a:p>
        </p:txBody>
      </p:sp>
      <p:sp>
        <p:nvSpPr>
          <p:cNvPr id="4" name="Slide Number Placeholder 3"/>
          <p:cNvSpPr>
            <a:spLocks noGrp="1"/>
          </p:cNvSpPr>
          <p:nvPr>
            <p:ph type="sldNum" sz="quarter" idx="5"/>
          </p:nvPr>
        </p:nvSpPr>
        <p:spPr/>
        <p:txBody>
          <a:bodyPr/>
          <a:lstStyle/>
          <a:p>
            <a:fld id="{B74D50A4-8812-CF40-ADA9-B2DB51645DE3}" type="slidenum">
              <a:rPr lang="en-GB" smtClean="0"/>
              <a:t>4</a:t>
            </a:fld>
            <a:endParaRPr lang="en-GB"/>
          </a:p>
        </p:txBody>
      </p:sp>
    </p:spTree>
    <p:extLst>
      <p:ext uri="{BB962C8B-B14F-4D97-AF65-F5344CB8AC3E}">
        <p14:creationId xmlns:p14="http://schemas.microsoft.com/office/powerpoint/2010/main" val="3042758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Don’t show this slide straight away.</a:t>
            </a:r>
          </a:p>
          <a:p>
            <a:endParaRPr lang="en-GB" sz="1400" dirty="0"/>
          </a:p>
          <a:p>
            <a:r>
              <a:rPr lang="en-GB" sz="1400" dirty="0"/>
              <a:t>Ask students to form pairs and discuss the steps involved in applying for and getting a job (this can be a Think-Pair-Share activity). Share ideas.</a:t>
            </a:r>
          </a:p>
          <a:p>
            <a:endParaRPr lang="en-GB" sz="1400" dirty="0"/>
          </a:p>
          <a:p>
            <a:r>
              <a:rPr lang="en-GB" sz="1400" dirty="0"/>
              <a:t>Show the steps on the slide. Ask students to </a:t>
            </a:r>
            <a:r>
              <a:rPr lang="en-GB" sz="1400" u="none" dirty="0"/>
              <a:t>suggest the most important thing at each </a:t>
            </a:r>
            <a:r>
              <a:rPr lang="en-GB" sz="1400" dirty="0"/>
              <a:t>stage:</a:t>
            </a:r>
          </a:p>
          <a:p>
            <a:endParaRPr lang="en-GB" sz="1400" dirty="0"/>
          </a:p>
          <a:p>
            <a:pPr marL="285750" indent="-285750">
              <a:buFont typeface="Arial" panose="020B0604020202020204" pitchFamily="34" charset="0"/>
              <a:buChar char="•"/>
            </a:pPr>
            <a:r>
              <a:rPr lang="en-GB" sz="1400" dirty="0"/>
              <a:t>Read the advert carefully to understand the job and its requirements.</a:t>
            </a:r>
          </a:p>
          <a:p>
            <a:pPr marL="285750" indent="-285750">
              <a:buFont typeface="Arial" panose="020B0604020202020204" pitchFamily="34" charset="0"/>
              <a:buChar char="•"/>
            </a:pPr>
            <a:r>
              <a:rPr lang="en-GB" sz="1400" dirty="0"/>
              <a:t>Take care in your application to demonstrate that you are right for the job and would be a good employee, so you are shortlisted for interview.</a:t>
            </a:r>
          </a:p>
          <a:p>
            <a:pPr marL="285750" indent="-285750">
              <a:buFont typeface="Arial" panose="020B0604020202020204" pitchFamily="34" charset="0"/>
              <a:buChar char="•"/>
            </a:pPr>
            <a:r>
              <a:rPr lang="en-GB" sz="1400" dirty="0"/>
              <a:t>At interview, answer their questions well but also impress them with your overall attitude and demeanour, and the questions you ask about the job and the employer.</a:t>
            </a:r>
          </a:p>
          <a:p>
            <a:pPr marL="285750" indent="-285750">
              <a:buFont typeface="Arial" panose="020B0604020202020204" pitchFamily="34" charset="0"/>
              <a:buChar char="•"/>
            </a:pPr>
            <a:r>
              <a:rPr lang="en-GB" sz="1400" dirty="0"/>
              <a:t>Make sure you are clear about the terms of the job, like your hours, holiday, pay etc.</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u="sng" dirty="0"/>
              <a:t>Differentiation</a:t>
            </a:r>
          </a:p>
          <a:p>
            <a:endParaRPr lang="en-GB" sz="1400" b="1" dirty="0"/>
          </a:p>
          <a:p>
            <a:r>
              <a:rPr lang="en-GB" sz="1400" b="1" dirty="0"/>
              <a:t>Support: </a:t>
            </a:r>
            <a:r>
              <a:rPr lang="en-GB" sz="1400" dirty="0"/>
              <a:t>Print each step, for students to place in the correct order. Students can then match the explanation to the step.</a:t>
            </a:r>
          </a:p>
          <a:p>
            <a:endParaRPr lang="en-GB" sz="1400" dirty="0"/>
          </a:p>
          <a:p>
            <a:r>
              <a:rPr lang="en-GB" sz="1400" b="1" dirty="0"/>
              <a:t>Challenge: </a:t>
            </a:r>
            <a:r>
              <a:rPr lang="en-GB" sz="1400" dirty="0"/>
              <a:t>Ask students to share their ideas about the most important thing at each stage, in a role-play as a pair. One advises the other, who then can build on their ideas as they swap roles.</a:t>
            </a:r>
          </a:p>
          <a:p>
            <a:endParaRPr lang="en-GB" sz="1400" dirty="0"/>
          </a:p>
          <a:p>
            <a:endParaRPr lang="en-GB" sz="1400" dirty="0"/>
          </a:p>
        </p:txBody>
      </p:sp>
      <p:sp>
        <p:nvSpPr>
          <p:cNvPr id="4" name="Slide Number Placeholder 3"/>
          <p:cNvSpPr>
            <a:spLocks noGrp="1"/>
          </p:cNvSpPr>
          <p:nvPr>
            <p:ph type="sldNum" sz="quarter" idx="5"/>
          </p:nvPr>
        </p:nvSpPr>
        <p:spPr/>
        <p:txBody>
          <a:bodyPr/>
          <a:lstStyle/>
          <a:p>
            <a:fld id="{B74D50A4-8812-CF40-ADA9-B2DB51645DE3}" type="slidenum">
              <a:rPr lang="en-GB" smtClean="0"/>
              <a:t>5</a:t>
            </a:fld>
            <a:endParaRPr lang="en-GB"/>
          </a:p>
        </p:txBody>
      </p:sp>
    </p:spTree>
    <p:extLst>
      <p:ext uri="{BB962C8B-B14F-4D97-AF65-F5344CB8AC3E}">
        <p14:creationId xmlns:p14="http://schemas.microsoft.com/office/powerpoint/2010/main" val="2749669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If students completed Module 1, they will have already met Ellie, Hasan and Rae.</a:t>
            </a:r>
          </a:p>
          <a:p>
            <a:endParaRPr lang="en-GB" sz="1400" dirty="0"/>
          </a:p>
          <a:p>
            <a:r>
              <a:rPr lang="en-GB" sz="1400" dirty="0"/>
              <a:t>Explain that three young people have applied for jobs. You’d like students to spend a few minutes reviewing parts of their application to decide whether it’s good enough to get them to interview stage.</a:t>
            </a:r>
          </a:p>
          <a:p>
            <a:endParaRPr lang="en-GB" sz="1400" dirty="0"/>
          </a:p>
          <a:p>
            <a:r>
              <a:rPr lang="en-GB" sz="1400" dirty="0"/>
              <a:t>Hand out one </a:t>
            </a:r>
            <a:r>
              <a:rPr lang="en-GB" sz="1400" u="sng" dirty="0"/>
              <a:t>character application pack </a:t>
            </a:r>
            <a:r>
              <a:rPr lang="en-GB" sz="1400" dirty="0"/>
              <a:t>to each group of 3-5 along with the relevant </a:t>
            </a:r>
            <a:r>
              <a:rPr lang="en-GB" sz="1400" u="sng" dirty="0"/>
              <a:t>job ad from Module 1</a:t>
            </a:r>
            <a:r>
              <a:rPr lang="en-GB" sz="1400" dirty="0"/>
              <a:t>. Ask groups to follow the instructions on the slide and come to a decision. Give groups a few minutes to review the materials and come to a decision. </a:t>
            </a:r>
          </a:p>
          <a:p>
            <a:endParaRPr lang="en-GB" sz="1400" dirty="0"/>
          </a:p>
          <a:p>
            <a:r>
              <a:rPr lang="en-GB" sz="1400" dirty="0"/>
              <a:t>Share groups’ decisions and their justifications, making sure they base their opinions on the evidence in the job advert and application extract.</a:t>
            </a:r>
          </a:p>
          <a:p>
            <a:endParaRPr lang="en-GB" sz="1400" dirty="0"/>
          </a:p>
          <a:p>
            <a:r>
              <a:rPr lang="en-GB" sz="1400" dirty="0"/>
              <a:t>Discuss why students think an employer might want to research some of the character’s social media activity. The answer is that most employers will seek to find and explore applicants’ social media accounts as another way to find out about their personality and character. How do students feel about this (given that social media accounts are generally public)?</a:t>
            </a:r>
          </a:p>
          <a:p>
            <a:endParaRPr lang="en-GB" sz="1400" dirty="0"/>
          </a:p>
          <a:p>
            <a:r>
              <a:rPr lang="en-GB" sz="1400" dirty="0"/>
              <a:t>Review how each character’s social media might influence an employer’s decision.  Would each group’s decision change with vs. without seeing this content? (In module 1 for example, one of Hasan’s qualities was that he was ‘respectful’.  Does his social media reflect that?) </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u="sng" dirty="0"/>
              <a:t>Differentiation</a:t>
            </a:r>
          </a:p>
          <a:p>
            <a:endParaRPr lang="en-GB" sz="1400" b="1" dirty="0"/>
          </a:p>
          <a:p>
            <a:r>
              <a:rPr lang="en-GB" sz="1400" b="1" dirty="0"/>
              <a:t>Support</a:t>
            </a:r>
            <a:r>
              <a:rPr lang="en-GB" sz="1400" dirty="0"/>
              <a:t>: Students can use the </a:t>
            </a:r>
            <a:r>
              <a:rPr lang="en-GB" sz="1400" u="sng" dirty="0"/>
              <a:t>skills and qualities glossary </a:t>
            </a:r>
            <a:r>
              <a:rPr lang="en-GB" sz="1400" dirty="0"/>
              <a:t>to help them. Students use a ‘What went well’ and ‘Even better if’ approach to help identify the strengths and weak areas of what they 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The </a:t>
            </a:r>
            <a:r>
              <a:rPr lang="en-GB" sz="1400" u="sng" dirty="0"/>
              <a:t>skills and qualities glossary</a:t>
            </a:r>
            <a:r>
              <a:rPr lang="en-GB" sz="1400" u="none" dirty="0"/>
              <a:t> is also on the following two (hidden) slides, should you wish to show the glossary on screen and reduce printing. To make the slides visible, right click on the slide’s icon in the sidebar and uncheck the ‘Hide’ option.</a:t>
            </a:r>
            <a:endParaRPr lang="en-GB" sz="1400" u="sng" dirty="0"/>
          </a:p>
          <a:p>
            <a:endParaRPr lang="en-GB" sz="1400" dirty="0"/>
          </a:p>
          <a:p>
            <a:r>
              <a:rPr lang="en-GB" sz="1400" b="1" dirty="0"/>
              <a:t>Challenge</a:t>
            </a:r>
            <a:r>
              <a:rPr lang="en-GB" sz="1400" dirty="0"/>
              <a:t>: Students imagine they are an adult friend helping the character to apply. They role-play (or speak to the class) how they would provide feedback on the strengths of the application and the areas they think the character needs to improve.</a:t>
            </a:r>
          </a:p>
          <a:p>
            <a:endParaRPr lang="en-GB" sz="1400" b="0" dirty="0"/>
          </a:p>
        </p:txBody>
      </p:sp>
      <p:sp>
        <p:nvSpPr>
          <p:cNvPr id="4" name="Slide Number Placeholder 3"/>
          <p:cNvSpPr>
            <a:spLocks noGrp="1"/>
          </p:cNvSpPr>
          <p:nvPr>
            <p:ph type="sldNum" sz="quarter" idx="5"/>
          </p:nvPr>
        </p:nvSpPr>
        <p:spPr/>
        <p:txBody>
          <a:bodyPr/>
          <a:lstStyle/>
          <a:p>
            <a:fld id="{B74D50A4-8812-CF40-ADA9-B2DB51645DE3}" type="slidenum">
              <a:rPr lang="en-GB" smtClean="0"/>
              <a:t>6</a:t>
            </a:fld>
            <a:endParaRPr lang="en-GB"/>
          </a:p>
        </p:txBody>
      </p:sp>
    </p:spTree>
    <p:extLst>
      <p:ext uri="{BB962C8B-B14F-4D97-AF65-F5344CB8AC3E}">
        <p14:creationId xmlns:p14="http://schemas.microsoft.com/office/powerpoint/2010/main" val="3116056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Review the learning outcomes for the lesson. How well do students feel they are able to:</a:t>
            </a:r>
          </a:p>
          <a:p>
            <a:endParaRPr lang="en-GB" sz="1400" dirty="0"/>
          </a:p>
          <a:p>
            <a:pPr marL="285750" indent="-285750">
              <a:buFont typeface="Arial" panose="020B0604020202020204" pitchFamily="34" charset="0"/>
              <a:buChar char="•"/>
            </a:pPr>
            <a:r>
              <a:rPr lang="en-GB" sz="1400" dirty="0"/>
              <a:t>List and describe some key steps in the application process for employment?</a:t>
            </a:r>
          </a:p>
          <a:p>
            <a:pPr marL="285750" indent="-285750">
              <a:buFont typeface="Arial" panose="020B0604020202020204" pitchFamily="34" charset="0"/>
              <a:buChar char="•"/>
            </a:pPr>
            <a:r>
              <a:rPr lang="en-GB" sz="1400" dirty="0"/>
              <a:t>Critically appraise a simple job application, justifying their opinions?</a:t>
            </a:r>
          </a:p>
          <a:p>
            <a:pPr marL="285750" indent="-285750">
              <a:buFont typeface="Arial" panose="020B0604020202020204" pitchFamily="34" charset="0"/>
              <a:buChar char="•"/>
            </a:pPr>
            <a:r>
              <a:rPr lang="en-GB" sz="1400" dirty="0"/>
              <a:t>Apply the STAR (situation, task, action, result) method to describe how they demonstrate one skill or quality?</a:t>
            </a:r>
          </a:p>
          <a:p>
            <a:endParaRPr lang="en-GB" sz="1400" dirty="0"/>
          </a:p>
          <a:p>
            <a:r>
              <a:rPr lang="en-GB" sz="1400" dirty="0"/>
              <a:t>Use hands, emojis, a 1-5 scale, RAG rating or your preferred approach.</a:t>
            </a:r>
          </a:p>
          <a:p>
            <a:endParaRPr lang="en-GB" sz="1400" dirty="0"/>
          </a:p>
          <a:p>
            <a:r>
              <a:rPr lang="en-GB" sz="1400" dirty="0"/>
              <a:t>Use ‘What went well’ and ‘Even better if’ to help students to reflect on their successes during the lesson and to identify areas they would like to do better (relate this to having a growth mindset).</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Finish by asking students to choose 3 skills or personal qualities to develop. (If students completed Module 1 they can choose from those they identified as being weakest, otherwise students can choose from those listed on the </a:t>
            </a:r>
            <a:r>
              <a:rPr lang="en-GB" sz="1400" u="sng" dirty="0"/>
              <a:t>skills and qualities glossary</a:t>
            </a:r>
            <a:r>
              <a:rPr lang="en-GB" sz="1400" dirty="0"/>
              <a:t>.) Students identify activities at school or in their personal lives that would enable them to develop each one they identify, and describe what they would do differently to develop this. Share ideas. Reinforce that students won’t develop unless they actually put their ideas into action. Students can write down their ideas if they wish.</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u="sng" dirty="0"/>
              <a:t>Differentiation</a:t>
            </a:r>
          </a:p>
          <a:p>
            <a:endParaRPr lang="en-GB" sz="1400" b="1" dirty="0"/>
          </a:p>
          <a:p>
            <a:r>
              <a:rPr lang="en-GB" sz="1400" b="1" dirty="0"/>
              <a:t>Support: </a:t>
            </a:r>
            <a:r>
              <a:rPr lang="en-GB" sz="1400" dirty="0"/>
              <a:t>Discuss ideas for developing selected skills or qualities. Students can share ideas in small groups to help one another.</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Challenge: </a:t>
            </a:r>
            <a:r>
              <a:rPr lang="en-GB" sz="1400" dirty="0"/>
              <a:t>Students create SMART goals for improvement. (Specific, Measurable, Achievable, Realistic, Timed). Students can write down their SMART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u="sng" dirty="0"/>
              <a:t>Optional Homework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u="none" dirty="0"/>
              <a:t>Using the information on slide 5, ask the students to put together the information they might include in their own CV or resume (there’s no need to include specific questions, as this should be a general CV, not one for a specific application). They should focus on their education history, work experience, personal statement, references and personal details. </a:t>
            </a:r>
          </a:p>
          <a:p>
            <a:endParaRPr lang="en-GB" sz="1400" dirty="0"/>
          </a:p>
          <a:p>
            <a:r>
              <a:rPr lang="en-GB" sz="1400" b="1" dirty="0"/>
              <a:t>Challenge: </a:t>
            </a:r>
            <a:r>
              <a:rPr lang="en-GB" sz="1400" b="0" dirty="0"/>
              <a:t>Encourage students to find CV templates online (or create their own) and format their information into a CV. Their CV must be no longer than one side of A4.</a:t>
            </a:r>
            <a:endParaRPr lang="en-GB" sz="1400" b="1" dirty="0"/>
          </a:p>
          <a:p>
            <a:endParaRPr lang="en-GB" sz="1400" dirty="0"/>
          </a:p>
          <a:p>
            <a:endParaRPr lang="en-GB" sz="1400" dirty="0"/>
          </a:p>
        </p:txBody>
      </p:sp>
      <p:sp>
        <p:nvSpPr>
          <p:cNvPr id="4" name="Slide Number Placeholder 3"/>
          <p:cNvSpPr>
            <a:spLocks noGrp="1"/>
          </p:cNvSpPr>
          <p:nvPr>
            <p:ph type="sldNum" sz="quarter" idx="5"/>
          </p:nvPr>
        </p:nvSpPr>
        <p:spPr/>
        <p:txBody>
          <a:bodyPr/>
          <a:lstStyle/>
          <a:p>
            <a:fld id="{B74D50A4-8812-CF40-ADA9-B2DB51645DE3}" type="slidenum">
              <a:rPr lang="en-GB" smtClean="0"/>
              <a:t>7</a:t>
            </a:fld>
            <a:endParaRPr lang="en-GB"/>
          </a:p>
        </p:txBody>
      </p:sp>
    </p:spTree>
    <p:extLst>
      <p:ext uri="{BB962C8B-B14F-4D97-AF65-F5344CB8AC3E}">
        <p14:creationId xmlns:p14="http://schemas.microsoft.com/office/powerpoint/2010/main" val="2466155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4D50A4-8812-CF40-ADA9-B2DB51645DE3}" type="slidenum">
              <a:rPr lang="en-GB" smtClean="0"/>
              <a:t>12</a:t>
            </a:fld>
            <a:endParaRPr lang="en-GB"/>
          </a:p>
        </p:txBody>
      </p:sp>
    </p:spTree>
    <p:extLst>
      <p:ext uri="{BB962C8B-B14F-4D97-AF65-F5344CB8AC3E}">
        <p14:creationId xmlns:p14="http://schemas.microsoft.com/office/powerpoint/2010/main" val="807453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4D50A4-8812-CF40-ADA9-B2DB51645DE3}" type="slidenum">
              <a:rPr lang="en-GB" smtClean="0"/>
              <a:t>13</a:t>
            </a:fld>
            <a:endParaRPr lang="en-GB"/>
          </a:p>
        </p:txBody>
      </p:sp>
    </p:spTree>
    <p:extLst>
      <p:ext uri="{BB962C8B-B14F-4D97-AF65-F5344CB8AC3E}">
        <p14:creationId xmlns:p14="http://schemas.microsoft.com/office/powerpoint/2010/main" val="3409640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See if students can recall that a personal statement can form an important part of any job (or course) application. It is the part of the application in which students bring their application – and themselves – to life and can demonstrate why their skills and qualities make them a good match for the needs of the job.</a:t>
            </a:r>
          </a:p>
          <a:p>
            <a:endParaRPr lang="en-GB" sz="1400" dirty="0"/>
          </a:p>
          <a:p>
            <a:r>
              <a:rPr lang="en-GB" sz="1400" dirty="0"/>
              <a:t>If students completed Module 1, for this activity they can use one their strongest skill and / or personal qualities they identified. Alternatively, students can select one from those listed in the </a:t>
            </a:r>
            <a:r>
              <a:rPr lang="en-GB" sz="1400" u="sng" dirty="0"/>
              <a:t>skills and qualities glossary</a:t>
            </a:r>
            <a:r>
              <a:rPr lang="en-GB" sz="1400" b="0" u="none" dirty="0"/>
              <a:t>, or see the differentiation options below.</a:t>
            </a:r>
          </a:p>
          <a:p>
            <a:endParaRPr lang="en-GB" sz="1400" b="0" u="none" dirty="0"/>
          </a:p>
          <a:p>
            <a:r>
              <a:rPr lang="en-GB" sz="1400" b="0" u="none" dirty="0"/>
              <a:t>Review the STAR method using the example on the slide. Explain that students are applying for one of the jobs the character’s applied for (students can choose which one). As part of their application they must complete a personal statement explaining why their skills and qualities are a good match for the job. Students must use the STAR method to do this.</a:t>
            </a:r>
          </a:p>
          <a:p>
            <a:endParaRPr lang="en-GB" sz="1400" b="0" u="none" dirty="0"/>
          </a:p>
          <a:p>
            <a:r>
              <a:rPr lang="en-GB" sz="1400" b="0" u="none" dirty="0"/>
              <a:t>Give students time to develop one STAR example they could use in an application or interview. If appropriate, students can use peer coaching to improve their responses. Invite a few students to share their examples.</a:t>
            </a:r>
          </a:p>
          <a:p>
            <a:endParaRPr lang="en-GB" sz="1400"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u="sng" dirty="0"/>
              <a:t>Differentiation</a:t>
            </a:r>
          </a:p>
          <a:p>
            <a:endParaRPr lang="en-GB" sz="1400" b="1" u="none" dirty="0"/>
          </a:p>
          <a:p>
            <a:r>
              <a:rPr lang="en-GB" sz="1400" b="1" u="none" dirty="0"/>
              <a:t>Support: </a:t>
            </a:r>
            <a:r>
              <a:rPr lang="en-GB" sz="1400" b="0" u="none" dirty="0"/>
              <a:t>Model further examples using the slide. Students develop one STAR explanation and can use peer coaching to identify a suitable example.</a:t>
            </a:r>
          </a:p>
          <a:p>
            <a:endParaRPr lang="en-GB" sz="1400"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u="none" dirty="0"/>
              <a:t>Challenge:</a:t>
            </a:r>
            <a:r>
              <a:rPr lang="en-GB" sz="1400" b="0" u="none" dirty="0"/>
              <a:t> Ask students to review how the characters used STAR in their applications in the previous activity / slide. Assign 1-2 skills and 1-2 qualities at random for each student to use STAR to demonstrate. OPTIONAL: students use STAR to help them to fill in the </a:t>
            </a:r>
            <a:r>
              <a:rPr lang="en-GB" sz="1400" b="0" u="sng" dirty="0"/>
              <a:t>application form extract </a:t>
            </a:r>
            <a:r>
              <a:rPr lang="en-GB" sz="1400" b="0" u="none" dirty="0"/>
              <a:t>(or can do this independently after the lesson). (Students could alternatively complete a full application using your own choice of template form.)</a:t>
            </a:r>
            <a:endParaRPr lang="en-GB" sz="1400" dirty="0"/>
          </a:p>
          <a:p>
            <a:endParaRPr lang="en-GB" sz="1400" dirty="0"/>
          </a:p>
        </p:txBody>
      </p:sp>
      <p:sp>
        <p:nvSpPr>
          <p:cNvPr id="4" name="Slide Number Placeholder 3"/>
          <p:cNvSpPr>
            <a:spLocks noGrp="1"/>
          </p:cNvSpPr>
          <p:nvPr>
            <p:ph type="sldNum" sz="quarter" idx="5"/>
          </p:nvPr>
        </p:nvSpPr>
        <p:spPr/>
        <p:txBody>
          <a:bodyPr/>
          <a:lstStyle/>
          <a:p>
            <a:fld id="{B74D50A4-8812-CF40-ADA9-B2DB51645DE3}" type="slidenum">
              <a:rPr lang="en-GB" smtClean="0"/>
              <a:t>14</a:t>
            </a:fld>
            <a:endParaRPr lang="en-GB"/>
          </a:p>
        </p:txBody>
      </p:sp>
    </p:spTree>
    <p:extLst>
      <p:ext uri="{BB962C8B-B14F-4D97-AF65-F5344CB8AC3E}">
        <p14:creationId xmlns:p14="http://schemas.microsoft.com/office/powerpoint/2010/main" val="469739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275FA-8227-1640-A9CE-67B0944FF3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310D46F-18A3-4648-B4AB-623951769C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162837-18B7-A64F-8BC7-D787422E87AC}"/>
              </a:ext>
            </a:extLst>
          </p:cNvPr>
          <p:cNvSpPr>
            <a:spLocks noGrp="1"/>
          </p:cNvSpPr>
          <p:nvPr>
            <p:ph type="dt" sz="half" idx="10"/>
          </p:nvPr>
        </p:nvSpPr>
        <p:spPr/>
        <p:txBody>
          <a:bodyPr/>
          <a:lstStyle/>
          <a:p>
            <a:fld id="{7EBB0752-C122-064C-A4A9-4AB182A3E838}" type="datetimeFigureOut">
              <a:rPr lang="en-GB" smtClean="0"/>
              <a:t>01/04/2020</a:t>
            </a:fld>
            <a:endParaRPr lang="en-GB"/>
          </a:p>
        </p:txBody>
      </p:sp>
      <p:sp>
        <p:nvSpPr>
          <p:cNvPr id="5" name="Footer Placeholder 4">
            <a:extLst>
              <a:ext uri="{FF2B5EF4-FFF2-40B4-BE49-F238E27FC236}">
                <a16:creationId xmlns:a16="http://schemas.microsoft.com/office/drawing/2014/main" id="{F5C8E060-A59A-E745-9AE0-4A82910351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9B4890-97EB-D94D-A6FE-EC307A6882A9}"/>
              </a:ext>
            </a:extLst>
          </p:cNvPr>
          <p:cNvSpPr>
            <a:spLocks noGrp="1"/>
          </p:cNvSpPr>
          <p:nvPr>
            <p:ph type="sldNum" sz="quarter" idx="12"/>
          </p:nvPr>
        </p:nvSpPr>
        <p:spPr/>
        <p:txBody>
          <a:bodyPr/>
          <a:lstStyle/>
          <a:p>
            <a:fld id="{8BCE1FF5-9590-9B49-B504-6D67EF77ACBA}" type="slidenum">
              <a:rPr lang="en-GB" smtClean="0"/>
              <a:t>‹#›</a:t>
            </a:fld>
            <a:endParaRPr lang="en-GB"/>
          </a:p>
        </p:txBody>
      </p:sp>
    </p:spTree>
    <p:extLst>
      <p:ext uri="{BB962C8B-B14F-4D97-AF65-F5344CB8AC3E}">
        <p14:creationId xmlns:p14="http://schemas.microsoft.com/office/powerpoint/2010/main" val="2189343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181F6-B024-0947-BF80-A717E74D38C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9725B8B-AADD-AE4C-BA77-D47DCD534C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B44965-DABB-2342-B9EB-CDCF54BE8D7B}"/>
              </a:ext>
            </a:extLst>
          </p:cNvPr>
          <p:cNvSpPr>
            <a:spLocks noGrp="1"/>
          </p:cNvSpPr>
          <p:nvPr>
            <p:ph type="dt" sz="half" idx="10"/>
          </p:nvPr>
        </p:nvSpPr>
        <p:spPr/>
        <p:txBody>
          <a:bodyPr/>
          <a:lstStyle/>
          <a:p>
            <a:fld id="{7EBB0752-C122-064C-A4A9-4AB182A3E838}" type="datetimeFigureOut">
              <a:rPr lang="en-GB" smtClean="0"/>
              <a:t>01/04/2020</a:t>
            </a:fld>
            <a:endParaRPr lang="en-GB"/>
          </a:p>
        </p:txBody>
      </p:sp>
      <p:sp>
        <p:nvSpPr>
          <p:cNvPr id="5" name="Footer Placeholder 4">
            <a:extLst>
              <a:ext uri="{FF2B5EF4-FFF2-40B4-BE49-F238E27FC236}">
                <a16:creationId xmlns:a16="http://schemas.microsoft.com/office/drawing/2014/main" id="{55836578-85CD-E24B-840E-E10BC7A5FD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00BFB2-02C8-3B49-AFEA-9795F87061BB}"/>
              </a:ext>
            </a:extLst>
          </p:cNvPr>
          <p:cNvSpPr>
            <a:spLocks noGrp="1"/>
          </p:cNvSpPr>
          <p:nvPr>
            <p:ph type="sldNum" sz="quarter" idx="12"/>
          </p:nvPr>
        </p:nvSpPr>
        <p:spPr/>
        <p:txBody>
          <a:bodyPr/>
          <a:lstStyle/>
          <a:p>
            <a:fld id="{8BCE1FF5-9590-9B49-B504-6D67EF77ACBA}" type="slidenum">
              <a:rPr lang="en-GB" smtClean="0"/>
              <a:t>‹#›</a:t>
            </a:fld>
            <a:endParaRPr lang="en-GB"/>
          </a:p>
        </p:txBody>
      </p:sp>
    </p:spTree>
    <p:extLst>
      <p:ext uri="{BB962C8B-B14F-4D97-AF65-F5344CB8AC3E}">
        <p14:creationId xmlns:p14="http://schemas.microsoft.com/office/powerpoint/2010/main" val="2780953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1C2680-9FAE-8B4E-9AE9-856D269D1D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744760E-5E5F-9749-A250-3730C14F90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446CED-44A1-4747-B6EA-1C3491388D4C}"/>
              </a:ext>
            </a:extLst>
          </p:cNvPr>
          <p:cNvSpPr>
            <a:spLocks noGrp="1"/>
          </p:cNvSpPr>
          <p:nvPr>
            <p:ph type="dt" sz="half" idx="10"/>
          </p:nvPr>
        </p:nvSpPr>
        <p:spPr/>
        <p:txBody>
          <a:bodyPr/>
          <a:lstStyle/>
          <a:p>
            <a:fld id="{7EBB0752-C122-064C-A4A9-4AB182A3E838}" type="datetimeFigureOut">
              <a:rPr lang="en-GB" smtClean="0"/>
              <a:t>01/04/2020</a:t>
            </a:fld>
            <a:endParaRPr lang="en-GB"/>
          </a:p>
        </p:txBody>
      </p:sp>
      <p:sp>
        <p:nvSpPr>
          <p:cNvPr id="5" name="Footer Placeholder 4">
            <a:extLst>
              <a:ext uri="{FF2B5EF4-FFF2-40B4-BE49-F238E27FC236}">
                <a16:creationId xmlns:a16="http://schemas.microsoft.com/office/drawing/2014/main" id="{09350D85-C17E-A140-B528-CE508737D7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FD444E-D860-9D44-A161-107FE06DBBF6}"/>
              </a:ext>
            </a:extLst>
          </p:cNvPr>
          <p:cNvSpPr>
            <a:spLocks noGrp="1"/>
          </p:cNvSpPr>
          <p:nvPr>
            <p:ph type="sldNum" sz="quarter" idx="12"/>
          </p:nvPr>
        </p:nvSpPr>
        <p:spPr/>
        <p:txBody>
          <a:bodyPr/>
          <a:lstStyle/>
          <a:p>
            <a:fld id="{8BCE1FF5-9590-9B49-B504-6D67EF77ACBA}" type="slidenum">
              <a:rPr lang="en-GB" smtClean="0"/>
              <a:t>‹#›</a:t>
            </a:fld>
            <a:endParaRPr lang="en-GB"/>
          </a:p>
        </p:txBody>
      </p:sp>
    </p:spTree>
    <p:extLst>
      <p:ext uri="{BB962C8B-B14F-4D97-AF65-F5344CB8AC3E}">
        <p14:creationId xmlns:p14="http://schemas.microsoft.com/office/powerpoint/2010/main" val="3256704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DECF17-999E-C149-9753-9B048170650B}"/>
              </a:ext>
            </a:extLst>
          </p:cNvPr>
          <p:cNvPicPr>
            <a:picLocks noChangeAspect="1"/>
          </p:cNvPicPr>
          <p:nvPr userDrawn="1"/>
        </p:nvPicPr>
        <p:blipFill>
          <a:blip r:embed="rId2"/>
          <a:srcRect/>
          <a:stretch/>
        </p:blipFill>
        <p:spPr>
          <a:xfrm>
            <a:off x="0" y="0"/>
            <a:ext cx="12216680" cy="6871888"/>
          </a:xfrm>
          <a:prstGeom prst="rect">
            <a:avLst/>
          </a:prstGeom>
        </p:spPr>
      </p:pic>
    </p:spTree>
    <p:extLst>
      <p:ext uri="{BB962C8B-B14F-4D97-AF65-F5344CB8AC3E}">
        <p14:creationId xmlns:p14="http://schemas.microsoft.com/office/powerpoint/2010/main" val="606025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0881C-6095-BA46-A210-8E844806D4C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F9BB317-B28A-3243-925B-937F50C61C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B92C63-0C84-4C46-B58E-42EDFBFB4932}"/>
              </a:ext>
            </a:extLst>
          </p:cNvPr>
          <p:cNvSpPr>
            <a:spLocks noGrp="1"/>
          </p:cNvSpPr>
          <p:nvPr>
            <p:ph type="dt" sz="half" idx="10"/>
          </p:nvPr>
        </p:nvSpPr>
        <p:spPr/>
        <p:txBody>
          <a:bodyPr/>
          <a:lstStyle/>
          <a:p>
            <a:fld id="{7EBB0752-C122-064C-A4A9-4AB182A3E838}" type="datetimeFigureOut">
              <a:rPr lang="en-GB" smtClean="0"/>
              <a:t>01/04/2020</a:t>
            </a:fld>
            <a:endParaRPr lang="en-GB"/>
          </a:p>
        </p:txBody>
      </p:sp>
      <p:sp>
        <p:nvSpPr>
          <p:cNvPr id="5" name="Footer Placeholder 4">
            <a:extLst>
              <a:ext uri="{FF2B5EF4-FFF2-40B4-BE49-F238E27FC236}">
                <a16:creationId xmlns:a16="http://schemas.microsoft.com/office/drawing/2014/main" id="{A723C98C-8772-3B45-989F-B8CE09F78B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C1EBB6-6B64-2843-A020-B971D98D2725}"/>
              </a:ext>
            </a:extLst>
          </p:cNvPr>
          <p:cNvSpPr>
            <a:spLocks noGrp="1"/>
          </p:cNvSpPr>
          <p:nvPr>
            <p:ph type="sldNum" sz="quarter" idx="12"/>
          </p:nvPr>
        </p:nvSpPr>
        <p:spPr/>
        <p:txBody>
          <a:bodyPr/>
          <a:lstStyle/>
          <a:p>
            <a:fld id="{8BCE1FF5-9590-9B49-B504-6D67EF77ACBA}" type="slidenum">
              <a:rPr lang="en-GB" smtClean="0"/>
              <a:t>‹#›</a:t>
            </a:fld>
            <a:endParaRPr lang="en-GB"/>
          </a:p>
        </p:txBody>
      </p:sp>
    </p:spTree>
    <p:extLst>
      <p:ext uri="{BB962C8B-B14F-4D97-AF65-F5344CB8AC3E}">
        <p14:creationId xmlns:p14="http://schemas.microsoft.com/office/powerpoint/2010/main" val="2338716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0BB19-DB4D-3E45-9234-C187AD93B2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8969416-8C78-B24C-8098-DB8DFF12E0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9F9230-4B15-2341-A236-26CFB3383BB0}"/>
              </a:ext>
            </a:extLst>
          </p:cNvPr>
          <p:cNvSpPr>
            <a:spLocks noGrp="1"/>
          </p:cNvSpPr>
          <p:nvPr>
            <p:ph type="dt" sz="half" idx="10"/>
          </p:nvPr>
        </p:nvSpPr>
        <p:spPr/>
        <p:txBody>
          <a:bodyPr/>
          <a:lstStyle/>
          <a:p>
            <a:fld id="{7EBB0752-C122-064C-A4A9-4AB182A3E838}" type="datetimeFigureOut">
              <a:rPr lang="en-GB" smtClean="0"/>
              <a:t>01/04/2020</a:t>
            </a:fld>
            <a:endParaRPr lang="en-GB"/>
          </a:p>
        </p:txBody>
      </p:sp>
      <p:sp>
        <p:nvSpPr>
          <p:cNvPr id="5" name="Footer Placeholder 4">
            <a:extLst>
              <a:ext uri="{FF2B5EF4-FFF2-40B4-BE49-F238E27FC236}">
                <a16:creationId xmlns:a16="http://schemas.microsoft.com/office/drawing/2014/main" id="{360A98EF-414B-C34A-BBE5-593C05D455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978DEF-0108-4342-A494-6D970D7E851E}"/>
              </a:ext>
            </a:extLst>
          </p:cNvPr>
          <p:cNvSpPr>
            <a:spLocks noGrp="1"/>
          </p:cNvSpPr>
          <p:nvPr>
            <p:ph type="sldNum" sz="quarter" idx="12"/>
          </p:nvPr>
        </p:nvSpPr>
        <p:spPr/>
        <p:txBody>
          <a:bodyPr/>
          <a:lstStyle/>
          <a:p>
            <a:fld id="{8BCE1FF5-9590-9B49-B504-6D67EF77ACBA}" type="slidenum">
              <a:rPr lang="en-GB" smtClean="0"/>
              <a:t>‹#›</a:t>
            </a:fld>
            <a:endParaRPr lang="en-GB"/>
          </a:p>
        </p:txBody>
      </p:sp>
    </p:spTree>
    <p:extLst>
      <p:ext uri="{BB962C8B-B14F-4D97-AF65-F5344CB8AC3E}">
        <p14:creationId xmlns:p14="http://schemas.microsoft.com/office/powerpoint/2010/main" val="993008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761AB-10D9-854F-924B-A36D2B55D6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FC6D0A-AA28-1F46-8757-8A35CFBE59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DB5D18E-6868-0048-A088-58DFDCC5AF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C71B887-1E0C-9F4B-91B9-F10839574D14}"/>
              </a:ext>
            </a:extLst>
          </p:cNvPr>
          <p:cNvSpPr>
            <a:spLocks noGrp="1"/>
          </p:cNvSpPr>
          <p:nvPr>
            <p:ph type="dt" sz="half" idx="10"/>
          </p:nvPr>
        </p:nvSpPr>
        <p:spPr/>
        <p:txBody>
          <a:bodyPr/>
          <a:lstStyle/>
          <a:p>
            <a:fld id="{7EBB0752-C122-064C-A4A9-4AB182A3E838}" type="datetimeFigureOut">
              <a:rPr lang="en-GB" smtClean="0"/>
              <a:t>01/04/2020</a:t>
            </a:fld>
            <a:endParaRPr lang="en-GB"/>
          </a:p>
        </p:txBody>
      </p:sp>
      <p:sp>
        <p:nvSpPr>
          <p:cNvPr id="6" name="Footer Placeholder 5">
            <a:extLst>
              <a:ext uri="{FF2B5EF4-FFF2-40B4-BE49-F238E27FC236}">
                <a16:creationId xmlns:a16="http://schemas.microsoft.com/office/drawing/2014/main" id="{53CC9BA7-831C-444F-A4BF-E8F452E434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966FE9-26B1-504E-818B-F634D2D85283}"/>
              </a:ext>
            </a:extLst>
          </p:cNvPr>
          <p:cNvSpPr>
            <a:spLocks noGrp="1"/>
          </p:cNvSpPr>
          <p:nvPr>
            <p:ph type="sldNum" sz="quarter" idx="12"/>
          </p:nvPr>
        </p:nvSpPr>
        <p:spPr/>
        <p:txBody>
          <a:bodyPr/>
          <a:lstStyle/>
          <a:p>
            <a:fld id="{8BCE1FF5-9590-9B49-B504-6D67EF77ACBA}" type="slidenum">
              <a:rPr lang="en-GB" smtClean="0"/>
              <a:t>‹#›</a:t>
            </a:fld>
            <a:endParaRPr lang="en-GB"/>
          </a:p>
        </p:txBody>
      </p:sp>
    </p:spTree>
    <p:extLst>
      <p:ext uri="{BB962C8B-B14F-4D97-AF65-F5344CB8AC3E}">
        <p14:creationId xmlns:p14="http://schemas.microsoft.com/office/powerpoint/2010/main" val="2369156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D9A03-23EC-D948-8D0F-4D08049FBB6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AFA94B-CECF-0447-BDC9-04E6654AAE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0B57FC-78D6-8242-AF78-26BBB45A72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58EE962-0EE7-5B4B-AAB5-7229AD85C6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FFFBA0-7AC2-6548-9908-939AC002C2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30CFA2C-B330-E544-9AAE-7F7B4D1E384D}"/>
              </a:ext>
            </a:extLst>
          </p:cNvPr>
          <p:cNvSpPr>
            <a:spLocks noGrp="1"/>
          </p:cNvSpPr>
          <p:nvPr>
            <p:ph type="dt" sz="half" idx="10"/>
          </p:nvPr>
        </p:nvSpPr>
        <p:spPr/>
        <p:txBody>
          <a:bodyPr/>
          <a:lstStyle/>
          <a:p>
            <a:fld id="{7EBB0752-C122-064C-A4A9-4AB182A3E838}" type="datetimeFigureOut">
              <a:rPr lang="en-GB" smtClean="0"/>
              <a:t>01/04/2020</a:t>
            </a:fld>
            <a:endParaRPr lang="en-GB"/>
          </a:p>
        </p:txBody>
      </p:sp>
      <p:sp>
        <p:nvSpPr>
          <p:cNvPr id="8" name="Footer Placeholder 7">
            <a:extLst>
              <a:ext uri="{FF2B5EF4-FFF2-40B4-BE49-F238E27FC236}">
                <a16:creationId xmlns:a16="http://schemas.microsoft.com/office/drawing/2014/main" id="{5201D915-2129-C647-93AD-5CE26DC0F34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740139-9210-0946-9B49-C7A76374C2F2}"/>
              </a:ext>
            </a:extLst>
          </p:cNvPr>
          <p:cNvSpPr>
            <a:spLocks noGrp="1"/>
          </p:cNvSpPr>
          <p:nvPr>
            <p:ph type="sldNum" sz="quarter" idx="12"/>
          </p:nvPr>
        </p:nvSpPr>
        <p:spPr/>
        <p:txBody>
          <a:bodyPr/>
          <a:lstStyle/>
          <a:p>
            <a:fld id="{8BCE1FF5-9590-9B49-B504-6D67EF77ACBA}" type="slidenum">
              <a:rPr lang="en-GB" smtClean="0"/>
              <a:t>‹#›</a:t>
            </a:fld>
            <a:endParaRPr lang="en-GB"/>
          </a:p>
        </p:txBody>
      </p:sp>
    </p:spTree>
    <p:extLst>
      <p:ext uri="{BB962C8B-B14F-4D97-AF65-F5344CB8AC3E}">
        <p14:creationId xmlns:p14="http://schemas.microsoft.com/office/powerpoint/2010/main" val="9824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2A173-F235-574E-97AE-BA4DE75A4F8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232F5B2-3DE4-0F41-913C-3ECA31102197}"/>
              </a:ext>
            </a:extLst>
          </p:cNvPr>
          <p:cNvSpPr>
            <a:spLocks noGrp="1"/>
          </p:cNvSpPr>
          <p:nvPr>
            <p:ph type="dt" sz="half" idx="10"/>
          </p:nvPr>
        </p:nvSpPr>
        <p:spPr/>
        <p:txBody>
          <a:bodyPr/>
          <a:lstStyle/>
          <a:p>
            <a:fld id="{7EBB0752-C122-064C-A4A9-4AB182A3E838}" type="datetimeFigureOut">
              <a:rPr lang="en-GB" smtClean="0"/>
              <a:t>01/04/2020</a:t>
            </a:fld>
            <a:endParaRPr lang="en-GB"/>
          </a:p>
        </p:txBody>
      </p:sp>
      <p:sp>
        <p:nvSpPr>
          <p:cNvPr id="4" name="Footer Placeholder 3">
            <a:extLst>
              <a:ext uri="{FF2B5EF4-FFF2-40B4-BE49-F238E27FC236}">
                <a16:creationId xmlns:a16="http://schemas.microsoft.com/office/drawing/2014/main" id="{9752BFF3-522E-DD4B-BAF9-F77C4434D44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5370C0F-48CE-CB4A-A2BE-604A41776AFC}"/>
              </a:ext>
            </a:extLst>
          </p:cNvPr>
          <p:cNvSpPr>
            <a:spLocks noGrp="1"/>
          </p:cNvSpPr>
          <p:nvPr>
            <p:ph type="sldNum" sz="quarter" idx="12"/>
          </p:nvPr>
        </p:nvSpPr>
        <p:spPr/>
        <p:txBody>
          <a:bodyPr/>
          <a:lstStyle/>
          <a:p>
            <a:fld id="{8BCE1FF5-9590-9B49-B504-6D67EF77ACBA}" type="slidenum">
              <a:rPr lang="en-GB" smtClean="0"/>
              <a:t>‹#›</a:t>
            </a:fld>
            <a:endParaRPr lang="en-GB"/>
          </a:p>
        </p:txBody>
      </p:sp>
    </p:spTree>
    <p:extLst>
      <p:ext uri="{BB962C8B-B14F-4D97-AF65-F5344CB8AC3E}">
        <p14:creationId xmlns:p14="http://schemas.microsoft.com/office/powerpoint/2010/main" val="802852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E51C46-5A75-7C4D-A38F-68F17BA77744}"/>
              </a:ext>
            </a:extLst>
          </p:cNvPr>
          <p:cNvSpPr>
            <a:spLocks noGrp="1"/>
          </p:cNvSpPr>
          <p:nvPr>
            <p:ph type="dt" sz="half" idx="10"/>
          </p:nvPr>
        </p:nvSpPr>
        <p:spPr/>
        <p:txBody>
          <a:bodyPr/>
          <a:lstStyle/>
          <a:p>
            <a:fld id="{7EBB0752-C122-064C-A4A9-4AB182A3E838}" type="datetimeFigureOut">
              <a:rPr lang="en-GB" smtClean="0"/>
              <a:t>01/04/2020</a:t>
            </a:fld>
            <a:endParaRPr lang="en-GB"/>
          </a:p>
        </p:txBody>
      </p:sp>
      <p:sp>
        <p:nvSpPr>
          <p:cNvPr id="3" name="Footer Placeholder 2">
            <a:extLst>
              <a:ext uri="{FF2B5EF4-FFF2-40B4-BE49-F238E27FC236}">
                <a16:creationId xmlns:a16="http://schemas.microsoft.com/office/drawing/2014/main" id="{C5BFAACC-CAA5-934F-95B1-16C2429AB63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1271CDF-2E2A-D143-8645-63C27237C936}"/>
              </a:ext>
            </a:extLst>
          </p:cNvPr>
          <p:cNvSpPr>
            <a:spLocks noGrp="1"/>
          </p:cNvSpPr>
          <p:nvPr>
            <p:ph type="sldNum" sz="quarter" idx="12"/>
          </p:nvPr>
        </p:nvSpPr>
        <p:spPr/>
        <p:txBody>
          <a:bodyPr/>
          <a:lstStyle/>
          <a:p>
            <a:fld id="{8BCE1FF5-9590-9B49-B504-6D67EF77ACBA}" type="slidenum">
              <a:rPr lang="en-GB" smtClean="0"/>
              <a:t>‹#›</a:t>
            </a:fld>
            <a:endParaRPr lang="en-GB"/>
          </a:p>
        </p:txBody>
      </p:sp>
    </p:spTree>
    <p:extLst>
      <p:ext uri="{BB962C8B-B14F-4D97-AF65-F5344CB8AC3E}">
        <p14:creationId xmlns:p14="http://schemas.microsoft.com/office/powerpoint/2010/main" val="191853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3505A-5290-8D4B-BD42-F486DE6D3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4F661B0-E7AC-3348-A0D6-6240ED2F0F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6763B3C-D3FB-6642-A461-A8CEDC7E0C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517F36-FC1D-9D4B-B255-2CB9F5488DFE}"/>
              </a:ext>
            </a:extLst>
          </p:cNvPr>
          <p:cNvSpPr>
            <a:spLocks noGrp="1"/>
          </p:cNvSpPr>
          <p:nvPr>
            <p:ph type="dt" sz="half" idx="10"/>
          </p:nvPr>
        </p:nvSpPr>
        <p:spPr/>
        <p:txBody>
          <a:bodyPr/>
          <a:lstStyle/>
          <a:p>
            <a:fld id="{7EBB0752-C122-064C-A4A9-4AB182A3E838}" type="datetimeFigureOut">
              <a:rPr lang="en-GB" smtClean="0"/>
              <a:t>01/04/2020</a:t>
            </a:fld>
            <a:endParaRPr lang="en-GB"/>
          </a:p>
        </p:txBody>
      </p:sp>
      <p:sp>
        <p:nvSpPr>
          <p:cNvPr id="6" name="Footer Placeholder 5">
            <a:extLst>
              <a:ext uri="{FF2B5EF4-FFF2-40B4-BE49-F238E27FC236}">
                <a16:creationId xmlns:a16="http://schemas.microsoft.com/office/drawing/2014/main" id="{B8DD092D-77C8-7E41-BCB1-5FD2093741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DFA3D9-EAC9-3945-BEAC-6000C182333C}"/>
              </a:ext>
            </a:extLst>
          </p:cNvPr>
          <p:cNvSpPr>
            <a:spLocks noGrp="1"/>
          </p:cNvSpPr>
          <p:nvPr>
            <p:ph type="sldNum" sz="quarter" idx="12"/>
          </p:nvPr>
        </p:nvSpPr>
        <p:spPr/>
        <p:txBody>
          <a:bodyPr/>
          <a:lstStyle/>
          <a:p>
            <a:fld id="{8BCE1FF5-9590-9B49-B504-6D67EF77ACBA}" type="slidenum">
              <a:rPr lang="en-GB" smtClean="0"/>
              <a:t>‹#›</a:t>
            </a:fld>
            <a:endParaRPr lang="en-GB"/>
          </a:p>
        </p:txBody>
      </p:sp>
    </p:spTree>
    <p:extLst>
      <p:ext uri="{BB962C8B-B14F-4D97-AF65-F5344CB8AC3E}">
        <p14:creationId xmlns:p14="http://schemas.microsoft.com/office/powerpoint/2010/main" val="4015407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F7A1-2721-C64A-8A2C-CCE8FE2AFA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6B3A8C6-DC2D-FC42-A2B6-4EF0FBC056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57FBCEF-0031-584D-8AE1-D9D93FADCA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75171B-978F-2748-8143-7234E2E905C1}"/>
              </a:ext>
            </a:extLst>
          </p:cNvPr>
          <p:cNvSpPr>
            <a:spLocks noGrp="1"/>
          </p:cNvSpPr>
          <p:nvPr>
            <p:ph type="dt" sz="half" idx="10"/>
          </p:nvPr>
        </p:nvSpPr>
        <p:spPr/>
        <p:txBody>
          <a:bodyPr/>
          <a:lstStyle/>
          <a:p>
            <a:fld id="{7EBB0752-C122-064C-A4A9-4AB182A3E838}" type="datetimeFigureOut">
              <a:rPr lang="en-GB" smtClean="0"/>
              <a:t>01/04/2020</a:t>
            </a:fld>
            <a:endParaRPr lang="en-GB"/>
          </a:p>
        </p:txBody>
      </p:sp>
      <p:sp>
        <p:nvSpPr>
          <p:cNvPr id="6" name="Footer Placeholder 5">
            <a:extLst>
              <a:ext uri="{FF2B5EF4-FFF2-40B4-BE49-F238E27FC236}">
                <a16:creationId xmlns:a16="http://schemas.microsoft.com/office/drawing/2014/main" id="{C3C54944-2CFF-494A-81A1-10EF14DB8D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BD0EA6-4709-B24A-9AA0-0865E0246806}"/>
              </a:ext>
            </a:extLst>
          </p:cNvPr>
          <p:cNvSpPr>
            <a:spLocks noGrp="1"/>
          </p:cNvSpPr>
          <p:nvPr>
            <p:ph type="sldNum" sz="quarter" idx="12"/>
          </p:nvPr>
        </p:nvSpPr>
        <p:spPr/>
        <p:txBody>
          <a:bodyPr/>
          <a:lstStyle/>
          <a:p>
            <a:fld id="{8BCE1FF5-9590-9B49-B504-6D67EF77ACBA}" type="slidenum">
              <a:rPr lang="en-GB" smtClean="0"/>
              <a:t>‹#›</a:t>
            </a:fld>
            <a:endParaRPr lang="en-GB"/>
          </a:p>
        </p:txBody>
      </p:sp>
    </p:spTree>
    <p:extLst>
      <p:ext uri="{BB962C8B-B14F-4D97-AF65-F5344CB8AC3E}">
        <p14:creationId xmlns:p14="http://schemas.microsoft.com/office/powerpoint/2010/main" val="547458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4846E0-B049-1945-92C1-DD62B04C6F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611C30-0EDA-0242-95AF-56F480CE3E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8491D4-D0B4-0D4A-ABA1-609C5D7547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BB0752-C122-064C-A4A9-4AB182A3E838}" type="datetimeFigureOut">
              <a:rPr lang="en-GB" smtClean="0"/>
              <a:t>01/04/2020</a:t>
            </a:fld>
            <a:endParaRPr lang="en-GB"/>
          </a:p>
        </p:txBody>
      </p:sp>
      <p:sp>
        <p:nvSpPr>
          <p:cNvPr id="5" name="Footer Placeholder 4">
            <a:extLst>
              <a:ext uri="{FF2B5EF4-FFF2-40B4-BE49-F238E27FC236}">
                <a16:creationId xmlns:a16="http://schemas.microsoft.com/office/drawing/2014/main" id="{2EC6C1B7-F16C-A64F-8341-9574297EFD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F8012C1-0523-2B42-920D-6842824E42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CE1FF5-9590-9B49-B504-6D67EF77ACBA}" type="slidenum">
              <a:rPr lang="en-GB" smtClean="0"/>
              <a:t>‹#›</a:t>
            </a:fld>
            <a:endParaRPr lang="en-GB"/>
          </a:p>
        </p:txBody>
      </p:sp>
    </p:spTree>
    <p:extLst>
      <p:ext uri="{BB962C8B-B14F-4D97-AF65-F5344CB8AC3E}">
        <p14:creationId xmlns:p14="http://schemas.microsoft.com/office/powerpoint/2010/main" val="2386432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6.jpg"/><Relationship Id="rId7"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34.emf"/><Relationship Id="rId4" Type="http://schemas.openxmlformats.org/officeDocument/2006/relationships/image" Target="../media/image33.emf"/><Relationship Id="rId9" Type="http://schemas.openxmlformats.org/officeDocument/2006/relationships/image" Target="../media/image37.emf"/></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emf"/><Relationship Id="rId11" Type="http://schemas.openxmlformats.org/officeDocument/2006/relationships/image" Target="../media/image21.emf"/><Relationship Id="rId5" Type="http://schemas.openxmlformats.org/officeDocument/2006/relationships/image" Target="../media/image1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5.emf"/><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room&#10;&#10;Description automatically generated">
            <a:extLst>
              <a:ext uri="{FF2B5EF4-FFF2-40B4-BE49-F238E27FC236}">
                <a16:creationId xmlns:a16="http://schemas.microsoft.com/office/drawing/2014/main" id="{E1640D81-A805-AA4A-BF84-1D61191A16FB}"/>
              </a:ext>
            </a:extLst>
          </p:cNvPr>
          <p:cNvPicPr>
            <a:picLocks noChangeAspect="1"/>
          </p:cNvPicPr>
          <p:nvPr/>
        </p:nvPicPr>
        <p:blipFill rotWithShape="1">
          <a:blip r:embed="rId3"/>
          <a:srcRect t="5429" r="30483" b="35934"/>
          <a:stretch/>
        </p:blipFill>
        <p:spPr>
          <a:xfrm>
            <a:off x="-3756" y="0"/>
            <a:ext cx="12195756" cy="6858000"/>
          </a:xfrm>
          <a:prstGeom prst="rect">
            <a:avLst/>
          </a:prstGeom>
        </p:spPr>
      </p:pic>
      <p:sp>
        <p:nvSpPr>
          <p:cNvPr id="13" name="Rectangle 12">
            <a:extLst>
              <a:ext uri="{FF2B5EF4-FFF2-40B4-BE49-F238E27FC236}">
                <a16:creationId xmlns:a16="http://schemas.microsoft.com/office/drawing/2014/main" id="{52C1B0F3-413C-3E45-AFFB-CE6C3CA23A36}"/>
              </a:ext>
            </a:extLst>
          </p:cNvPr>
          <p:cNvSpPr/>
          <p:nvPr/>
        </p:nvSpPr>
        <p:spPr>
          <a:xfrm>
            <a:off x="0" y="402672"/>
            <a:ext cx="12192000" cy="6455328"/>
          </a:xfrm>
          <a:prstGeom prst="rect">
            <a:avLst/>
          </a:prstGeom>
          <a:gradFill flip="none" rotWithShape="1">
            <a:gsLst>
              <a:gs pos="64000">
                <a:schemeClr val="tx1">
                  <a:tint val="66000"/>
                  <a:satMod val="160000"/>
                  <a:alpha val="0"/>
                </a:schemeClr>
              </a:gs>
              <a:gs pos="100000">
                <a:schemeClr val="tx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EFD89DA-842D-254E-AFA6-3831F27CC59A}"/>
              </a:ext>
            </a:extLst>
          </p:cNvPr>
          <p:cNvSpPr/>
          <p:nvPr/>
        </p:nvSpPr>
        <p:spPr>
          <a:xfrm>
            <a:off x="0" y="3218345"/>
            <a:ext cx="3057099" cy="544836"/>
          </a:xfrm>
          <a:prstGeom prst="rect">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32FAB137-F4F7-8A4E-9148-9E42AFB62FA6}"/>
              </a:ext>
            </a:extLst>
          </p:cNvPr>
          <p:cNvPicPr>
            <a:picLocks noChangeAspect="1"/>
          </p:cNvPicPr>
          <p:nvPr/>
        </p:nvPicPr>
        <p:blipFill>
          <a:blip r:embed="rId4"/>
          <a:stretch>
            <a:fillRect/>
          </a:stretch>
        </p:blipFill>
        <p:spPr>
          <a:xfrm>
            <a:off x="9782345" y="6172200"/>
            <a:ext cx="2251423" cy="557784"/>
          </a:xfrm>
          <a:prstGeom prst="rect">
            <a:avLst/>
          </a:prstGeom>
        </p:spPr>
      </p:pic>
      <p:sp>
        <p:nvSpPr>
          <p:cNvPr id="12" name="Rectangle 11">
            <a:extLst>
              <a:ext uri="{FF2B5EF4-FFF2-40B4-BE49-F238E27FC236}">
                <a16:creationId xmlns:a16="http://schemas.microsoft.com/office/drawing/2014/main" id="{765096CC-79E8-934D-B378-D4A495E5551C}"/>
              </a:ext>
            </a:extLst>
          </p:cNvPr>
          <p:cNvSpPr/>
          <p:nvPr/>
        </p:nvSpPr>
        <p:spPr>
          <a:xfrm>
            <a:off x="0" y="-4751"/>
            <a:ext cx="8048847" cy="1440145"/>
          </a:xfrm>
          <a:prstGeom prst="rect">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BD9D59D-C0EE-7F4E-A472-175C7277F555}"/>
              </a:ext>
            </a:extLst>
          </p:cNvPr>
          <p:cNvSpPr/>
          <p:nvPr/>
        </p:nvSpPr>
        <p:spPr>
          <a:xfrm>
            <a:off x="0" y="712263"/>
            <a:ext cx="3732028" cy="1977774"/>
          </a:xfrm>
          <a:prstGeom prst="rect">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2345AC2-AB56-B44F-ABCC-0DD06C3BBCEA}"/>
              </a:ext>
            </a:extLst>
          </p:cNvPr>
          <p:cNvPicPr>
            <a:picLocks noChangeAspect="1"/>
          </p:cNvPicPr>
          <p:nvPr/>
        </p:nvPicPr>
        <p:blipFill rotWithShape="1">
          <a:blip r:embed="rId5"/>
          <a:srcRect l="6575"/>
          <a:stretch/>
        </p:blipFill>
        <p:spPr>
          <a:xfrm>
            <a:off x="137159" y="-256130"/>
            <a:ext cx="8592171" cy="3580318"/>
          </a:xfrm>
          <a:prstGeom prst="rect">
            <a:avLst/>
          </a:prstGeom>
        </p:spPr>
      </p:pic>
      <p:pic>
        <p:nvPicPr>
          <p:cNvPr id="2" name="Picture 1">
            <a:extLst>
              <a:ext uri="{FF2B5EF4-FFF2-40B4-BE49-F238E27FC236}">
                <a16:creationId xmlns:a16="http://schemas.microsoft.com/office/drawing/2014/main" id="{EAA23BAD-A080-1949-98B8-7A9341F85C98}"/>
              </a:ext>
            </a:extLst>
          </p:cNvPr>
          <p:cNvPicPr>
            <a:picLocks noChangeAspect="1"/>
          </p:cNvPicPr>
          <p:nvPr/>
        </p:nvPicPr>
        <p:blipFill>
          <a:blip r:embed="rId6"/>
          <a:stretch>
            <a:fillRect/>
          </a:stretch>
        </p:blipFill>
        <p:spPr>
          <a:xfrm>
            <a:off x="134753" y="3195053"/>
            <a:ext cx="3048000" cy="660400"/>
          </a:xfrm>
          <a:prstGeom prst="rect">
            <a:avLst/>
          </a:prstGeom>
        </p:spPr>
      </p:pic>
    </p:spTree>
    <p:extLst>
      <p:ext uri="{BB962C8B-B14F-4D97-AF65-F5344CB8AC3E}">
        <p14:creationId xmlns:p14="http://schemas.microsoft.com/office/powerpoint/2010/main" val="849753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11169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925" y="-180975"/>
            <a:ext cx="12515850" cy="7219950"/>
          </a:xfrm>
          <a:prstGeom prst="rect">
            <a:avLst/>
          </a:prstGeom>
        </p:spPr>
      </p:pic>
    </p:spTree>
    <p:extLst>
      <p:ext uri="{BB962C8B-B14F-4D97-AF65-F5344CB8AC3E}">
        <p14:creationId xmlns:p14="http://schemas.microsoft.com/office/powerpoint/2010/main" val="4015530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A58AED59-EC83-4657-8941-2E8EBA2AC73E}"/>
              </a:ext>
            </a:extLst>
          </p:cNvPr>
          <p:cNvGraphicFramePr>
            <a:graphicFrameLocks noGrp="1"/>
          </p:cNvGraphicFramePr>
          <p:nvPr>
            <p:ph idx="4294967295"/>
          </p:nvPr>
        </p:nvGraphicFramePr>
        <p:xfrm>
          <a:off x="293013" y="1601841"/>
          <a:ext cx="11277993" cy="4060404"/>
        </p:xfrm>
        <a:graphic>
          <a:graphicData uri="http://schemas.openxmlformats.org/drawingml/2006/table">
            <a:tbl>
              <a:tblPr firstRow="1" firstCol="1" bandRow="1">
                <a:tableStyleId>{2D5ABB26-0587-4C30-8999-92F81FD0307C}</a:tableStyleId>
              </a:tblPr>
              <a:tblGrid>
                <a:gridCol w="2262180">
                  <a:extLst>
                    <a:ext uri="{9D8B030D-6E8A-4147-A177-3AD203B41FA5}">
                      <a16:colId xmlns:a16="http://schemas.microsoft.com/office/drawing/2014/main" val="3520286367"/>
                    </a:ext>
                  </a:extLst>
                </a:gridCol>
                <a:gridCol w="9015813">
                  <a:extLst>
                    <a:ext uri="{9D8B030D-6E8A-4147-A177-3AD203B41FA5}">
                      <a16:colId xmlns:a16="http://schemas.microsoft.com/office/drawing/2014/main" val="2029856345"/>
                    </a:ext>
                  </a:extLst>
                </a:gridCol>
              </a:tblGrid>
              <a:tr h="414711">
                <a:tc>
                  <a:txBody>
                    <a:bodyPr/>
                    <a:lstStyle/>
                    <a:p>
                      <a:pPr>
                        <a:spcAft>
                          <a:spcPts val="0"/>
                        </a:spcAft>
                      </a:pPr>
                      <a:r>
                        <a:rPr lang="en-GB" sz="1800" b="0" i="0" kern="1200" dirty="0">
                          <a:solidFill>
                            <a:schemeClr val="bg1"/>
                          </a:solidFill>
                          <a:effectLst/>
                          <a:latin typeface="Arial" panose="020B0604020202020204" pitchFamily="34" charset="0"/>
                          <a:cs typeface="Arial" panose="020B0604020202020204" pitchFamily="34" charset="0"/>
                        </a:rPr>
                        <a:t>Communicate</a:t>
                      </a:r>
                      <a:endParaRPr lang="en-GB" sz="28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bg1"/>
                      </a:solidFill>
                      <a:prstDash val="solid"/>
                      <a:round/>
                      <a:headEnd type="none" w="med" len="med"/>
                      <a:tailEnd type="none" w="med" len="med"/>
                    </a:lnB>
                    <a:solidFill>
                      <a:srgbClr val="982532"/>
                    </a:solidFill>
                  </a:tcPr>
                </a:tc>
                <a:tc>
                  <a:txBody>
                    <a:bodyPr/>
                    <a:lstStyle/>
                    <a:p>
                      <a:pPr>
                        <a:spcAft>
                          <a:spcPts val="0"/>
                        </a:spcAft>
                      </a:pPr>
                      <a:r>
                        <a:rPr lang="en-GB" sz="1800" b="0" i="0" dirty="0">
                          <a:effectLst/>
                          <a:latin typeface="Arial" panose="020B0604020202020204" pitchFamily="34" charset="0"/>
                          <a:cs typeface="Arial" panose="020B0604020202020204" pitchFamily="34" charset="0"/>
                        </a:rPr>
                        <a:t>Share information and understanding with others, clearly and accurately.</a:t>
                      </a:r>
                      <a:endParaRPr lang="en-GB" sz="28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rgbClr val="982532"/>
                      </a:solidFill>
                      <a:prstDash val="solid"/>
                      <a:round/>
                      <a:headEnd type="none" w="med" len="med"/>
                      <a:tailEnd type="none" w="med" len="med"/>
                    </a:lnR>
                    <a:lnT w="12700" cap="flat" cmpd="sng" algn="ctr">
                      <a:solidFill>
                        <a:srgbClr val="98253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862793169"/>
                  </a:ext>
                </a:extLst>
              </a:tr>
              <a:tr h="438063">
                <a:tc>
                  <a:txBody>
                    <a:bodyPr/>
                    <a:lstStyle/>
                    <a:p>
                      <a:pPr>
                        <a:spcAft>
                          <a:spcPts val="0"/>
                        </a:spcAft>
                      </a:pPr>
                      <a:r>
                        <a:rPr lang="en-GB" sz="1800" b="0" i="0" kern="1200" dirty="0">
                          <a:solidFill>
                            <a:schemeClr val="bg1"/>
                          </a:solidFill>
                          <a:effectLst/>
                          <a:latin typeface="Arial" panose="020B0604020202020204" pitchFamily="34" charset="0"/>
                          <a:cs typeface="Arial" panose="020B0604020202020204" pitchFamily="34" charset="0"/>
                        </a:rPr>
                        <a:t>Analyse information</a:t>
                      </a:r>
                      <a:endParaRPr lang="en-GB" sz="28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2532"/>
                    </a:solidFill>
                  </a:tcPr>
                </a:tc>
                <a:tc>
                  <a:txBody>
                    <a:bodyPr/>
                    <a:lstStyle/>
                    <a:p>
                      <a:pPr>
                        <a:spcAft>
                          <a:spcPts val="0"/>
                        </a:spcAft>
                      </a:pPr>
                      <a:r>
                        <a:rPr lang="en-GB" sz="1800" b="0" i="0" dirty="0">
                          <a:effectLst/>
                          <a:latin typeface="Arial" panose="020B0604020202020204" pitchFamily="34" charset="0"/>
                          <a:cs typeface="Arial" panose="020B0604020202020204" pitchFamily="34" charset="0"/>
                        </a:rPr>
                        <a:t>Examine information carefully to identify what’s most relevant or important.</a:t>
                      </a:r>
                      <a:endParaRPr lang="en-GB" sz="28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rgbClr val="98253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846338369"/>
                  </a:ext>
                </a:extLst>
              </a:tr>
              <a:tr h="423649">
                <a:tc>
                  <a:txBody>
                    <a:bodyPr/>
                    <a:lstStyle/>
                    <a:p>
                      <a:pPr>
                        <a:spcAft>
                          <a:spcPts val="0"/>
                        </a:spcAft>
                      </a:pPr>
                      <a:r>
                        <a:rPr lang="en-GB" sz="1800" b="0" i="0" kern="1200" dirty="0">
                          <a:solidFill>
                            <a:schemeClr val="bg1"/>
                          </a:solidFill>
                          <a:effectLst/>
                          <a:latin typeface="Arial" panose="020B0604020202020204" pitchFamily="34" charset="0"/>
                          <a:cs typeface="Arial" panose="020B0604020202020204" pitchFamily="34" charset="0"/>
                        </a:rPr>
                        <a:t>Solve problems</a:t>
                      </a:r>
                      <a:endParaRPr lang="en-GB" sz="28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2532"/>
                    </a:solidFill>
                  </a:tcPr>
                </a:tc>
                <a:tc>
                  <a:txBody>
                    <a:bodyPr/>
                    <a:lstStyle/>
                    <a:p>
                      <a:pPr>
                        <a:spcAft>
                          <a:spcPts val="0"/>
                        </a:spcAft>
                      </a:pPr>
                      <a:r>
                        <a:rPr lang="en-GB" sz="1800" b="0" i="0" dirty="0">
                          <a:effectLst/>
                          <a:latin typeface="Arial" panose="020B0604020202020204" pitchFamily="34" charset="0"/>
                          <a:cs typeface="Arial" panose="020B0604020202020204" pitchFamily="34" charset="0"/>
                        </a:rPr>
                        <a:t>Find solutions to difficult or complicated issues.</a:t>
                      </a:r>
                      <a:endParaRPr lang="en-GB" sz="28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rgbClr val="98253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109275080"/>
                  </a:ext>
                </a:extLst>
              </a:tr>
              <a:tr h="453910">
                <a:tc>
                  <a:txBody>
                    <a:bodyPr/>
                    <a:lstStyle/>
                    <a:p>
                      <a:pPr>
                        <a:spcAft>
                          <a:spcPts val="0"/>
                        </a:spcAft>
                      </a:pPr>
                      <a:r>
                        <a:rPr lang="en-GB" sz="1800" b="0" i="0" kern="1200" dirty="0">
                          <a:solidFill>
                            <a:schemeClr val="bg1"/>
                          </a:solidFill>
                          <a:effectLst/>
                          <a:latin typeface="Arial" panose="020B0604020202020204" pitchFamily="34" charset="0"/>
                          <a:cs typeface="Arial" panose="020B0604020202020204" pitchFamily="34" charset="0"/>
                        </a:rPr>
                        <a:t>Manage money</a:t>
                      </a:r>
                      <a:endParaRPr lang="en-GB" sz="28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2532"/>
                    </a:solidFill>
                  </a:tcPr>
                </a:tc>
                <a:tc>
                  <a:txBody>
                    <a:bodyPr/>
                    <a:lstStyle/>
                    <a:p>
                      <a:pPr>
                        <a:spcAft>
                          <a:spcPts val="0"/>
                        </a:spcAft>
                      </a:pPr>
                      <a:r>
                        <a:rPr lang="en-GB" sz="1800" b="0" i="0" dirty="0">
                          <a:effectLst/>
                          <a:latin typeface="Arial" panose="020B0604020202020204" pitchFamily="34" charset="0"/>
                          <a:cs typeface="Arial" panose="020B0604020202020204" pitchFamily="34" charset="0"/>
                        </a:rPr>
                        <a:t>Make calculations involving money and manage costs and budgets.</a:t>
                      </a:r>
                      <a:endParaRPr lang="en-GB" sz="28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rgbClr val="98253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937552592"/>
                  </a:ext>
                </a:extLst>
              </a:tr>
              <a:tr h="469040">
                <a:tc>
                  <a:txBody>
                    <a:bodyPr/>
                    <a:lstStyle/>
                    <a:p>
                      <a:pPr>
                        <a:spcAft>
                          <a:spcPts val="0"/>
                        </a:spcAft>
                      </a:pPr>
                      <a:r>
                        <a:rPr lang="en-GB" sz="1800" b="0" i="0" kern="1200" dirty="0">
                          <a:solidFill>
                            <a:schemeClr val="bg1"/>
                          </a:solidFill>
                          <a:effectLst/>
                          <a:latin typeface="Arial" panose="020B0604020202020204" pitchFamily="34" charset="0"/>
                          <a:cs typeface="Arial" panose="020B0604020202020204" pitchFamily="34" charset="0"/>
                        </a:rPr>
                        <a:t>Plan work</a:t>
                      </a:r>
                      <a:endParaRPr lang="en-GB" sz="28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2532"/>
                    </a:solidFill>
                  </a:tcPr>
                </a:tc>
                <a:tc>
                  <a:txBody>
                    <a:bodyPr/>
                    <a:lstStyle/>
                    <a:p>
                      <a:pPr>
                        <a:spcAft>
                          <a:spcPts val="0"/>
                        </a:spcAft>
                      </a:pPr>
                      <a:r>
                        <a:rPr lang="en-GB" sz="1800" b="0" i="0" dirty="0">
                          <a:effectLst/>
                          <a:latin typeface="Arial" panose="020B0604020202020204" pitchFamily="34" charset="0"/>
                          <a:cs typeface="Arial" panose="020B0604020202020204" pitchFamily="34" charset="0"/>
                        </a:rPr>
                        <a:t>Set goals to manage your time, tasks and yourself and complete all tasks.</a:t>
                      </a:r>
                      <a:endParaRPr lang="en-GB" sz="28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rgbClr val="98253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23264122"/>
                  </a:ext>
                </a:extLst>
              </a:tr>
              <a:tr h="469040">
                <a:tc>
                  <a:txBody>
                    <a:bodyPr/>
                    <a:lstStyle/>
                    <a:p>
                      <a:pPr>
                        <a:spcAft>
                          <a:spcPts val="0"/>
                        </a:spcAft>
                      </a:pPr>
                      <a:r>
                        <a:rPr lang="en-GB" sz="1800" b="0" i="0" kern="1200" dirty="0">
                          <a:solidFill>
                            <a:schemeClr val="bg1"/>
                          </a:solidFill>
                          <a:effectLst/>
                          <a:latin typeface="Arial" panose="020B0604020202020204" pitchFamily="34" charset="0"/>
                          <a:cs typeface="Arial" panose="020B0604020202020204" pitchFamily="34" charset="0"/>
                        </a:rPr>
                        <a:t>Numeracy</a:t>
                      </a:r>
                      <a:endParaRPr lang="en-GB" sz="28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2532"/>
                    </a:solidFill>
                  </a:tcPr>
                </a:tc>
                <a:tc>
                  <a:txBody>
                    <a:bodyPr/>
                    <a:lstStyle/>
                    <a:p>
                      <a:pPr>
                        <a:spcAft>
                          <a:spcPts val="0"/>
                        </a:spcAft>
                      </a:pPr>
                      <a:r>
                        <a:rPr lang="en-GB" sz="1800" b="0" i="0" dirty="0">
                          <a:effectLst/>
                          <a:latin typeface="Arial" panose="020B0604020202020204" pitchFamily="34" charset="0"/>
                          <a:cs typeface="Arial" panose="020B0604020202020204" pitchFamily="34" charset="0"/>
                        </a:rPr>
                        <a:t>Understand, work with and solve problems involving numbers.</a:t>
                      </a:r>
                      <a:endParaRPr lang="en-GB" sz="28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rgbClr val="98253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34399892"/>
                  </a:ext>
                </a:extLst>
              </a:tr>
              <a:tr h="453910">
                <a:tc>
                  <a:txBody>
                    <a:bodyPr/>
                    <a:lstStyle/>
                    <a:p>
                      <a:pPr>
                        <a:spcAft>
                          <a:spcPts val="0"/>
                        </a:spcAft>
                      </a:pPr>
                      <a:r>
                        <a:rPr lang="en-GB" sz="1800" b="0" i="0" kern="1200" dirty="0">
                          <a:solidFill>
                            <a:schemeClr val="bg1"/>
                          </a:solidFill>
                          <a:effectLst/>
                          <a:latin typeface="Arial" panose="020B0604020202020204" pitchFamily="34" charset="0"/>
                          <a:cs typeface="Arial" panose="020B0604020202020204" pitchFamily="34" charset="0"/>
                        </a:rPr>
                        <a:t>Literacy</a:t>
                      </a:r>
                      <a:endParaRPr lang="en-GB" sz="28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2532"/>
                    </a:solidFill>
                  </a:tcPr>
                </a:tc>
                <a:tc>
                  <a:txBody>
                    <a:bodyPr/>
                    <a:lstStyle/>
                    <a:p>
                      <a:pPr>
                        <a:spcAft>
                          <a:spcPts val="0"/>
                        </a:spcAft>
                      </a:pPr>
                      <a:r>
                        <a:rPr lang="en-GB" sz="1800" b="0" i="0" dirty="0">
                          <a:effectLst/>
                          <a:latin typeface="Arial" panose="020B0604020202020204" pitchFamily="34" charset="0"/>
                          <a:cs typeface="Arial" panose="020B0604020202020204" pitchFamily="34" charset="0"/>
                        </a:rPr>
                        <a:t>Read, write, speak and listen well, to understand and communicate.</a:t>
                      </a:r>
                      <a:endParaRPr lang="en-GB" sz="28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rgbClr val="98253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894431537"/>
                  </a:ext>
                </a:extLst>
              </a:tr>
              <a:tr h="453910">
                <a:tc>
                  <a:txBody>
                    <a:bodyPr/>
                    <a:lstStyle/>
                    <a:p>
                      <a:pPr>
                        <a:spcAft>
                          <a:spcPts val="0"/>
                        </a:spcAft>
                      </a:pPr>
                      <a:r>
                        <a:rPr lang="en-GB" sz="1800" b="0" i="0" kern="1200" dirty="0">
                          <a:solidFill>
                            <a:schemeClr val="bg1"/>
                          </a:solidFill>
                          <a:effectLst/>
                          <a:latin typeface="Arial" panose="020B0604020202020204" pitchFamily="34" charset="0"/>
                          <a:cs typeface="Arial" panose="020B0604020202020204" pitchFamily="34" charset="0"/>
                        </a:rPr>
                        <a:t>Use IT</a:t>
                      </a:r>
                      <a:endParaRPr lang="en-GB" sz="28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2532"/>
                    </a:solidFill>
                  </a:tcPr>
                </a:tc>
                <a:tc>
                  <a:txBody>
                    <a:bodyPr/>
                    <a:lstStyle/>
                    <a:p>
                      <a:pPr>
                        <a:spcAft>
                          <a:spcPts val="0"/>
                        </a:spcAft>
                      </a:pPr>
                      <a:r>
                        <a:rPr lang="en-GB" sz="1800" b="0" i="0" dirty="0">
                          <a:effectLst/>
                          <a:latin typeface="Arial" panose="020B0604020202020204" pitchFamily="34" charset="0"/>
                          <a:cs typeface="Arial" panose="020B0604020202020204" pitchFamily="34" charset="0"/>
                        </a:rPr>
                        <a:t>Use computers and other electronic devices to complete tasks and solve problems.</a:t>
                      </a:r>
                      <a:endParaRPr lang="en-GB" sz="28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rgbClr val="98253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601317772"/>
                  </a:ext>
                </a:extLst>
              </a:tr>
              <a:tr h="484171">
                <a:tc>
                  <a:txBody>
                    <a:bodyPr/>
                    <a:lstStyle/>
                    <a:p>
                      <a:pPr>
                        <a:spcAft>
                          <a:spcPts val="0"/>
                        </a:spcAft>
                      </a:pPr>
                      <a:r>
                        <a:rPr lang="en-GB" sz="1800" b="0" i="0" kern="1200" dirty="0">
                          <a:solidFill>
                            <a:schemeClr val="bg1"/>
                          </a:solidFill>
                          <a:effectLst/>
                          <a:latin typeface="Arial" panose="020B0604020202020204" pitchFamily="34" charset="0"/>
                          <a:cs typeface="Arial" panose="020B0604020202020204" pitchFamily="34" charset="0"/>
                        </a:rPr>
                        <a:t>Make decisions</a:t>
                      </a:r>
                      <a:endParaRPr lang="en-GB" sz="28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solidFill>
                      <a:srgbClr val="982532"/>
                    </a:solidFill>
                  </a:tcPr>
                </a:tc>
                <a:tc>
                  <a:txBody>
                    <a:bodyPr/>
                    <a:lstStyle/>
                    <a:p>
                      <a:pPr>
                        <a:spcAft>
                          <a:spcPts val="0"/>
                        </a:spcAft>
                      </a:pPr>
                      <a:r>
                        <a:rPr lang="en-GB" sz="1800" b="0" i="0" dirty="0">
                          <a:effectLst/>
                          <a:latin typeface="Arial" panose="020B0604020202020204" pitchFamily="34" charset="0"/>
                          <a:cs typeface="Arial" panose="020B0604020202020204" pitchFamily="34" charset="0"/>
                        </a:rPr>
                        <a:t>Examine different alternatives to identify the best choice.</a:t>
                      </a:r>
                      <a:endParaRPr lang="en-GB" sz="28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rgbClr val="98253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982532"/>
                      </a:solidFill>
                      <a:prstDash val="solid"/>
                      <a:round/>
                      <a:headEnd type="none" w="med" len="med"/>
                      <a:tailEnd type="none" w="med" len="med"/>
                    </a:lnB>
                  </a:tcPr>
                </a:tc>
                <a:extLst>
                  <a:ext uri="{0D108BD9-81ED-4DB2-BD59-A6C34878D82A}">
                    <a16:rowId xmlns:a16="http://schemas.microsoft.com/office/drawing/2014/main" val="2485506754"/>
                  </a:ext>
                </a:extLst>
              </a:tr>
            </a:tbl>
          </a:graphicData>
        </a:graphic>
      </p:graphicFrame>
      <p:sp>
        <p:nvSpPr>
          <p:cNvPr id="5" name="Title 1">
            <a:extLst>
              <a:ext uri="{FF2B5EF4-FFF2-40B4-BE49-F238E27FC236}">
                <a16:creationId xmlns:a16="http://schemas.microsoft.com/office/drawing/2014/main" id="{827625C4-5525-467B-AC13-AC8412AE7B1F}"/>
              </a:ext>
            </a:extLst>
          </p:cNvPr>
          <p:cNvSpPr txBox="1">
            <a:spLocks/>
          </p:cNvSpPr>
          <p:nvPr/>
        </p:nvSpPr>
        <p:spPr>
          <a:xfrm>
            <a:off x="219349" y="994399"/>
            <a:ext cx="10879340" cy="6878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latin typeface="Arial" panose="020B0604020202020204" pitchFamily="34" charset="0"/>
                <a:cs typeface="Arial" panose="020B0604020202020204" pitchFamily="34" charset="0"/>
              </a:rPr>
              <a:t>Skills are what you can do:</a:t>
            </a:r>
          </a:p>
        </p:txBody>
      </p:sp>
      <p:sp>
        <p:nvSpPr>
          <p:cNvPr id="9" name="Rectangle 8">
            <a:extLst>
              <a:ext uri="{FF2B5EF4-FFF2-40B4-BE49-F238E27FC236}">
                <a16:creationId xmlns:a16="http://schemas.microsoft.com/office/drawing/2014/main" id="{AB1B2906-AAF4-604A-945F-7C98DC5A41D6}"/>
              </a:ext>
            </a:extLst>
          </p:cNvPr>
          <p:cNvSpPr/>
          <p:nvPr/>
        </p:nvSpPr>
        <p:spPr>
          <a:xfrm>
            <a:off x="-1" y="273132"/>
            <a:ext cx="6910087" cy="618119"/>
          </a:xfrm>
          <a:prstGeom prst="rect">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2D6CAA0-B8F3-1B4B-902D-48484F99D9BE}"/>
              </a:ext>
            </a:extLst>
          </p:cNvPr>
          <p:cNvPicPr>
            <a:picLocks noChangeAspect="1"/>
          </p:cNvPicPr>
          <p:nvPr/>
        </p:nvPicPr>
        <p:blipFill>
          <a:blip r:embed="rId3"/>
          <a:stretch>
            <a:fillRect/>
          </a:stretch>
        </p:blipFill>
        <p:spPr>
          <a:xfrm>
            <a:off x="0" y="167973"/>
            <a:ext cx="7086600" cy="977900"/>
          </a:xfrm>
          <a:prstGeom prst="rect">
            <a:avLst/>
          </a:prstGeom>
        </p:spPr>
      </p:pic>
    </p:spTree>
    <p:extLst>
      <p:ext uri="{BB962C8B-B14F-4D97-AF65-F5344CB8AC3E}">
        <p14:creationId xmlns:p14="http://schemas.microsoft.com/office/powerpoint/2010/main" val="33456292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7625C4-5525-467B-AC13-AC8412AE7B1F}"/>
              </a:ext>
            </a:extLst>
          </p:cNvPr>
          <p:cNvSpPr txBox="1">
            <a:spLocks/>
          </p:cNvSpPr>
          <p:nvPr/>
        </p:nvSpPr>
        <p:spPr>
          <a:xfrm>
            <a:off x="232049" y="1040960"/>
            <a:ext cx="11335662" cy="59236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Personal qualities are what you are like:	</a:t>
            </a:r>
            <a:endParaRPr lang="en-GB" sz="2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F3E265B-5521-CB44-AF84-EB690394D6B1}"/>
              </a:ext>
            </a:extLst>
          </p:cNvPr>
          <p:cNvSpPr/>
          <p:nvPr/>
        </p:nvSpPr>
        <p:spPr>
          <a:xfrm>
            <a:off x="-1" y="273132"/>
            <a:ext cx="6910087" cy="618119"/>
          </a:xfrm>
          <a:prstGeom prst="rect">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7">
            <a:extLst>
              <a:ext uri="{FF2B5EF4-FFF2-40B4-BE49-F238E27FC236}">
                <a16:creationId xmlns:a16="http://schemas.microsoft.com/office/drawing/2014/main" id="{7D572A39-CCAD-5241-8C90-54116E5BA7B1}"/>
              </a:ext>
            </a:extLst>
          </p:cNvPr>
          <p:cNvGraphicFramePr>
            <a:graphicFrameLocks/>
          </p:cNvGraphicFramePr>
          <p:nvPr/>
        </p:nvGraphicFramePr>
        <p:xfrm>
          <a:off x="292139" y="1596771"/>
          <a:ext cx="11070951" cy="4057650"/>
        </p:xfrm>
        <a:graphic>
          <a:graphicData uri="http://schemas.openxmlformats.org/drawingml/2006/table">
            <a:tbl>
              <a:tblPr firstRow="1" firstCol="1" bandRow="1">
                <a:tableStyleId>{2D5ABB26-0587-4C30-8999-92F81FD0307C}</a:tableStyleId>
              </a:tblPr>
              <a:tblGrid>
                <a:gridCol w="2274277">
                  <a:extLst>
                    <a:ext uri="{9D8B030D-6E8A-4147-A177-3AD203B41FA5}">
                      <a16:colId xmlns:a16="http://schemas.microsoft.com/office/drawing/2014/main" val="3520286367"/>
                    </a:ext>
                  </a:extLst>
                </a:gridCol>
                <a:gridCol w="8796674">
                  <a:extLst>
                    <a:ext uri="{9D8B030D-6E8A-4147-A177-3AD203B41FA5}">
                      <a16:colId xmlns:a16="http://schemas.microsoft.com/office/drawing/2014/main" val="2029856345"/>
                    </a:ext>
                  </a:extLst>
                </a:gridCol>
              </a:tblGrid>
              <a:tr h="427101">
                <a:tc>
                  <a:txBody>
                    <a:bodyPr/>
                    <a:lstStyle/>
                    <a:p>
                      <a:pPr>
                        <a:spcAft>
                          <a:spcPts val="0"/>
                        </a:spcAft>
                      </a:pPr>
                      <a:r>
                        <a:rPr lang="en-GB" sz="1800" b="0" i="0" kern="1200" dirty="0">
                          <a:solidFill>
                            <a:schemeClr val="bg1"/>
                          </a:solidFill>
                          <a:effectLst/>
                          <a:latin typeface="Arial" panose="020B0604020202020204" pitchFamily="34" charset="0"/>
                          <a:cs typeface="Arial" panose="020B0604020202020204" pitchFamily="34" charset="0"/>
                        </a:rPr>
                        <a:t>Conscientious</a:t>
                      </a:r>
                      <a:endParaRPr lang="en-GB" sz="28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B w="12700" cap="flat" cmpd="sng" algn="ctr">
                      <a:solidFill>
                        <a:schemeClr val="bg1"/>
                      </a:solidFill>
                      <a:prstDash val="solid"/>
                      <a:round/>
                      <a:headEnd type="none" w="med" len="med"/>
                      <a:tailEnd type="none" w="med" len="med"/>
                    </a:lnB>
                    <a:solidFill>
                      <a:srgbClr val="982532"/>
                    </a:solidFill>
                  </a:tcPr>
                </a:tc>
                <a:tc>
                  <a:txBody>
                    <a:bodyPr/>
                    <a:lstStyle/>
                    <a:p>
                      <a:pPr>
                        <a:spcAft>
                          <a:spcPts val="0"/>
                        </a:spcAft>
                      </a:pPr>
                      <a:r>
                        <a:rPr lang="en-GB" sz="1800" b="0" i="0" dirty="0">
                          <a:effectLst/>
                          <a:latin typeface="Arial" panose="020B0604020202020204" pitchFamily="34" charset="0"/>
                          <a:cs typeface="Arial" panose="020B0604020202020204" pitchFamily="34" charset="0"/>
                        </a:rPr>
                        <a:t>Completes tasks properly and thoroughly.</a:t>
                      </a:r>
                      <a:endParaRPr lang="en-GB" sz="28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rgbClr val="982532"/>
                      </a:solidFill>
                      <a:prstDash val="solid"/>
                      <a:round/>
                      <a:headEnd type="none" w="med" len="med"/>
                      <a:tailEnd type="none" w="med" len="med"/>
                    </a:lnR>
                    <a:lnT w="12700" cap="flat" cmpd="sng" algn="ctr">
                      <a:solidFill>
                        <a:srgbClr val="98253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862793169"/>
                  </a:ext>
                </a:extLst>
              </a:tr>
              <a:tr h="432816">
                <a:tc>
                  <a:txBody>
                    <a:bodyPr/>
                    <a:lstStyle/>
                    <a:p>
                      <a:pPr>
                        <a:spcAft>
                          <a:spcPts val="0"/>
                        </a:spcAft>
                      </a:pPr>
                      <a:r>
                        <a:rPr lang="en-GB" sz="1800" b="0" i="0" kern="1200" dirty="0">
                          <a:solidFill>
                            <a:schemeClr val="bg1"/>
                          </a:solidFill>
                          <a:effectLst/>
                          <a:latin typeface="Arial" panose="020B0604020202020204" pitchFamily="34" charset="0"/>
                          <a:cs typeface="Arial" panose="020B0604020202020204" pitchFamily="34" charset="0"/>
                        </a:rPr>
                        <a:t>Team worker</a:t>
                      </a:r>
                      <a:endParaRPr lang="en-GB" sz="28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2532"/>
                    </a:solidFill>
                  </a:tcPr>
                </a:tc>
                <a:tc>
                  <a:txBody>
                    <a:bodyPr/>
                    <a:lstStyle/>
                    <a:p>
                      <a:pPr>
                        <a:spcAft>
                          <a:spcPts val="0"/>
                        </a:spcAft>
                      </a:pPr>
                      <a:r>
                        <a:rPr lang="en-GB" sz="1800" b="0" i="0" dirty="0">
                          <a:effectLst/>
                          <a:latin typeface="Arial" panose="020B0604020202020204" pitchFamily="34" charset="0"/>
                          <a:cs typeface="Arial" panose="020B0604020202020204" pitchFamily="34" charset="0"/>
                        </a:rPr>
                        <a:t>Works well with others and shares the work, to complete tasks together.</a:t>
                      </a:r>
                      <a:endParaRPr lang="en-GB" sz="28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rgbClr val="98253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846338369"/>
                  </a:ext>
                </a:extLst>
              </a:tr>
              <a:tr h="426720">
                <a:tc>
                  <a:txBody>
                    <a:bodyPr/>
                    <a:lstStyle/>
                    <a:p>
                      <a:pPr>
                        <a:spcAft>
                          <a:spcPts val="0"/>
                        </a:spcAft>
                      </a:pPr>
                      <a:r>
                        <a:rPr lang="en-GB" sz="1800" b="0" i="0" kern="1200" dirty="0">
                          <a:solidFill>
                            <a:schemeClr val="bg1"/>
                          </a:solidFill>
                          <a:effectLst/>
                          <a:latin typeface="Arial" panose="020B0604020202020204" pitchFamily="34" charset="0"/>
                          <a:cs typeface="Arial" panose="020B0604020202020204" pitchFamily="34" charset="0"/>
                        </a:rPr>
                        <a:t>Determined</a:t>
                      </a:r>
                      <a:endParaRPr lang="en-GB" sz="28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2532"/>
                    </a:solidFill>
                  </a:tcPr>
                </a:tc>
                <a:tc>
                  <a:txBody>
                    <a:bodyPr/>
                    <a:lstStyle/>
                    <a:p>
                      <a:pPr>
                        <a:spcAft>
                          <a:spcPts val="0"/>
                        </a:spcAft>
                      </a:pPr>
                      <a:r>
                        <a:rPr lang="en-GB" sz="1800" b="0" i="0" dirty="0">
                          <a:effectLst/>
                          <a:latin typeface="Arial" panose="020B0604020202020204" pitchFamily="34" charset="0"/>
                          <a:cs typeface="Arial" panose="020B0604020202020204" pitchFamily="34" charset="0"/>
                        </a:rPr>
                        <a:t>Chooses not to give up when completing a task.</a:t>
                      </a:r>
                      <a:endParaRPr lang="en-GB" sz="28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rgbClr val="98253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109275080"/>
                  </a:ext>
                </a:extLst>
              </a:tr>
              <a:tr h="457200">
                <a:tc>
                  <a:txBody>
                    <a:bodyPr/>
                    <a:lstStyle/>
                    <a:p>
                      <a:pPr>
                        <a:spcAft>
                          <a:spcPts val="0"/>
                        </a:spcAft>
                      </a:pPr>
                      <a:r>
                        <a:rPr lang="en-GB" sz="1800" b="0" i="0" kern="1200" dirty="0">
                          <a:solidFill>
                            <a:schemeClr val="bg1"/>
                          </a:solidFill>
                          <a:effectLst/>
                          <a:latin typeface="Arial" panose="020B0604020202020204" pitchFamily="34" charset="0"/>
                          <a:cs typeface="Arial" panose="020B0604020202020204" pitchFamily="34" charset="0"/>
                        </a:rPr>
                        <a:t>Positive</a:t>
                      </a:r>
                      <a:endParaRPr lang="en-GB" sz="28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2532"/>
                    </a:solidFill>
                  </a:tcPr>
                </a:tc>
                <a:tc>
                  <a:txBody>
                    <a:bodyPr/>
                    <a:lstStyle/>
                    <a:p>
                      <a:pPr>
                        <a:spcAft>
                          <a:spcPts val="0"/>
                        </a:spcAft>
                      </a:pPr>
                      <a:r>
                        <a:rPr lang="en-GB" sz="1800" b="0" i="0" dirty="0">
                          <a:effectLst/>
                          <a:latin typeface="Arial" panose="020B0604020202020204" pitchFamily="34" charset="0"/>
                          <a:cs typeface="Arial" panose="020B0604020202020204" pitchFamily="34" charset="0"/>
                        </a:rPr>
                        <a:t>Has an optimistic, constructive and helpful approach to work and life.</a:t>
                      </a:r>
                      <a:endParaRPr lang="en-GB" sz="28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rgbClr val="98253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937552592"/>
                  </a:ext>
                </a:extLst>
              </a:tr>
              <a:tr h="466725">
                <a:tc>
                  <a:txBody>
                    <a:bodyPr/>
                    <a:lstStyle/>
                    <a:p>
                      <a:pPr>
                        <a:spcAft>
                          <a:spcPts val="0"/>
                        </a:spcAft>
                      </a:pPr>
                      <a:r>
                        <a:rPr lang="en-GB" sz="1800" b="0" i="0" kern="1200" dirty="0">
                          <a:solidFill>
                            <a:schemeClr val="bg1"/>
                          </a:solidFill>
                          <a:effectLst/>
                          <a:latin typeface="Arial" panose="020B0604020202020204" pitchFamily="34" charset="0"/>
                          <a:cs typeface="Arial" panose="020B0604020202020204" pitchFamily="34" charset="0"/>
                        </a:rPr>
                        <a:t>Creative</a:t>
                      </a:r>
                      <a:endParaRPr lang="en-GB" sz="28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2532"/>
                    </a:solidFill>
                  </a:tcPr>
                </a:tc>
                <a:tc>
                  <a:txBody>
                    <a:bodyPr/>
                    <a:lstStyle/>
                    <a:p>
                      <a:pPr>
                        <a:spcAft>
                          <a:spcPts val="0"/>
                        </a:spcAft>
                      </a:pPr>
                      <a:r>
                        <a:rPr lang="en-GB" sz="1800" b="0" i="0" dirty="0">
                          <a:effectLst/>
                          <a:latin typeface="Arial" panose="020B0604020202020204" pitchFamily="34" charset="0"/>
                          <a:cs typeface="Arial" panose="020B0604020202020204" pitchFamily="34" charset="0"/>
                        </a:rPr>
                        <a:t>Uses imagination and ideas to think of solutions and solve problems.</a:t>
                      </a:r>
                      <a:endParaRPr lang="en-GB" sz="28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rgbClr val="98253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23264122"/>
                  </a:ext>
                </a:extLst>
              </a:tr>
              <a:tr h="466725">
                <a:tc>
                  <a:txBody>
                    <a:bodyPr/>
                    <a:lstStyle/>
                    <a:p>
                      <a:pPr>
                        <a:spcAft>
                          <a:spcPts val="0"/>
                        </a:spcAft>
                      </a:pPr>
                      <a:r>
                        <a:rPr lang="en-GB" sz="1800" b="0" i="0" kern="1200" dirty="0">
                          <a:solidFill>
                            <a:schemeClr val="bg1"/>
                          </a:solidFill>
                          <a:effectLst/>
                          <a:latin typeface="Arial" panose="020B0604020202020204" pitchFamily="34" charset="0"/>
                          <a:cs typeface="Arial" panose="020B0604020202020204" pitchFamily="34" charset="0"/>
                        </a:rPr>
                        <a:t>Respectful</a:t>
                      </a:r>
                      <a:endParaRPr lang="en-GB" sz="28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2532"/>
                    </a:solidFill>
                  </a:tcPr>
                </a:tc>
                <a:tc>
                  <a:txBody>
                    <a:bodyPr/>
                    <a:lstStyle/>
                    <a:p>
                      <a:pPr>
                        <a:spcAft>
                          <a:spcPts val="0"/>
                        </a:spcAft>
                      </a:pPr>
                      <a:r>
                        <a:rPr lang="en-GB" sz="1800" b="0" i="0" dirty="0">
                          <a:effectLst/>
                          <a:latin typeface="Arial" panose="020B0604020202020204" pitchFamily="34" charset="0"/>
                          <a:cs typeface="Arial" panose="020B0604020202020204" pitchFamily="34" charset="0"/>
                        </a:rPr>
                        <a:t>Recognises the abilities, qualities, feelings and rights of others.</a:t>
                      </a:r>
                      <a:endParaRPr lang="en-GB" sz="28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rgbClr val="98253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34399892"/>
                  </a:ext>
                </a:extLst>
              </a:tr>
              <a:tr h="456438">
                <a:tc>
                  <a:txBody>
                    <a:bodyPr/>
                    <a:lstStyle/>
                    <a:p>
                      <a:pPr>
                        <a:spcAft>
                          <a:spcPts val="0"/>
                        </a:spcAft>
                      </a:pPr>
                      <a:r>
                        <a:rPr lang="en-GB" sz="1800" b="0" i="0" kern="1200" dirty="0">
                          <a:solidFill>
                            <a:schemeClr val="bg1"/>
                          </a:solidFill>
                          <a:effectLst/>
                          <a:latin typeface="Arial" panose="020B0604020202020204" pitchFamily="34" charset="0"/>
                          <a:cs typeface="Arial" panose="020B0604020202020204" pitchFamily="34" charset="0"/>
                        </a:rPr>
                        <a:t>Disciplined</a:t>
                      </a:r>
                      <a:endParaRPr lang="en-GB" sz="28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2532"/>
                    </a:solidFill>
                  </a:tcPr>
                </a:tc>
                <a:tc>
                  <a:txBody>
                    <a:bodyPr/>
                    <a:lstStyle/>
                    <a:p>
                      <a:pPr>
                        <a:spcAft>
                          <a:spcPts val="0"/>
                        </a:spcAft>
                      </a:pPr>
                      <a:r>
                        <a:rPr lang="en-GB" sz="1800" b="0" i="0" dirty="0">
                          <a:effectLst/>
                          <a:latin typeface="Arial" panose="020B0604020202020204" pitchFamily="34" charset="0"/>
                          <a:cs typeface="Arial" panose="020B0604020202020204" pitchFamily="34" charset="0"/>
                        </a:rPr>
                        <a:t>Controls their behaviour; does things in a careful and helpful way.</a:t>
                      </a:r>
                      <a:endParaRPr lang="en-GB" sz="28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rgbClr val="98253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894431537"/>
                  </a:ext>
                </a:extLst>
              </a:tr>
              <a:tr h="457200">
                <a:tc>
                  <a:txBody>
                    <a:bodyPr/>
                    <a:lstStyle/>
                    <a:p>
                      <a:pPr>
                        <a:spcAft>
                          <a:spcPts val="0"/>
                        </a:spcAft>
                      </a:pPr>
                      <a:r>
                        <a:rPr lang="en-GB" sz="1800" b="0" i="0" kern="1200" dirty="0">
                          <a:solidFill>
                            <a:schemeClr val="bg1"/>
                          </a:solidFill>
                          <a:effectLst/>
                          <a:latin typeface="Arial" panose="020B0604020202020204" pitchFamily="34" charset="0"/>
                          <a:cs typeface="Arial" panose="020B0604020202020204" pitchFamily="34" charset="0"/>
                        </a:rPr>
                        <a:t>Loyal</a:t>
                      </a:r>
                      <a:endParaRPr lang="en-GB" sz="28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82532"/>
                    </a:solidFill>
                  </a:tcPr>
                </a:tc>
                <a:tc>
                  <a:txBody>
                    <a:bodyPr/>
                    <a:lstStyle/>
                    <a:p>
                      <a:pPr>
                        <a:spcAft>
                          <a:spcPts val="0"/>
                        </a:spcAft>
                      </a:pPr>
                      <a:r>
                        <a:rPr lang="en-GB" sz="1800" b="0" i="0" dirty="0">
                          <a:effectLst/>
                          <a:latin typeface="Arial" panose="020B0604020202020204" pitchFamily="34" charset="0"/>
                          <a:cs typeface="Arial" panose="020B0604020202020204" pitchFamily="34" charset="0"/>
                        </a:rPr>
                        <a:t>Shows firm and constant support for those around them.</a:t>
                      </a:r>
                      <a:endParaRPr lang="en-GB" sz="28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rgbClr val="98253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601317772"/>
                  </a:ext>
                </a:extLst>
              </a:tr>
              <a:tr h="466725">
                <a:tc>
                  <a:txBody>
                    <a:bodyPr/>
                    <a:lstStyle/>
                    <a:p>
                      <a:pPr>
                        <a:spcAft>
                          <a:spcPts val="0"/>
                        </a:spcAft>
                      </a:pPr>
                      <a:r>
                        <a:rPr lang="en-GB" sz="1800" b="0" i="0" kern="1200" dirty="0">
                          <a:solidFill>
                            <a:schemeClr val="bg1"/>
                          </a:solidFill>
                          <a:effectLst/>
                          <a:latin typeface="Arial" panose="020B0604020202020204" pitchFamily="34" charset="0"/>
                          <a:cs typeface="Arial" panose="020B0604020202020204" pitchFamily="34" charset="0"/>
                        </a:rPr>
                        <a:t>Reliable</a:t>
                      </a:r>
                      <a:endParaRPr lang="en-GB" sz="28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chemeClr val="bg1"/>
                      </a:solidFill>
                      <a:prstDash val="solid"/>
                      <a:round/>
                      <a:headEnd type="none" w="med" len="med"/>
                      <a:tailEnd type="none" w="med" len="med"/>
                    </a:lnT>
                    <a:solidFill>
                      <a:srgbClr val="982532"/>
                    </a:solidFill>
                  </a:tcPr>
                </a:tc>
                <a:tc>
                  <a:txBody>
                    <a:bodyPr/>
                    <a:lstStyle/>
                    <a:p>
                      <a:pPr>
                        <a:spcAft>
                          <a:spcPts val="0"/>
                        </a:spcAft>
                      </a:pPr>
                      <a:r>
                        <a:rPr lang="en-GB" sz="1800" b="0" i="0" dirty="0">
                          <a:effectLst/>
                          <a:latin typeface="Arial" panose="020B0604020202020204" pitchFamily="34" charset="0"/>
                          <a:cs typeface="Arial" panose="020B0604020202020204" pitchFamily="34" charset="0"/>
                        </a:rPr>
                        <a:t>Can be trusted; is consistently good at what they do.</a:t>
                      </a:r>
                      <a:endParaRPr lang="en-GB" sz="28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R w="12700" cap="flat" cmpd="sng" algn="ctr">
                      <a:solidFill>
                        <a:srgbClr val="98253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982532"/>
                      </a:solidFill>
                      <a:prstDash val="solid"/>
                      <a:round/>
                      <a:headEnd type="none" w="med" len="med"/>
                      <a:tailEnd type="none" w="med" len="med"/>
                    </a:lnB>
                  </a:tcPr>
                </a:tc>
                <a:extLst>
                  <a:ext uri="{0D108BD9-81ED-4DB2-BD59-A6C34878D82A}">
                    <a16:rowId xmlns:a16="http://schemas.microsoft.com/office/drawing/2014/main" val="2485506754"/>
                  </a:ext>
                </a:extLst>
              </a:tr>
            </a:tbl>
          </a:graphicData>
        </a:graphic>
      </p:graphicFrame>
      <p:pic>
        <p:nvPicPr>
          <p:cNvPr id="8" name="Picture 7">
            <a:extLst>
              <a:ext uri="{FF2B5EF4-FFF2-40B4-BE49-F238E27FC236}">
                <a16:creationId xmlns:a16="http://schemas.microsoft.com/office/drawing/2014/main" id="{34317C65-F7BB-E84D-8CD9-BFF7E0014BDA}"/>
              </a:ext>
            </a:extLst>
          </p:cNvPr>
          <p:cNvPicPr>
            <a:picLocks noChangeAspect="1"/>
          </p:cNvPicPr>
          <p:nvPr/>
        </p:nvPicPr>
        <p:blipFill>
          <a:blip r:embed="rId3"/>
          <a:stretch>
            <a:fillRect/>
          </a:stretch>
        </p:blipFill>
        <p:spPr>
          <a:xfrm>
            <a:off x="0" y="167973"/>
            <a:ext cx="7086600" cy="977900"/>
          </a:xfrm>
          <a:prstGeom prst="rect">
            <a:avLst/>
          </a:prstGeom>
        </p:spPr>
      </p:pic>
    </p:spTree>
    <p:extLst>
      <p:ext uri="{BB962C8B-B14F-4D97-AF65-F5344CB8AC3E}">
        <p14:creationId xmlns:p14="http://schemas.microsoft.com/office/powerpoint/2010/main" val="41534358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41C9268-9ACE-044E-A419-85874DDC6008}"/>
              </a:ext>
            </a:extLst>
          </p:cNvPr>
          <p:cNvPicPr>
            <a:picLocks noChangeAspect="1"/>
          </p:cNvPicPr>
          <p:nvPr/>
        </p:nvPicPr>
        <p:blipFill rotWithShape="1">
          <a:blip r:embed="rId3"/>
          <a:srcRect t="12938" b="21903"/>
          <a:stretch/>
        </p:blipFill>
        <p:spPr>
          <a:xfrm>
            <a:off x="176564" y="2223435"/>
            <a:ext cx="11749136" cy="3830855"/>
          </a:xfrm>
          <a:prstGeom prst="rect">
            <a:avLst/>
          </a:prstGeom>
        </p:spPr>
      </p:pic>
      <p:sp>
        <p:nvSpPr>
          <p:cNvPr id="20" name="Rectangle 19">
            <a:extLst>
              <a:ext uri="{FF2B5EF4-FFF2-40B4-BE49-F238E27FC236}">
                <a16:creationId xmlns:a16="http://schemas.microsoft.com/office/drawing/2014/main" id="{B215C21B-5B1D-A64D-87A0-CDF4D0BC669E}"/>
              </a:ext>
            </a:extLst>
          </p:cNvPr>
          <p:cNvSpPr/>
          <p:nvPr/>
        </p:nvSpPr>
        <p:spPr>
          <a:xfrm>
            <a:off x="0" y="273132"/>
            <a:ext cx="9282878" cy="618119"/>
          </a:xfrm>
          <a:prstGeom prst="rect">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3DF225E1-4654-134E-9F64-95B63B8A442F}"/>
              </a:ext>
            </a:extLst>
          </p:cNvPr>
          <p:cNvSpPr txBox="1">
            <a:spLocks/>
          </p:cNvSpPr>
          <p:nvPr/>
        </p:nvSpPr>
        <p:spPr>
          <a:xfrm>
            <a:off x="483327" y="1003921"/>
            <a:ext cx="11003823" cy="1261884"/>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lnSpc>
                <a:spcPct val="100000"/>
              </a:lnSpc>
              <a:spcBef>
                <a:spcPct val="0"/>
              </a:spcBef>
              <a:buNone/>
            </a:pPr>
            <a:r>
              <a:rPr lang="en-US" altLang="en-US" sz="2000" dirty="0">
                <a:latin typeface="Arial" panose="020B0604020202020204" pitchFamily="34" charset="0"/>
                <a:cs typeface="Arial" panose="020B0604020202020204" pitchFamily="34" charset="0"/>
              </a:rPr>
              <a:t>The STAR model is a great way to impress your interviewer and describe how you have shown an important skill or quality.</a:t>
            </a:r>
            <a:br>
              <a:rPr lang="en-US" altLang="en-US" sz="2000" dirty="0">
                <a:latin typeface="Arial" panose="020B0604020202020204" pitchFamily="34" charset="0"/>
                <a:cs typeface="Arial" panose="020B0604020202020204" pitchFamily="34" charset="0"/>
              </a:rPr>
            </a:br>
            <a:endParaRPr lang="en-US" altLang="en-US" sz="1800" dirty="0">
              <a:latin typeface="Arial" panose="020B0604020202020204" pitchFamily="34" charset="0"/>
              <a:cs typeface="Arial" panose="020B0604020202020204" pitchFamily="34" charset="0"/>
            </a:endParaRPr>
          </a:p>
          <a:p>
            <a:pPr marL="0" lvl="0" indent="0" eaLnBrk="0" fontAlgn="base" hangingPunct="0">
              <a:lnSpc>
                <a:spcPct val="100000"/>
              </a:lnSpc>
              <a:spcBef>
                <a:spcPct val="0"/>
              </a:spcBef>
              <a:spcAft>
                <a:spcPct val="0"/>
              </a:spcAft>
              <a:buNone/>
            </a:pPr>
            <a:r>
              <a:rPr lang="en-US" altLang="en-US" sz="1800" dirty="0">
                <a:latin typeface="Arial" panose="020B0604020202020204" pitchFamily="34" charset="0"/>
                <a:cs typeface="Arial" panose="020B0604020202020204" pitchFamily="34" charset="0"/>
              </a:rPr>
              <a:t>There are four parts to a STAR answer:</a:t>
            </a:r>
            <a:endParaRPr lang="en-GB" sz="18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A4073E3-9CB2-1B4E-B156-5D6BF387EF52}"/>
              </a:ext>
            </a:extLst>
          </p:cNvPr>
          <p:cNvPicPr>
            <a:picLocks noChangeAspect="1"/>
          </p:cNvPicPr>
          <p:nvPr/>
        </p:nvPicPr>
        <p:blipFill>
          <a:blip r:embed="rId4"/>
          <a:stretch>
            <a:fillRect/>
          </a:stretch>
        </p:blipFill>
        <p:spPr>
          <a:xfrm>
            <a:off x="0" y="167974"/>
            <a:ext cx="9398000" cy="977900"/>
          </a:xfrm>
          <a:prstGeom prst="rect">
            <a:avLst/>
          </a:prstGeom>
        </p:spPr>
      </p:pic>
    </p:spTree>
    <p:extLst>
      <p:ext uri="{BB962C8B-B14F-4D97-AF65-F5344CB8AC3E}">
        <p14:creationId xmlns:p14="http://schemas.microsoft.com/office/powerpoint/2010/main" val="3101359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65DDC53-7867-CE4A-B74C-E94BC2DDF2A4}"/>
              </a:ext>
            </a:extLst>
          </p:cNvPr>
          <p:cNvPicPr>
            <a:picLocks noChangeAspect="1"/>
          </p:cNvPicPr>
          <p:nvPr/>
        </p:nvPicPr>
        <p:blipFill>
          <a:blip r:embed="rId3"/>
          <a:srcRect/>
          <a:stretch/>
        </p:blipFill>
        <p:spPr>
          <a:xfrm>
            <a:off x="25400" y="5359"/>
            <a:ext cx="12192000" cy="6852641"/>
          </a:xfrm>
          <a:prstGeom prst="rect">
            <a:avLst/>
          </a:prstGeom>
        </p:spPr>
      </p:pic>
      <p:sp>
        <p:nvSpPr>
          <p:cNvPr id="19" name="Rectangle 18">
            <a:extLst>
              <a:ext uri="{FF2B5EF4-FFF2-40B4-BE49-F238E27FC236}">
                <a16:creationId xmlns:a16="http://schemas.microsoft.com/office/drawing/2014/main" id="{F5725D82-EE5F-194D-AC21-C503EF23960A}"/>
              </a:ext>
            </a:extLst>
          </p:cNvPr>
          <p:cNvSpPr/>
          <p:nvPr/>
        </p:nvSpPr>
        <p:spPr>
          <a:xfrm>
            <a:off x="12700" y="0"/>
            <a:ext cx="12192000" cy="6858000"/>
          </a:xfrm>
          <a:prstGeom prst="rect">
            <a:avLst/>
          </a:prstGeom>
          <a:solidFill>
            <a:srgbClr val="982532">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1B71472-8578-F34C-8C07-E7A0ACFCC823}"/>
              </a:ext>
            </a:extLst>
          </p:cNvPr>
          <p:cNvPicPr>
            <a:picLocks noChangeAspect="1"/>
          </p:cNvPicPr>
          <p:nvPr/>
        </p:nvPicPr>
        <p:blipFill>
          <a:blip r:embed="rId4">
            <a:alphaModFix amt="39000"/>
          </a:blip>
          <a:stretch>
            <a:fillRect/>
          </a:stretch>
        </p:blipFill>
        <p:spPr>
          <a:xfrm>
            <a:off x="6521869" y="1400960"/>
            <a:ext cx="1839118" cy="1390553"/>
          </a:xfrm>
          <a:prstGeom prst="rect">
            <a:avLst/>
          </a:prstGeom>
        </p:spPr>
      </p:pic>
      <p:pic>
        <p:nvPicPr>
          <p:cNvPr id="15" name="Picture 14">
            <a:extLst>
              <a:ext uri="{FF2B5EF4-FFF2-40B4-BE49-F238E27FC236}">
                <a16:creationId xmlns:a16="http://schemas.microsoft.com/office/drawing/2014/main" id="{F3BD6C2A-4E65-A24D-8217-C6977BDBA035}"/>
              </a:ext>
            </a:extLst>
          </p:cNvPr>
          <p:cNvPicPr>
            <a:picLocks noChangeAspect="1"/>
          </p:cNvPicPr>
          <p:nvPr/>
        </p:nvPicPr>
        <p:blipFill>
          <a:blip r:embed="rId5">
            <a:alphaModFix amt="39000"/>
          </a:blip>
          <a:stretch>
            <a:fillRect/>
          </a:stretch>
        </p:blipFill>
        <p:spPr>
          <a:xfrm>
            <a:off x="409509" y="1364930"/>
            <a:ext cx="1587072" cy="1340193"/>
          </a:xfrm>
          <a:prstGeom prst="rect">
            <a:avLst/>
          </a:prstGeom>
        </p:spPr>
      </p:pic>
      <p:pic>
        <p:nvPicPr>
          <p:cNvPr id="18" name="Picture 17">
            <a:extLst>
              <a:ext uri="{FF2B5EF4-FFF2-40B4-BE49-F238E27FC236}">
                <a16:creationId xmlns:a16="http://schemas.microsoft.com/office/drawing/2014/main" id="{8D5FB9A9-DB1B-0E44-AAAF-9299C7286493}"/>
              </a:ext>
            </a:extLst>
          </p:cNvPr>
          <p:cNvPicPr>
            <a:picLocks noChangeAspect="1"/>
          </p:cNvPicPr>
          <p:nvPr/>
        </p:nvPicPr>
        <p:blipFill>
          <a:blip r:embed="rId6"/>
          <a:stretch>
            <a:fillRect/>
          </a:stretch>
        </p:blipFill>
        <p:spPr>
          <a:xfrm>
            <a:off x="10662397" y="6400799"/>
            <a:ext cx="1296521" cy="316927"/>
          </a:xfrm>
          <a:prstGeom prst="rect">
            <a:avLst/>
          </a:prstGeom>
        </p:spPr>
      </p:pic>
      <p:sp>
        <p:nvSpPr>
          <p:cNvPr id="16" name="Rectangle 15">
            <a:extLst>
              <a:ext uri="{FF2B5EF4-FFF2-40B4-BE49-F238E27FC236}">
                <a16:creationId xmlns:a16="http://schemas.microsoft.com/office/drawing/2014/main" id="{C7085C6B-5FE7-FA48-8B31-4BCC3373A0CF}"/>
              </a:ext>
            </a:extLst>
          </p:cNvPr>
          <p:cNvSpPr/>
          <p:nvPr/>
        </p:nvSpPr>
        <p:spPr>
          <a:xfrm>
            <a:off x="0" y="273132"/>
            <a:ext cx="3588152" cy="618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2D0F28E-273D-2D4B-9B43-350BD04193A6}"/>
              </a:ext>
            </a:extLst>
          </p:cNvPr>
          <p:cNvSpPr>
            <a:spLocks noGrp="1"/>
          </p:cNvSpPr>
          <p:nvPr>
            <p:ph idx="4294967295"/>
          </p:nvPr>
        </p:nvSpPr>
        <p:spPr>
          <a:xfrm>
            <a:off x="437052" y="3636977"/>
            <a:ext cx="4990012" cy="1450937"/>
          </a:xfrm>
        </p:spPr>
        <p:txBody>
          <a:bodyPr>
            <a:normAutofit/>
          </a:bodyPr>
          <a:lstStyle/>
          <a:p>
            <a:pPr marL="0" indent="0">
              <a:buNone/>
            </a:pPr>
            <a:r>
              <a:rPr lang="en-GB" sz="1800" dirty="0">
                <a:solidFill>
                  <a:schemeClr val="bg1"/>
                </a:solidFill>
                <a:latin typeface="Arial" panose="020B0604020202020204" pitchFamily="34" charset="0"/>
                <a:cs typeface="Arial" panose="020B0604020202020204" pitchFamily="34" charset="0"/>
              </a:rPr>
              <a:t>WWW: What went well?</a:t>
            </a:r>
          </a:p>
          <a:p>
            <a:pPr marL="0" indent="0">
              <a:buNone/>
            </a:pPr>
            <a:r>
              <a:rPr lang="en-GB" sz="1800" dirty="0">
                <a:solidFill>
                  <a:schemeClr val="bg1"/>
                </a:solidFill>
                <a:latin typeface="Arial" panose="020B0604020202020204" pitchFamily="34" charset="0"/>
                <a:cs typeface="Arial" panose="020B0604020202020204" pitchFamily="34" charset="0"/>
              </a:rPr>
              <a:t>EBI: What could you do better next time?</a:t>
            </a:r>
          </a:p>
        </p:txBody>
      </p:sp>
      <p:sp>
        <p:nvSpPr>
          <p:cNvPr id="20" name="Content Placeholder 2">
            <a:extLst>
              <a:ext uri="{FF2B5EF4-FFF2-40B4-BE49-F238E27FC236}">
                <a16:creationId xmlns:a16="http://schemas.microsoft.com/office/drawing/2014/main" id="{291EED8F-75ED-A446-B327-A3EEE01E4F94}"/>
              </a:ext>
            </a:extLst>
          </p:cNvPr>
          <p:cNvSpPr txBox="1">
            <a:spLocks/>
          </p:cNvSpPr>
          <p:nvPr/>
        </p:nvSpPr>
        <p:spPr>
          <a:xfrm>
            <a:off x="6385560" y="3719782"/>
            <a:ext cx="4997945" cy="29334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0"/>
              </a:spcAft>
              <a:buNone/>
            </a:pPr>
            <a:r>
              <a:rPr lang="en-GB" sz="1800" dirty="0">
                <a:solidFill>
                  <a:schemeClr val="bg1"/>
                </a:solidFill>
                <a:latin typeface="Arial" panose="020B0604020202020204" pitchFamily="34" charset="0"/>
                <a:cs typeface="Arial" panose="020B0604020202020204" pitchFamily="34" charset="0"/>
              </a:rPr>
              <a:t>Identify 3 skills or personal qualities </a:t>
            </a:r>
            <a:br>
              <a:rPr lang="en-GB" sz="1800" dirty="0">
                <a:solidFill>
                  <a:schemeClr val="bg1"/>
                </a:solidFill>
                <a:latin typeface="Arial" panose="020B0604020202020204" pitchFamily="34" charset="0"/>
                <a:cs typeface="Arial" panose="020B0604020202020204" pitchFamily="34" charset="0"/>
              </a:rPr>
            </a:br>
            <a:r>
              <a:rPr lang="en-GB" sz="1800" dirty="0">
                <a:solidFill>
                  <a:schemeClr val="bg1"/>
                </a:solidFill>
                <a:latin typeface="Arial" panose="020B0604020202020204" pitchFamily="34" charset="0"/>
                <a:cs typeface="Arial" panose="020B0604020202020204" pitchFamily="34" charset="0"/>
              </a:rPr>
              <a:t>you would like to develop as part of </a:t>
            </a:r>
            <a:br>
              <a:rPr lang="en-GB" sz="1800" dirty="0">
                <a:solidFill>
                  <a:schemeClr val="bg1"/>
                </a:solidFill>
                <a:latin typeface="Arial" panose="020B0604020202020204" pitchFamily="34" charset="0"/>
                <a:cs typeface="Arial" panose="020B0604020202020204" pitchFamily="34" charset="0"/>
              </a:rPr>
            </a:br>
            <a:r>
              <a:rPr lang="en-GB" sz="1800" dirty="0">
                <a:solidFill>
                  <a:schemeClr val="bg1"/>
                </a:solidFill>
                <a:latin typeface="Arial" panose="020B0604020202020204" pitchFamily="34" charset="0"/>
                <a:cs typeface="Arial" panose="020B0604020202020204" pitchFamily="34" charset="0"/>
              </a:rPr>
              <a:t>a ‘growth mindset’.</a:t>
            </a:r>
          </a:p>
          <a:p>
            <a:pPr marL="0" indent="0">
              <a:spcAft>
                <a:spcPts val="1000"/>
              </a:spcAft>
              <a:buNone/>
            </a:pPr>
            <a:r>
              <a:rPr lang="en-GB" sz="1800" dirty="0">
                <a:solidFill>
                  <a:schemeClr val="bg1"/>
                </a:solidFill>
                <a:latin typeface="Arial" panose="020B0604020202020204" pitchFamily="34" charset="0"/>
                <a:cs typeface="Arial" panose="020B0604020202020204" pitchFamily="34" charset="0"/>
              </a:rPr>
              <a:t>Complete the ‘Me at my Best’ part of </a:t>
            </a:r>
            <a:br>
              <a:rPr lang="en-GB" sz="1800" dirty="0">
                <a:solidFill>
                  <a:schemeClr val="bg1"/>
                </a:solidFill>
                <a:latin typeface="Arial" panose="020B0604020202020204" pitchFamily="34" charset="0"/>
                <a:cs typeface="Arial" panose="020B0604020202020204" pitchFamily="34" charset="0"/>
              </a:rPr>
            </a:br>
            <a:r>
              <a:rPr lang="en-GB" sz="1800" dirty="0">
                <a:solidFill>
                  <a:schemeClr val="bg1"/>
                </a:solidFill>
                <a:latin typeface="Arial" panose="020B0604020202020204" pitchFamily="34" charset="0"/>
                <a:cs typeface="Arial" panose="020B0604020202020204" pitchFamily="34" charset="0"/>
              </a:rPr>
              <a:t>your Action Plan.</a:t>
            </a:r>
          </a:p>
          <a:p>
            <a:pPr marL="0" indent="0">
              <a:spcAft>
                <a:spcPts val="1000"/>
              </a:spcAft>
              <a:buNone/>
            </a:pPr>
            <a:r>
              <a:rPr lang="en-GB" sz="1800" dirty="0">
                <a:solidFill>
                  <a:schemeClr val="bg1"/>
                </a:solidFill>
                <a:latin typeface="Arial" panose="020B0604020202020204" pitchFamily="34" charset="0"/>
                <a:cs typeface="Arial" panose="020B0604020202020204" pitchFamily="34" charset="0"/>
              </a:rPr>
              <a:t>Don’t forget to put your plans into action!</a:t>
            </a:r>
          </a:p>
          <a:p>
            <a:pPr marL="0" indent="0" algn="ctr">
              <a:buFont typeface="Arial" panose="020B0604020202020204" pitchFamily="34" charset="0"/>
              <a:buNone/>
            </a:pPr>
            <a:endParaRPr lang="en-GB" sz="1800" dirty="0"/>
          </a:p>
          <a:p>
            <a:pPr marL="0" indent="0">
              <a:buFont typeface="Arial" panose="020B0604020202020204" pitchFamily="34" charset="0"/>
              <a:buNone/>
            </a:pPr>
            <a:endParaRPr lang="en-GB" sz="2400" dirty="0"/>
          </a:p>
        </p:txBody>
      </p:sp>
      <p:sp>
        <p:nvSpPr>
          <p:cNvPr id="23" name="Rectangle 22">
            <a:extLst>
              <a:ext uri="{FF2B5EF4-FFF2-40B4-BE49-F238E27FC236}">
                <a16:creationId xmlns:a16="http://schemas.microsoft.com/office/drawing/2014/main" id="{B0ECE713-24A6-DD43-9D32-7BF8936E20A2}"/>
              </a:ext>
            </a:extLst>
          </p:cNvPr>
          <p:cNvSpPr/>
          <p:nvPr/>
        </p:nvSpPr>
        <p:spPr>
          <a:xfrm>
            <a:off x="484842" y="3036717"/>
            <a:ext cx="2327806" cy="456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97BB1EE-72FF-C64D-B1BE-1D704F591B27}"/>
              </a:ext>
            </a:extLst>
          </p:cNvPr>
          <p:cNvSpPr/>
          <p:nvPr/>
        </p:nvSpPr>
        <p:spPr>
          <a:xfrm>
            <a:off x="6519408" y="3045106"/>
            <a:ext cx="1937332" cy="444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E5BF1AD-2418-C943-B2D3-C45CD1693611}"/>
              </a:ext>
            </a:extLst>
          </p:cNvPr>
          <p:cNvPicPr>
            <a:picLocks noChangeAspect="1"/>
          </p:cNvPicPr>
          <p:nvPr/>
        </p:nvPicPr>
        <p:blipFill>
          <a:blip r:embed="rId7"/>
          <a:stretch>
            <a:fillRect/>
          </a:stretch>
        </p:blipFill>
        <p:spPr>
          <a:xfrm>
            <a:off x="-111024" y="158349"/>
            <a:ext cx="5118100" cy="977900"/>
          </a:xfrm>
          <a:prstGeom prst="rect">
            <a:avLst/>
          </a:prstGeom>
        </p:spPr>
      </p:pic>
      <p:pic>
        <p:nvPicPr>
          <p:cNvPr id="17" name="Picture 16">
            <a:extLst>
              <a:ext uri="{FF2B5EF4-FFF2-40B4-BE49-F238E27FC236}">
                <a16:creationId xmlns:a16="http://schemas.microsoft.com/office/drawing/2014/main" id="{EAED53F7-B28A-9F42-A872-5200B7D360DF}"/>
              </a:ext>
            </a:extLst>
          </p:cNvPr>
          <p:cNvPicPr>
            <a:picLocks noChangeAspect="1"/>
          </p:cNvPicPr>
          <p:nvPr/>
        </p:nvPicPr>
        <p:blipFill>
          <a:blip r:embed="rId8"/>
          <a:stretch>
            <a:fillRect/>
          </a:stretch>
        </p:blipFill>
        <p:spPr>
          <a:xfrm>
            <a:off x="398106" y="2977502"/>
            <a:ext cx="2438400" cy="660400"/>
          </a:xfrm>
          <a:prstGeom prst="rect">
            <a:avLst/>
          </a:prstGeom>
        </p:spPr>
      </p:pic>
      <p:pic>
        <p:nvPicPr>
          <p:cNvPr id="21" name="Picture 20">
            <a:extLst>
              <a:ext uri="{FF2B5EF4-FFF2-40B4-BE49-F238E27FC236}">
                <a16:creationId xmlns:a16="http://schemas.microsoft.com/office/drawing/2014/main" id="{0BC1007C-43F7-264E-A09A-4EB8584B84F7}"/>
              </a:ext>
            </a:extLst>
          </p:cNvPr>
          <p:cNvPicPr>
            <a:picLocks noChangeAspect="1"/>
          </p:cNvPicPr>
          <p:nvPr/>
        </p:nvPicPr>
        <p:blipFill>
          <a:blip r:embed="rId9"/>
          <a:stretch>
            <a:fillRect/>
          </a:stretch>
        </p:blipFill>
        <p:spPr>
          <a:xfrm>
            <a:off x="6429570" y="2983852"/>
            <a:ext cx="2057400" cy="647700"/>
          </a:xfrm>
          <a:prstGeom prst="rect">
            <a:avLst/>
          </a:prstGeom>
        </p:spPr>
      </p:pic>
    </p:spTree>
    <p:extLst>
      <p:ext uri="{BB962C8B-B14F-4D97-AF65-F5344CB8AC3E}">
        <p14:creationId xmlns:p14="http://schemas.microsoft.com/office/powerpoint/2010/main" val="626987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537B1A6-4896-A34A-BBDA-686F187E752F}"/>
              </a:ext>
            </a:extLst>
          </p:cNvPr>
          <p:cNvPicPr>
            <a:picLocks noChangeAspect="1"/>
          </p:cNvPicPr>
          <p:nvPr/>
        </p:nvPicPr>
        <p:blipFill>
          <a:blip r:embed="rId2"/>
          <a:srcRect/>
          <a:stretch/>
        </p:blipFill>
        <p:spPr>
          <a:xfrm>
            <a:off x="1" y="5358"/>
            <a:ext cx="12182472" cy="6852641"/>
          </a:xfrm>
          <a:prstGeom prst="rect">
            <a:avLst/>
          </a:prstGeom>
        </p:spPr>
      </p:pic>
      <p:sp>
        <p:nvSpPr>
          <p:cNvPr id="6" name="Rectangle 5">
            <a:extLst>
              <a:ext uri="{FF2B5EF4-FFF2-40B4-BE49-F238E27FC236}">
                <a16:creationId xmlns:a16="http://schemas.microsoft.com/office/drawing/2014/main" id="{7B0DB43C-99EF-FD43-9495-05F6204FFFCA}"/>
              </a:ext>
            </a:extLst>
          </p:cNvPr>
          <p:cNvSpPr/>
          <p:nvPr/>
        </p:nvSpPr>
        <p:spPr>
          <a:xfrm>
            <a:off x="0" y="274052"/>
            <a:ext cx="2717074" cy="66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EF37510-74AC-F648-8ECA-76F08A715C30}"/>
              </a:ext>
            </a:extLst>
          </p:cNvPr>
          <p:cNvSpPr/>
          <p:nvPr/>
        </p:nvSpPr>
        <p:spPr>
          <a:xfrm>
            <a:off x="0" y="1927948"/>
            <a:ext cx="5158785" cy="522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0370460-DA23-DD45-8C24-0B9492D894E7}"/>
              </a:ext>
            </a:extLst>
          </p:cNvPr>
          <p:cNvSpPr/>
          <p:nvPr/>
        </p:nvSpPr>
        <p:spPr>
          <a:xfrm>
            <a:off x="9527" y="828825"/>
            <a:ext cx="4099336" cy="66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C69419F-5709-1E4C-BEA9-63719A9C0319}"/>
              </a:ext>
            </a:extLst>
          </p:cNvPr>
          <p:cNvPicPr>
            <a:picLocks noChangeAspect="1"/>
          </p:cNvPicPr>
          <p:nvPr/>
        </p:nvPicPr>
        <p:blipFill>
          <a:blip r:embed="rId3"/>
          <a:stretch>
            <a:fillRect/>
          </a:stretch>
        </p:blipFill>
        <p:spPr>
          <a:xfrm>
            <a:off x="10662397" y="6400799"/>
            <a:ext cx="1296521" cy="316927"/>
          </a:xfrm>
          <a:prstGeom prst="rect">
            <a:avLst/>
          </a:prstGeom>
        </p:spPr>
      </p:pic>
      <p:pic>
        <p:nvPicPr>
          <p:cNvPr id="2" name="Picture 1">
            <a:extLst>
              <a:ext uri="{FF2B5EF4-FFF2-40B4-BE49-F238E27FC236}">
                <a16:creationId xmlns:a16="http://schemas.microsoft.com/office/drawing/2014/main" id="{E8EAADD2-129B-2B43-8112-BB5D4C5A1E33}"/>
              </a:ext>
            </a:extLst>
          </p:cNvPr>
          <p:cNvPicPr>
            <a:picLocks noChangeAspect="1"/>
          </p:cNvPicPr>
          <p:nvPr/>
        </p:nvPicPr>
        <p:blipFill>
          <a:blip r:embed="rId4"/>
          <a:stretch>
            <a:fillRect/>
          </a:stretch>
        </p:blipFill>
        <p:spPr>
          <a:xfrm>
            <a:off x="-76735" y="110757"/>
            <a:ext cx="6146800" cy="1689100"/>
          </a:xfrm>
          <a:prstGeom prst="rect">
            <a:avLst/>
          </a:prstGeom>
        </p:spPr>
      </p:pic>
      <p:pic>
        <p:nvPicPr>
          <p:cNvPr id="4" name="Picture 3">
            <a:extLst>
              <a:ext uri="{FF2B5EF4-FFF2-40B4-BE49-F238E27FC236}">
                <a16:creationId xmlns:a16="http://schemas.microsoft.com/office/drawing/2014/main" id="{40120E7F-AE80-9448-8A87-E09EC25E3795}"/>
              </a:ext>
            </a:extLst>
          </p:cNvPr>
          <p:cNvPicPr>
            <a:picLocks noChangeAspect="1"/>
          </p:cNvPicPr>
          <p:nvPr/>
        </p:nvPicPr>
        <p:blipFill>
          <a:blip r:embed="rId5"/>
          <a:stretch>
            <a:fillRect/>
          </a:stretch>
        </p:blipFill>
        <p:spPr>
          <a:xfrm>
            <a:off x="0" y="1854468"/>
            <a:ext cx="5295900" cy="762000"/>
          </a:xfrm>
          <a:prstGeom prst="rect">
            <a:avLst/>
          </a:prstGeom>
        </p:spPr>
      </p:pic>
    </p:spTree>
    <p:extLst>
      <p:ext uri="{BB962C8B-B14F-4D97-AF65-F5344CB8AC3E}">
        <p14:creationId xmlns:p14="http://schemas.microsoft.com/office/powerpoint/2010/main" val="1839642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EA02BD-95DC-024F-9D42-2508AA3C7C49}"/>
              </a:ext>
            </a:extLst>
          </p:cNvPr>
          <p:cNvSpPr txBox="1"/>
          <p:nvPr/>
        </p:nvSpPr>
        <p:spPr>
          <a:xfrm>
            <a:off x="432847" y="1253895"/>
            <a:ext cx="5548648" cy="4893647"/>
          </a:xfrm>
          <a:prstGeom prst="rect">
            <a:avLst/>
          </a:prstGeom>
          <a:noFill/>
        </p:spPr>
        <p:txBody>
          <a:bodyPr wrap="square" rtlCol="0">
            <a:spAutoFit/>
          </a:bodyPr>
          <a:lstStyle/>
          <a:p>
            <a:r>
              <a:rPr lang="en-GB" sz="1400" b="1" dirty="0">
                <a:solidFill>
                  <a:srgbClr val="982532"/>
                </a:solidFill>
                <a:latin typeface="Arial" panose="020B0604020202020204" pitchFamily="34" charset="0"/>
                <a:cs typeface="Arial" panose="020B0604020202020204" pitchFamily="34" charset="0"/>
              </a:rPr>
              <a:t>AGE: </a:t>
            </a:r>
            <a:r>
              <a:rPr lang="en-GB" sz="1400" dirty="0">
                <a:latin typeface="Arial" panose="020B0604020202020204" pitchFamily="34" charset="0"/>
                <a:cs typeface="Arial" panose="020B0604020202020204" pitchFamily="34" charset="0"/>
              </a:rPr>
              <a:t>11-14, 14-16</a:t>
            </a:r>
          </a:p>
          <a:p>
            <a:endParaRPr lang="en-GB" sz="1400" dirty="0">
              <a:solidFill>
                <a:srgbClr val="982532"/>
              </a:solidFill>
              <a:latin typeface="Arial" panose="020B0604020202020204" pitchFamily="34" charset="0"/>
              <a:cs typeface="Arial" panose="020B0604020202020204" pitchFamily="34" charset="0"/>
            </a:endParaRPr>
          </a:p>
          <a:p>
            <a:r>
              <a:rPr lang="en-GB" sz="1400" b="1" dirty="0">
                <a:solidFill>
                  <a:srgbClr val="982532"/>
                </a:solidFill>
                <a:latin typeface="Arial" panose="020B0604020202020204" pitchFamily="34" charset="0"/>
                <a:cs typeface="Arial" panose="020B0604020202020204" pitchFamily="34" charset="0"/>
              </a:rPr>
              <a:t>TIME</a:t>
            </a:r>
            <a:r>
              <a:rPr lang="en-GB" sz="1400" dirty="0">
                <a:solidFill>
                  <a:srgbClr val="982532"/>
                </a:solidFill>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45-60 minutes</a:t>
            </a:r>
          </a:p>
          <a:p>
            <a:endParaRPr lang="en-GB" sz="1400" dirty="0">
              <a:solidFill>
                <a:srgbClr val="982532"/>
              </a:solidFill>
              <a:latin typeface="Arial" panose="020B0604020202020204" pitchFamily="34" charset="0"/>
              <a:cs typeface="Arial" panose="020B0604020202020204" pitchFamily="34" charset="0"/>
            </a:endParaRPr>
          </a:p>
          <a:p>
            <a:r>
              <a:rPr lang="en-GB" b="1" dirty="0">
                <a:solidFill>
                  <a:srgbClr val="982532"/>
                </a:solidFill>
                <a:latin typeface="Arial" panose="020B0604020202020204" pitchFamily="34" charset="0"/>
                <a:cs typeface="Arial" panose="020B0604020202020204" pitchFamily="34" charset="0"/>
              </a:rPr>
              <a:t>LEARNING OUTCOMES</a:t>
            </a:r>
          </a:p>
          <a:p>
            <a:endParaRPr lang="en-GB" sz="1400" dirty="0">
              <a:solidFill>
                <a:srgbClr val="F57F29"/>
              </a:solidFill>
              <a:latin typeface="Arial" panose="020B0604020202020204" pitchFamily="34" charset="0"/>
              <a:cs typeface="Arial" panose="020B0604020202020204" pitchFamily="34" charset="0"/>
            </a:endParaRPr>
          </a:p>
          <a:p>
            <a:r>
              <a:rPr lang="en-GB" sz="1400" b="1" dirty="0">
                <a:solidFill>
                  <a:srgbClr val="982532"/>
                </a:solidFill>
                <a:latin typeface="Arial" panose="020B0604020202020204" pitchFamily="34" charset="0"/>
                <a:cs typeface="Arial" panose="020B0604020202020204" pitchFamily="34" charset="0"/>
              </a:rPr>
              <a:t>STUDENTS CAN:</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List and describe some key steps in the application </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process for employment.</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Critically appraise a simple job application, justifying </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their opinions.</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Apply the STAR (situation, task, action, result) method </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to describe how they demonstrate one skill or quality</a:t>
            </a:r>
          </a:p>
          <a:p>
            <a:pPr marL="285750" indent="-285750">
              <a:buFont typeface="Arial" panose="020B0604020202020204" pitchFamily="34" charset="0"/>
              <a:buChar char="•"/>
            </a:pPr>
            <a:endParaRPr lang="en-GB" sz="1400" dirty="0">
              <a:solidFill>
                <a:srgbClr val="F57F29"/>
              </a:solidFill>
              <a:latin typeface="Arial" panose="020B0604020202020204" pitchFamily="34" charset="0"/>
              <a:cs typeface="Arial" panose="020B0604020202020204" pitchFamily="34" charset="0"/>
            </a:endParaRPr>
          </a:p>
          <a:p>
            <a:r>
              <a:rPr lang="en-GB" sz="1400" b="1" dirty="0">
                <a:solidFill>
                  <a:srgbClr val="982532"/>
                </a:solidFill>
                <a:latin typeface="Arial" panose="020B0604020202020204" pitchFamily="34" charset="0"/>
                <a:cs typeface="Arial" panose="020B0604020202020204" pitchFamily="34" charset="0"/>
              </a:rPr>
              <a:t>RESOURCES</a:t>
            </a:r>
          </a:p>
          <a:p>
            <a:r>
              <a:rPr lang="en-GB" sz="1400" dirty="0">
                <a:latin typeface="Arial" panose="020B0604020202020204" pitchFamily="34" charset="0"/>
                <a:cs typeface="Arial" panose="020B0604020202020204" pitchFamily="34" charset="0"/>
              </a:rPr>
              <a:t>Skills and qualities glossary sheet (from Module 1): (1 per student)</a:t>
            </a:r>
          </a:p>
          <a:p>
            <a:r>
              <a:rPr lang="en-GB" sz="1400" dirty="0">
                <a:latin typeface="Arial" panose="020B0604020202020204" pitchFamily="34" charset="0"/>
                <a:cs typeface="Arial" panose="020B0604020202020204" pitchFamily="34" charset="0"/>
              </a:rPr>
              <a:t>Character application pack (1 per group of 3-4)</a:t>
            </a:r>
          </a:p>
          <a:p>
            <a:r>
              <a:rPr lang="en-GB" sz="1400" dirty="0">
                <a:latin typeface="Arial" panose="020B0604020202020204" pitchFamily="34" charset="0"/>
                <a:cs typeface="Arial" panose="020B0604020202020204" pitchFamily="34" charset="0"/>
              </a:rPr>
              <a:t>Job ads (from Module 1): Army Operator Technical Intelligence, </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AI Engineer and Online Retail Customer Service Representative</a:t>
            </a:r>
          </a:p>
          <a:p>
            <a:r>
              <a:rPr lang="en-GB" sz="1400" dirty="0">
                <a:latin typeface="Arial" panose="020B0604020202020204" pitchFamily="34" charset="0"/>
                <a:cs typeface="Arial" panose="020B0604020202020204" pitchFamily="34" charset="0"/>
              </a:rPr>
              <a:t>Application Form extract (1 per student - OPTIONAL)</a:t>
            </a:r>
          </a:p>
          <a:p>
            <a:r>
              <a:rPr lang="en-GB" sz="1400" dirty="0">
                <a:latin typeface="Arial" panose="020B0604020202020204" pitchFamily="34" charset="0"/>
                <a:cs typeface="Arial" panose="020B0604020202020204" pitchFamily="34" charset="0"/>
              </a:rPr>
              <a:t>From Module 1 (if completed): action plans and lists of strong/weak skills and qualities.</a:t>
            </a:r>
          </a:p>
        </p:txBody>
      </p:sp>
      <p:sp>
        <p:nvSpPr>
          <p:cNvPr id="4" name="TextBox 3">
            <a:extLst>
              <a:ext uri="{FF2B5EF4-FFF2-40B4-BE49-F238E27FC236}">
                <a16:creationId xmlns:a16="http://schemas.microsoft.com/office/drawing/2014/main" id="{9C0F0DBA-2CF8-A54A-AD9B-7CBFADFD2DD2}"/>
              </a:ext>
            </a:extLst>
          </p:cNvPr>
          <p:cNvSpPr txBox="1"/>
          <p:nvPr/>
        </p:nvSpPr>
        <p:spPr>
          <a:xfrm>
            <a:off x="6339713" y="1178481"/>
            <a:ext cx="5560549" cy="4401205"/>
          </a:xfrm>
          <a:prstGeom prst="rect">
            <a:avLst/>
          </a:prstGeom>
          <a:noFill/>
        </p:spPr>
        <p:txBody>
          <a:bodyPr wrap="square" rtlCol="0">
            <a:spAutoFit/>
          </a:bodyPr>
          <a:lstStyle/>
          <a:p>
            <a:r>
              <a:rPr lang="en-GB" sz="1400" b="1" dirty="0">
                <a:solidFill>
                  <a:srgbClr val="982532"/>
                </a:solidFill>
                <a:latin typeface="Arial" panose="020B0604020202020204" pitchFamily="34" charset="0"/>
                <a:cs typeface="Arial" panose="020B0604020202020204" pitchFamily="34" charset="0"/>
              </a:rPr>
              <a:t>PREPARATION</a:t>
            </a:r>
            <a:endParaRPr lang="en-GB" sz="1400" dirty="0">
              <a:solidFill>
                <a:srgbClr val="98253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Review the slides and video</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Adapt to suit your students and time available</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Print copies of the resources. Print any optional slides to use as additional templates.</a:t>
            </a:r>
          </a:p>
          <a:p>
            <a:endParaRPr lang="en-GB" sz="1400" dirty="0">
              <a:latin typeface="Arial" panose="020B0604020202020204" pitchFamily="34" charset="0"/>
              <a:cs typeface="Arial" panose="020B0604020202020204" pitchFamily="34" charset="0"/>
            </a:endParaRPr>
          </a:p>
          <a:p>
            <a:r>
              <a:rPr lang="en-GB" sz="1400" b="1" dirty="0">
                <a:solidFill>
                  <a:srgbClr val="982532"/>
                </a:solidFill>
                <a:latin typeface="Arial" panose="020B0604020202020204" pitchFamily="34" charset="0"/>
                <a:cs typeface="Arial" panose="020B0604020202020204" pitchFamily="34" charset="0"/>
              </a:rPr>
              <a:t>GATSBY BENCHMARK LINKS</a:t>
            </a:r>
          </a:p>
          <a:p>
            <a:r>
              <a:rPr lang="en-GB" sz="1400" dirty="0">
                <a:latin typeface="Arial" panose="020B0604020202020204" pitchFamily="34" charset="0"/>
                <a:cs typeface="Arial" panose="020B0604020202020204" pitchFamily="34" charset="0"/>
              </a:rPr>
              <a:t>2 Learning from career and labour market information</a:t>
            </a:r>
          </a:p>
          <a:p>
            <a:r>
              <a:rPr lang="en-GB" sz="1400" dirty="0">
                <a:latin typeface="Arial" panose="020B0604020202020204" pitchFamily="34" charset="0"/>
                <a:cs typeface="Arial" panose="020B0604020202020204" pitchFamily="34" charset="0"/>
              </a:rPr>
              <a:t>3 Addressing the needs of each pupil</a:t>
            </a:r>
          </a:p>
          <a:p>
            <a:r>
              <a:rPr lang="en-GB" sz="1400" dirty="0">
                <a:latin typeface="Arial" panose="020B0604020202020204" pitchFamily="34" charset="0"/>
                <a:cs typeface="Arial" panose="020B0604020202020204" pitchFamily="34" charset="0"/>
              </a:rPr>
              <a:t>4 Linking curriculum learning to careers</a:t>
            </a:r>
          </a:p>
          <a:p>
            <a:r>
              <a:rPr lang="en-GB" sz="1400" dirty="0">
                <a:latin typeface="Arial" panose="020B0604020202020204" pitchFamily="34" charset="0"/>
                <a:cs typeface="Arial" panose="020B0604020202020204" pitchFamily="34" charset="0"/>
              </a:rPr>
              <a:t>8 Personal guidance</a:t>
            </a:r>
          </a:p>
          <a:p>
            <a:endParaRPr lang="en-GB" sz="1400" dirty="0">
              <a:latin typeface="Arial" panose="020B0604020202020204" pitchFamily="34" charset="0"/>
              <a:cs typeface="Arial" panose="020B0604020202020204" pitchFamily="34" charset="0"/>
            </a:endParaRPr>
          </a:p>
          <a:p>
            <a:r>
              <a:rPr lang="en-GB" sz="1400" b="1" dirty="0">
                <a:solidFill>
                  <a:srgbClr val="982532"/>
                </a:solidFill>
                <a:latin typeface="Arial" panose="020B0604020202020204" pitchFamily="34" charset="0"/>
                <a:cs typeface="Arial" panose="020B0604020202020204" pitchFamily="34" charset="0"/>
              </a:rPr>
              <a:t>PSHEA GUIDELINES LINKS</a:t>
            </a:r>
            <a:endParaRPr lang="en-GB" sz="1400" dirty="0">
              <a:solidFill>
                <a:srgbClr val="982532"/>
              </a:solidFill>
              <a:latin typeface="Arial" panose="020B0604020202020204" pitchFamily="34" charset="0"/>
              <a:cs typeface="Arial" panose="020B0604020202020204" pitchFamily="34" charset="0"/>
            </a:endParaRPr>
          </a:p>
          <a:p>
            <a:r>
              <a:rPr lang="en-GB" sz="1400" b="1" dirty="0">
                <a:solidFill>
                  <a:srgbClr val="982532"/>
                </a:solidFill>
                <a:latin typeface="Arial" panose="020B0604020202020204" pitchFamily="34" charset="0"/>
                <a:cs typeface="Arial" panose="020B0604020202020204" pitchFamily="34" charset="0"/>
              </a:rPr>
              <a:t>11-14</a:t>
            </a:r>
          </a:p>
          <a:p>
            <a:r>
              <a:rPr lang="en-GB" sz="1400" dirty="0">
                <a:latin typeface="Arial" panose="020B0604020202020204" pitchFamily="34" charset="0"/>
                <a:cs typeface="Arial" panose="020B0604020202020204" pitchFamily="34" charset="0"/>
              </a:rPr>
              <a:t>H1, H2, H3</a:t>
            </a:r>
          </a:p>
          <a:p>
            <a:r>
              <a:rPr lang="en-GB" sz="1400" dirty="0">
                <a:latin typeface="Arial" panose="020B0604020202020204" pitchFamily="34" charset="0"/>
                <a:cs typeface="Arial" panose="020B0604020202020204" pitchFamily="34" charset="0"/>
              </a:rPr>
              <a:t>L2, L7, L9, L10, L12, L13, L14, L15</a:t>
            </a:r>
          </a:p>
          <a:p>
            <a:endParaRPr lang="en-GB" sz="1400" dirty="0">
              <a:latin typeface="Arial" panose="020B0604020202020204" pitchFamily="34" charset="0"/>
              <a:cs typeface="Arial" panose="020B0604020202020204" pitchFamily="34" charset="0"/>
            </a:endParaRPr>
          </a:p>
          <a:p>
            <a:r>
              <a:rPr lang="en-GB" sz="1400" b="1" dirty="0">
                <a:solidFill>
                  <a:srgbClr val="982532"/>
                </a:solidFill>
                <a:latin typeface="Arial" panose="020B0604020202020204" pitchFamily="34" charset="0"/>
                <a:cs typeface="Arial" panose="020B0604020202020204" pitchFamily="34" charset="0"/>
              </a:rPr>
              <a:t>14-16</a:t>
            </a:r>
          </a:p>
          <a:p>
            <a:r>
              <a:rPr lang="en-GB" sz="1400" dirty="0">
                <a:latin typeface="Arial" panose="020B0604020202020204" pitchFamily="34" charset="0"/>
                <a:cs typeface="Arial" panose="020B0604020202020204" pitchFamily="34" charset="0"/>
              </a:rPr>
              <a:t>H1, H2</a:t>
            </a:r>
          </a:p>
          <a:p>
            <a:r>
              <a:rPr lang="en-GB" sz="1400" dirty="0">
                <a:latin typeface="Arial" panose="020B0604020202020204" pitchFamily="34" charset="0"/>
                <a:cs typeface="Arial" panose="020B0604020202020204" pitchFamily="34" charset="0"/>
              </a:rPr>
              <a:t>L1, L10, L11, L12, L13, L14, L15, L17, L19</a:t>
            </a:r>
          </a:p>
        </p:txBody>
      </p:sp>
      <p:sp>
        <p:nvSpPr>
          <p:cNvPr id="10" name="Rectangle 9">
            <a:extLst>
              <a:ext uri="{FF2B5EF4-FFF2-40B4-BE49-F238E27FC236}">
                <a16:creationId xmlns:a16="http://schemas.microsoft.com/office/drawing/2014/main" id="{710D34D3-2A77-E24B-85EA-D0DCE77EC11A}"/>
              </a:ext>
            </a:extLst>
          </p:cNvPr>
          <p:cNvSpPr/>
          <p:nvPr/>
        </p:nvSpPr>
        <p:spPr>
          <a:xfrm>
            <a:off x="0" y="273132"/>
            <a:ext cx="6339714" cy="618119"/>
          </a:xfrm>
          <a:prstGeom prst="rect">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F88BE53-559B-D94C-96F1-CFA8A9646551}"/>
              </a:ext>
            </a:extLst>
          </p:cNvPr>
          <p:cNvPicPr>
            <a:picLocks noChangeAspect="1"/>
          </p:cNvPicPr>
          <p:nvPr/>
        </p:nvPicPr>
        <p:blipFill>
          <a:blip r:embed="rId3"/>
          <a:stretch>
            <a:fillRect/>
          </a:stretch>
        </p:blipFill>
        <p:spPr>
          <a:xfrm>
            <a:off x="0" y="167974"/>
            <a:ext cx="6527800" cy="977900"/>
          </a:xfrm>
          <a:prstGeom prst="rect">
            <a:avLst/>
          </a:prstGeom>
        </p:spPr>
      </p:pic>
    </p:spTree>
    <p:extLst>
      <p:ext uri="{BB962C8B-B14F-4D97-AF65-F5344CB8AC3E}">
        <p14:creationId xmlns:p14="http://schemas.microsoft.com/office/powerpoint/2010/main" val="429156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831495C-FAFB-8446-975F-8F28ABE420EE}"/>
              </a:ext>
            </a:extLst>
          </p:cNvPr>
          <p:cNvSpPr/>
          <p:nvPr/>
        </p:nvSpPr>
        <p:spPr>
          <a:xfrm>
            <a:off x="0" y="273132"/>
            <a:ext cx="4096988" cy="618119"/>
          </a:xfrm>
          <a:prstGeom prst="rect">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8456054-D7AD-FF45-B1A3-7A7F36D3ED54}"/>
              </a:ext>
            </a:extLst>
          </p:cNvPr>
          <p:cNvGrpSpPr/>
          <p:nvPr/>
        </p:nvGrpSpPr>
        <p:grpSpPr>
          <a:xfrm>
            <a:off x="143554" y="2084785"/>
            <a:ext cx="11715708" cy="2678725"/>
            <a:chOff x="143554" y="2083324"/>
            <a:chExt cx="11715708" cy="2678725"/>
          </a:xfrm>
        </p:grpSpPr>
        <p:sp>
          <p:nvSpPr>
            <p:cNvPr id="2" name="Hexagon 1">
              <a:extLst>
                <a:ext uri="{FF2B5EF4-FFF2-40B4-BE49-F238E27FC236}">
                  <a16:creationId xmlns:a16="http://schemas.microsoft.com/office/drawing/2014/main" id="{243DFDBE-C6BB-DE4D-9EA3-B9BA519F94D5}"/>
                </a:ext>
              </a:extLst>
            </p:cNvPr>
            <p:cNvSpPr/>
            <p:nvPr/>
          </p:nvSpPr>
          <p:spPr>
            <a:xfrm>
              <a:off x="143554" y="2975503"/>
              <a:ext cx="2061459" cy="1777119"/>
            </a:xfrm>
            <a:prstGeom prst="hexagon">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NOW</a:t>
              </a:r>
            </a:p>
          </p:txBody>
        </p:sp>
        <p:sp>
          <p:nvSpPr>
            <p:cNvPr id="27" name="Hexagon 26">
              <a:extLst>
                <a:ext uri="{FF2B5EF4-FFF2-40B4-BE49-F238E27FC236}">
                  <a16:creationId xmlns:a16="http://schemas.microsoft.com/office/drawing/2014/main" id="{6A07D379-3819-434A-B43E-A79026BD087F}"/>
                </a:ext>
              </a:extLst>
            </p:cNvPr>
            <p:cNvSpPr/>
            <p:nvPr/>
          </p:nvSpPr>
          <p:spPr>
            <a:xfrm>
              <a:off x="1761132" y="2083324"/>
              <a:ext cx="2061459" cy="1777119"/>
            </a:xfrm>
            <a:prstGeom prst="hexagon">
              <a:avLst/>
            </a:prstGeom>
            <a:solidFill>
              <a:srgbClr val="BE0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altLang="en-US" dirty="0">
                  <a:latin typeface="Arial" panose="020B0604020202020204" pitchFamily="34" charset="0"/>
                  <a:cs typeface="Arial" panose="020B0604020202020204" pitchFamily="34" charset="0"/>
                </a:rPr>
                <a:t>How you’ll find out about jobs</a:t>
              </a:r>
            </a:p>
          </p:txBody>
        </p:sp>
        <p:sp>
          <p:nvSpPr>
            <p:cNvPr id="28" name="Hexagon 27">
              <a:extLst>
                <a:ext uri="{FF2B5EF4-FFF2-40B4-BE49-F238E27FC236}">
                  <a16:creationId xmlns:a16="http://schemas.microsoft.com/office/drawing/2014/main" id="{F81ED493-913F-B245-B433-1A7498ECE624}"/>
                </a:ext>
              </a:extLst>
            </p:cNvPr>
            <p:cNvSpPr/>
            <p:nvPr/>
          </p:nvSpPr>
          <p:spPr>
            <a:xfrm>
              <a:off x="3376918" y="2984930"/>
              <a:ext cx="2061459" cy="1777119"/>
            </a:xfrm>
            <a:prstGeom prst="hexagon">
              <a:avLst/>
            </a:prstGeom>
            <a:solidFill>
              <a:srgbClr val="98253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en-US" altLang="en-US" dirty="0">
                  <a:solidFill>
                    <a:schemeClr val="bg1"/>
                  </a:solidFill>
                  <a:latin typeface="Arial" panose="020B0604020202020204" pitchFamily="34" charset="0"/>
                  <a:cs typeface="Arial" panose="020B0604020202020204" pitchFamily="34" charset="0"/>
                </a:rPr>
                <a:t>How you can find jobs that are right </a:t>
              </a:r>
              <a:br>
                <a:rPr lang="en-US" altLang="en-US" dirty="0">
                  <a:solidFill>
                    <a:schemeClr val="bg1"/>
                  </a:solidFill>
                  <a:latin typeface="Arial" panose="020B0604020202020204" pitchFamily="34" charset="0"/>
                  <a:cs typeface="Arial" panose="020B0604020202020204" pitchFamily="34" charset="0"/>
                </a:rPr>
              </a:br>
              <a:r>
                <a:rPr lang="en-US" altLang="en-US" dirty="0">
                  <a:solidFill>
                    <a:schemeClr val="bg1"/>
                  </a:solidFill>
                  <a:latin typeface="Arial" panose="020B0604020202020204" pitchFamily="34" charset="0"/>
                  <a:cs typeface="Arial" panose="020B0604020202020204" pitchFamily="34" charset="0"/>
                </a:rPr>
                <a:t>for you</a:t>
              </a:r>
            </a:p>
          </p:txBody>
        </p:sp>
        <p:sp>
          <p:nvSpPr>
            <p:cNvPr id="31" name="Hexagon 30">
              <a:extLst>
                <a:ext uri="{FF2B5EF4-FFF2-40B4-BE49-F238E27FC236}">
                  <a16:creationId xmlns:a16="http://schemas.microsoft.com/office/drawing/2014/main" id="{C3C8A060-4973-5641-8C59-FC4C9ECF5B37}"/>
                </a:ext>
              </a:extLst>
            </p:cNvPr>
            <p:cNvSpPr/>
            <p:nvPr/>
          </p:nvSpPr>
          <p:spPr>
            <a:xfrm>
              <a:off x="4985069" y="2083324"/>
              <a:ext cx="2061459" cy="1777119"/>
            </a:xfrm>
            <a:prstGeom prst="hexagon">
              <a:avLst/>
            </a:prstGeom>
            <a:solidFill>
              <a:srgbClr val="98253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en-US" dirty="0">
                  <a:solidFill>
                    <a:schemeClr val="bg1"/>
                  </a:solidFill>
                  <a:latin typeface="Arial" panose="020B0604020202020204" pitchFamily="34" charset="0"/>
                  <a:cs typeface="Arial" panose="020B0604020202020204" pitchFamily="34" charset="0"/>
                </a:rPr>
                <a:t>How you can develop your skills and personal qualities</a:t>
              </a:r>
            </a:p>
          </p:txBody>
        </p:sp>
        <p:sp>
          <p:nvSpPr>
            <p:cNvPr id="32" name="Hexagon 31">
              <a:extLst>
                <a:ext uri="{FF2B5EF4-FFF2-40B4-BE49-F238E27FC236}">
                  <a16:creationId xmlns:a16="http://schemas.microsoft.com/office/drawing/2014/main" id="{41F3FE3C-9713-404E-BCFE-130383349249}"/>
                </a:ext>
              </a:extLst>
            </p:cNvPr>
            <p:cNvSpPr/>
            <p:nvPr/>
          </p:nvSpPr>
          <p:spPr>
            <a:xfrm>
              <a:off x="6592720" y="2984930"/>
              <a:ext cx="2061459" cy="1777119"/>
            </a:xfrm>
            <a:prstGeom prst="hexagon">
              <a:avLst/>
            </a:prstGeom>
            <a:solidFill>
              <a:srgbClr val="BE09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US" altLang="en-US" dirty="0">
                  <a:latin typeface="Arial" panose="020B0604020202020204" pitchFamily="34" charset="0"/>
                  <a:cs typeface="Arial" panose="020B0604020202020204" pitchFamily="34" charset="0"/>
                </a:rPr>
                <a:t>People who can help you find the right job</a:t>
              </a:r>
            </a:p>
          </p:txBody>
        </p:sp>
        <p:sp>
          <p:nvSpPr>
            <p:cNvPr id="33" name="Hexagon 32">
              <a:extLst>
                <a:ext uri="{FF2B5EF4-FFF2-40B4-BE49-F238E27FC236}">
                  <a16:creationId xmlns:a16="http://schemas.microsoft.com/office/drawing/2014/main" id="{782AA644-7DAA-494D-BD8A-5F41FAA24E27}"/>
                </a:ext>
              </a:extLst>
            </p:cNvPr>
            <p:cNvSpPr/>
            <p:nvPr/>
          </p:nvSpPr>
          <p:spPr>
            <a:xfrm>
              <a:off x="8200871" y="2083324"/>
              <a:ext cx="2061459" cy="1777119"/>
            </a:xfrm>
            <a:prstGeom prst="hexagon">
              <a:avLst/>
            </a:prstGeom>
            <a:solidFill>
              <a:srgbClr val="98253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r>
                <a:rPr lang="en-US" altLang="en-US" dirty="0">
                  <a:solidFill>
                    <a:schemeClr val="bg1"/>
                  </a:solidFill>
                  <a:latin typeface="Arial" panose="020B0604020202020204" pitchFamily="34" charset="0"/>
                  <a:cs typeface="Arial" panose="020B0604020202020204" pitchFamily="34" charset="0"/>
                </a:rPr>
                <a:t>What experiences can make you more attractive to employers</a:t>
              </a:r>
            </a:p>
          </p:txBody>
        </p:sp>
        <p:sp>
          <p:nvSpPr>
            <p:cNvPr id="34" name="Hexagon 33">
              <a:extLst>
                <a:ext uri="{FF2B5EF4-FFF2-40B4-BE49-F238E27FC236}">
                  <a16:creationId xmlns:a16="http://schemas.microsoft.com/office/drawing/2014/main" id="{B1380EE8-A8D1-3A47-8DC8-58D2E0465C44}"/>
                </a:ext>
              </a:extLst>
            </p:cNvPr>
            <p:cNvSpPr/>
            <p:nvPr/>
          </p:nvSpPr>
          <p:spPr>
            <a:xfrm>
              <a:off x="9797803" y="2984930"/>
              <a:ext cx="2061459" cy="1777119"/>
            </a:xfrm>
            <a:prstGeom prst="hexagon">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altLang="en-US" b="1" dirty="0">
                  <a:latin typeface="Arial" panose="020B0604020202020204" pitchFamily="34" charset="0"/>
                  <a:cs typeface="Arial" panose="020B0604020202020204" pitchFamily="34" charset="0"/>
                </a:rPr>
                <a:t>SUCCESS!</a:t>
              </a:r>
            </a:p>
          </p:txBody>
        </p:sp>
      </p:grpSp>
      <p:pic>
        <p:nvPicPr>
          <p:cNvPr id="3" name="Picture 2">
            <a:extLst>
              <a:ext uri="{FF2B5EF4-FFF2-40B4-BE49-F238E27FC236}">
                <a16:creationId xmlns:a16="http://schemas.microsoft.com/office/drawing/2014/main" id="{CE26E012-5912-744D-BF13-991169D42BCF}"/>
              </a:ext>
            </a:extLst>
          </p:cNvPr>
          <p:cNvPicPr>
            <a:picLocks noChangeAspect="1"/>
          </p:cNvPicPr>
          <p:nvPr/>
        </p:nvPicPr>
        <p:blipFill>
          <a:blip r:embed="rId3"/>
          <a:stretch>
            <a:fillRect/>
          </a:stretch>
        </p:blipFill>
        <p:spPr>
          <a:xfrm>
            <a:off x="0" y="167974"/>
            <a:ext cx="4267200" cy="977900"/>
          </a:xfrm>
          <a:prstGeom prst="rect">
            <a:avLst/>
          </a:prstGeom>
        </p:spPr>
      </p:pic>
    </p:spTree>
    <p:extLst>
      <p:ext uri="{BB962C8B-B14F-4D97-AF65-F5344CB8AC3E}">
        <p14:creationId xmlns:p14="http://schemas.microsoft.com/office/powerpoint/2010/main" val="2436848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D76B1B1-9B83-174F-8AFF-86A2966E8D03}"/>
              </a:ext>
            </a:extLst>
          </p:cNvPr>
          <p:cNvGrpSpPr/>
          <p:nvPr/>
        </p:nvGrpSpPr>
        <p:grpSpPr>
          <a:xfrm>
            <a:off x="256047" y="1564254"/>
            <a:ext cx="1690554" cy="2072285"/>
            <a:chOff x="439905" y="1564254"/>
            <a:chExt cx="1690554" cy="2072285"/>
          </a:xfrm>
        </p:grpSpPr>
        <p:sp>
          <p:nvSpPr>
            <p:cNvPr id="3" name="Oval 2">
              <a:extLst>
                <a:ext uri="{FF2B5EF4-FFF2-40B4-BE49-F238E27FC236}">
                  <a16:creationId xmlns:a16="http://schemas.microsoft.com/office/drawing/2014/main" id="{E74960BD-C3CF-5540-9A49-0E4A4ABD8F00}"/>
                </a:ext>
              </a:extLst>
            </p:cNvPr>
            <p:cNvSpPr/>
            <p:nvPr/>
          </p:nvSpPr>
          <p:spPr>
            <a:xfrm>
              <a:off x="509050" y="1564254"/>
              <a:ext cx="1621409" cy="1621409"/>
            </a:xfrm>
            <a:prstGeom prst="rect">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C59F1EB-06E3-E748-878E-CEA1FC25F0C6}"/>
                </a:ext>
              </a:extLst>
            </p:cNvPr>
            <p:cNvSpPr/>
            <p:nvPr/>
          </p:nvSpPr>
          <p:spPr>
            <a:xfrm>
              <a:off x="439905" y="3180067"/>
              <a:ext cx="915635" cy="456472"/>
            </a:xfrm>
            <a:prstGeom prst="rect">
              <a:avLst/>
            </a:prstGeom>
          </p:spPr>
          <p:txBody>
            <a:bodyPr wrap="none">
              <a:spAutoFit/>
            </a:bodyPr>
            <a:lstStyle/>
            <a:p>
              <a:pPr>
                <a:lnSpc>
                  <a:spcPct val="150000"/>
                </a:lnSpc>
              </a:pPr>
              <a:r>
                <a:rPr lang="en-GB" b="1" dirty="0">
                  <a:solidFill>
                    <a:srgbClr val="982532"/>
                  </a:solidFill>
                  <a:latin typeface="Arial" panose="020B0604020202020204" pitchFamily="34" charset="0"/>
                  <a:cs typeface="Arial" panose="020B0604020202020204" pitchFamily="34" charset="0"/>
                </a:rPr>
                <a:t>Advert</a:t>
              </a:r>
            </a:p>
          </p:txBody>
        </p:sp>
      </p:grpSp>
      <p:sp>
        <p:nvSpPr>
          <p:cNvPr id="2" name="TextBox 1">
            <a:extLst>
              <a:ext uri="{FF2B5EF4-FFF2-40B4-BE49-F238E27FC236}">
                <a16:creationId xmlns:a16="http://schemas.microsoft.com/office/drawing/2014/main" id="{5A2A6CFE-2227-7E49-BC49-4A3FFDB9B653}"/>
              </a:ext>
            </a:extLst>
          </p:cNvPr>
          <p:cNvSpPr txBox="1"/>
          <p:nvPr/>
        </p:nvSpPr>
        <p:spPr>
          <a:xfrm>
            <a:off x="592427" y="1416676"/>
            <a:ext cx="1545465" cy="1862048"/>
          </a:xfrm>
          <a:prstGeom prst="rect">
            <a:avLst/>
          </a:prstGeom>
          <a:noFill/>
        </p:spPr>
        <p:txBody>
          <a:bodyPr wrap="square" rtlCol="0">
            <a:spAutoFit/>
          </a:bodyPr>
          <a:lstStyle/>
          <a:p>
            <a:r>
              <a:rPr lang="en-US" sz="11500" b="1" dirty="0">
                <a:solidFill>
                  <a:schemeClr val="bg1">
                    <a:alpha val="29000"/>
                  </a:schemeClr>
                </a:solidFill>
                <a:latin typeface="Arial" panose="020B0604020202020204" pitchFamily="34" charset="0"/>
                <a:cs typeface="Arial" panose="020B0604020202020204" pitchFamily="34" charset="0"/>
              </a:rPr>
              <a:t>1</a:t>
            </a:r>
          </a:p>
        </p:txBody>
      </p:sp>
      <p:sp>
        <p:nvSpPr>
          <p:cNvPr id="29" name="Rectangle 28">
            <a:extLst>
              <a:ext uri="{FF2B5EF4-FFF2-40B4-BE49-F238E27FC236}">
                <a16:creationId xmlns:a16="http://schemas.microsoft.com/office/drawing/2014/main" id="{F831495C-FAFB-8446-975F-8F28ABE420EE}"/>
              </a:ext>
            </a:extLst>
          </p:cNvPr>
          <p:cNvSpPr/>
          <p:nvPr/>
        </p:nvSpPr>
        <p:spPr>
          <a:xfrm>
            <a:off x="-1" y="273132"/>
            <a:ext cx="6719456" cy="618119"/>
          </a:xfrm>
          <a:prstGeom prst="rect">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EF4DBAD-AA21-0742-9445-7262B30D107A}"/>
              </a:ext>
            </a:extLst>
          </p:cNvPr>
          <p:cNvGrpSpPr/>
          <p:nvPr/>
        </p:nvGrpSpPr>
        <p:grpSpPr>
          <a:xfrm>
            <a:off x="2240148" y="1564254"/>
            <a:ext cx="1682955" cy="2072904"/>
            <a:chOff x="2337577" y="1564254"/>
            <a:chExt cx="1682955" cy="2072904"/>
          </a:xfrm>
        </p:grpSpPr>
        <p:sp>
          <p:nvSpPr>
            <p:cNvPr id="13" name="Oval 12">
              <a:extLst>
                <a:ext uri="{FF2B5EF4-FFF2-40B4-BE49-F238E27FC236}">
                  <a16:creationId xmlns:a16="http://schemas.microsoft.com/office/drawing/2014/main" id="{A26C063E-84E3-144F-92AE-646CAFA39F45}"/>
                </a:ext>
              </a:extLst>
            </p:cNvPr>
            <p:cNvSpPr/>
            <p:nvPr/>
          </p:nvSpPr>
          <p:spPr>
            <a:xfrm>
              <a:off x="2399123" y="1564254"/>
              <a:ext cx="1621409" cy="1621409"/>
            </a:xfrm>
            <a:prstGeom prst="rect">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24C5F24-86A5-B74A-83E5-4712153B5F13}"/>
                </a:ext>
              </a:extLst>
            </p:cNvPr>
            <p:cNvSpPr/>
            <p:nvPr/>
          </p:nvSpPr>
          <p:spPr>
            <a:xfrm>
              <a:off x="2337577" y="3180686"/>
              <a:ext cx="1621409" cy="456472"/>
            </a:xfrm>
            <a:prstGeom prst="rect">
              <a:avLst/>
            </a:prstGeom>
          </p:spPr>
          <p:txBody>
            <a:bodyPr wrap="square">
              <a:spAutoFit/>
            </a:bodyPr>
            <a:lstStyle/>
            <a:p>
              <a:pPr>
                <a:lnSpc>
                  <a:spcPct val="150000"/>
                </a:lnSpc>
              </a:pPr>
              <a:r>
                <a:rPr lang="en-GB" b="1" dirty="0">
                  <a:solidFill>
                    <a:srgbClr val="982532"/>
                  </a:solidFill>
                  <a:latin typeface="Arial" panose="020B0604020202020204" pitchFamily="34" charset="0"/>
                  <a:cs typeface="Arial" panose="020B0604020202020204" pitchFamily="34" charset="0"/>
                </a:rPr>
                <a:t>Application</a:t>
              </a:r>
            </a:p>
          </p:txBody>
        </p:sp>
      </p:grpSp>
      <p:grpSp>
        <p:nvGrpSpPr>
          <p:cNvPr id="8" name="Group 7">
            <a:extLst>
              <a:ext uri="{FF2B5EF4-FFF2-40B4-BE49-F238E27FC236}">
                <a16:creationId xmlns:a16="http://schemas.microsoft.com/office/drawing/2014/main" id="{83C92066-4266-4049-9FDB-95A8C844D09E}"/>
              </a:ext>
            </a:extLst>
          </p:cNvPr>
          <p:cNvGrpSpPr/>
          <p:nvPr/>
        </p:nvGrpSpPr>
        <p:grpSpPr>
          <a:xfrm>
            <a:off x="4207858" y="1564253"/>
            <a:ext cx="1696459" cy="2086402"/>
            <a:chOff x="4214146" y="1564253"/>
            <a:chExt cx="1696459" cy="2086402"/>
          </a:xfrm>
        </p:grpSpPr>
        <p:sp>
          <p:nvSpPr>
            <p:cNvPr id="14" name="Oval 13">
              <a:extLst>
                <a:ext uri="{FF2B5EF4-FFF2-40B4-BE49-F238E27FC236}">
                  <a16:creationId xmlns:a16="http://schemas.microsoft.com/office/drawing/2014/main" id="{B0EECF38-F5D1-BF46-94BC-03D6E91B0E71}"/>
                </a:ext>
              </a:extLst>
            </p:cNvPr>
            <p:cNvSpPr/>
            <p:nvPr/>
          </p:nvSpPr>
          <p:spPr>
            <a:xfrm>
              <a:off x="4289196" y="1564253"/>
              <a:ext cx="1621409" cy="1621409"/>
            </a:xfrm>
            <a:prstGeom prst="rect">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11418A0-F878-F14A-9ACE-DCE48C25C81C}"/>
                </a:ext>
              </a:extLst>
            </p:cNvPr>
            <p:cNvSpPr/>
            <p:nvPr/>
          </p:nvSpPr>
          <p:spPr>
            <a:xfrm>
              <a:off x="4214146" y="3194183"/>
              <a:ext cx="1621409" cy="456472"/>
            </a:xfrm>
            <a:prstGeom prst="rect">
              <a:avLst/>
            </a:prstGeom>
          </p:spPr>
          <p:txBody>
            <a:bodyPr wrap="square">
              <a:spAutoFit/>
            </a:bodyPr>
            <a:lstStyle/>
            <a:p>
              <a:pPr>
                <a:lnSpc>
                  <a:spcPct val="150000"/>
                </a:lnSpc>
              </a:pPr>
              <a:r>
                <a:rPr lang="en-GB" b="1" dirty="0">
                  <a:solidFill>
                    <a:srgbClr val="982532"/>
                  </a:solidFill>
                  <a:latin typeface="Arial" panose="020B0604020202020204" pitchFamily="34" charset="0"/>
                  <a:cs typeface="Arial" panose="020B0604020202020204" pitchFamily="34" charset="0"/>
                </a:rPr>
                <a:t>Shortlisting</a:t>
              </a:r>
            </a:p>
          </p:txBody>
        </p:sp>
      </p:grpSp>
      <p:grpSp>
        <p:nvGrpSpPr>
          <p:cNvPr id="9" name="Group 8">
            <a:extLst>
              <a:ext uri="{FF2B5EF4-FFF2-40B4-BE49-F238E27FC236}">
                <a16:creationId xmlns:a16="http://schemas.microsoft.com/office/drawing/2014/main" id="{94BD3979-239B-FC45-B5AF-A08BB0BAF4D3}"/>
              </a:ext>
            </a:extLst>
          </p:cNvPr>
          <p:cNvGrpSpPr/>
          <p:nvPr/>
        </p:nvGrpSpPr>
        <p:grpSpPr>
          <a:xfrm>
            <a:off x="6206656" y="1564253"/>
            <a:ext cx="1683587" cy="2082318"/>
            <a:chOff x="6117091" y="1564253"/>
            <a:chExt cx="1683587" cy="2082318"/>
          </a:xfrm>
        </p:grpSpPr>
        <p:sp>
          <p:nvSpPr>
            <p:cNvPr id="15" name="Oval 14">
              <a:extLst>
                <a:ext uri="{FF2B5EF4-FFF2-40B4-BE49-F238E27FC236}">
                  <a16:creationId xmlns:a16="http://schemas.microsoft.com/office/drawing/2014/main" id="{CC9D7EDA-5770-A040-B09E-1CC91DD27533}"/>
                </a:ext>
              </a:extLst>
            </p:cNvPr>
            <p:cNvSpPr/>
            <p:nvPr/>
          </p:nvSpPr>
          <p:spPr>
            <a:xfrm>
              <a:off x="6179269" y="1564253"/>
              <a:ext cx="1621409" cy="1621409"/>
            </a:xfrm>
            <a:prstGeom prst="rect">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58A58F6-E9CA-794A-9A70-96023D4AA5E2}"/>
                </a:ext>
              </a:extLst>
            </p:cNvPr>
            <p:cNvSpPr/>
            <p:nvPr/>
          </p:nvSpPr>
          <p:spPr>
            <a:xfrm>
              <a:off x="6117091" y="3190099"/>
              <a:ext cx="1621409" cy="456472"/>
            </a:xfrm>
            <a:prstGeom prst="rect">
              <a:avLst/>
            </a:prstGeom>
          </p:spPr>
          <p:txBody>
            <a:bodyPr wrap="square">
              <a:spAutoFit/>
            </a:bodyPr>
            <a:lstStyle/>
            <a:p>
              <a:pPr>
                <a:lnSpc>
                  <a:spcPct val="150000"/>
                </a:lnSpc>
              </a:pPr>
              <a:r>
                <a:rPr lang="en-GB" b="1" dirty="0">
                  <a:solidFill>
                    <a:srgbClr val="982532"/>
                  </a:solidFill>
                  <a:latin typeface="Arial" panose="020B0604020202020204" pitchFamily="34" charset="0"/>
                  <a:cs typeface="Arial" panose="020B0604020202020204" pitchFamily="34" charset="0"/>
                </a:rPr>
                <a:t>Interview</a:t>
              </a:r>
            </a:p>
          </p:txBody>
        </p:sp>
      </p:grpSp>
      <p:grpSp>
        <p:nvGrpSpPr>
          <p:cNvPr id="10" name="Group 9">
            <a:extLst>
              <a:ext uri="{FF2B5EF4-FFF2-40B4-BE49-F238E27FC236}">
                <a16:creationId xmlns:a16="http://schemas.microsoft.com/office/drawing/2014/main" id="{093ADAE3-8EA8-E64F-80D4-7F5D5710A196}"/>
              </a:ext>
            </a:extLst>
          </p:cNvPr>
          <p:cNvGrpSpPr/>
          <p:nvPr/>
        </p:nvGrpSpPr>
        <p:grpSpPr>
          <a:xfrm>
            <a:off x="8183790" y="1564253"/>
            <a:ext cx="1697092" cy="2072907"/>
            <a:chOff x="7993659" y="1564253"/>
            <a:chExt cx="1697092" cy="2072907"/>
          </a:xfrm>
        </p:grpSpPr>
        <p:sp>
          <p:nvSpPr>
            <p:cNvPr id="16" name="Oval 15">
              <a:extLst>
                <a:ext uri="{FF2B5EF4-FFF2-40B4-BE49-F238E27FC236}">
                  <a16:creationId xmlns:a16="http://schemas.microsoft.com/office/drawing/2014/main" id="{8DFC0919-D082-5943-B54B-D3B1DDAAD4B9}"/>
                </a:ext>
              </a:extLst>
            </p:cNvPr>
            <p:cNvSpPr/>
            <p:nvPr/>
          </p:nvSpPr>
          <p:spPr>
            <a:xfrm>
              <a:off x="8069342" y="1564253"/>
              <a:ext cx="1621409" cy="1621409"/>
            </a:xfrm>
            <a:prstGeom prst="rect">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78B1364-37D2-AC47-AE69-980C302B7BFC}"/>
                </a:ext>
              </a:extLst>
            </p:cNvPr>
            <p:cNvSpPr/>
            <p:nvPr/>
          </p:nvSpPr>
          <p:spPr>
            <a:xfrm>
              <a:off x="7993659" y="3180688"/>
              <a:ext cx="1621409" cy="456472"/>
            </a:xfrm>
            <a:prstGeom prst="rect">
              <a:avLst/>
            </a:prstGeom>
          </p:spPr>
          <p:txBody>
            <a:bodyPr wrap="square">
              <a:spAutoFit/>
            </a:bodyPr>
            <a:lstStyle/>
            <a:p>
              <a:pPr>
                <a:lnSpc>
                  <a:spcPct val="150000"/>
                </a:lnSpc>
              </a:pPr>
              <a:r>
                <a:rPr lang="en-GB" b="1" dirty="0">
                  <a:solidFill>
                    <a:srgbClr val="982532"/>
                  </a:solidFill>
                  <a:latin typeface="Arial" panose="020B0604020202020204" pitchFamily="34" charset="0"/>
                  <a:cs typeface="Arial" panose="020B0604020202020204" pitchFamily="34" charset="0"/>
                </a:rPr>
                <a:t>Offer</a:t>
              </a:r>
            </a:p>
          </p:txBody>
        </p:sp>
      </p:grpSp>
      <p:grpSp>
        <p:nvGrpSpPr>
          <p:cNvPr id="11" name="Group 10">
            <a:extLst>
              <a:ext uri="{FF2B5EF4-FFF2-40B4-BE49-F238E27FC236}">
                <a16:creationId xmlns:a16="http://schemas.microsoft.com/office/drawing/2014/main" id="{24090488-CD96-AF47-99D6-0B3B60228307}"/>
              </a:ext>
            </a:extLst>
          </p:cNvPr>
          <p:cNvGrpSpPr/>
          <p:nvPr/>
        </p:nvGrpSpPr>
        <p:grpSpPr>
          <a:xfrm>
            <a:off x="10235976" y="1564253"/>
            <a:ext cx="1630832" cy="2076992"/>
            <a:chOff x="9949992" y="1564253"/>
            <a:chExt cx="1630832" cy="2076992"/>
          </a:xfrm>
        </p:grpSpPr>
        <p:sp>
          <p:nvSpPr>
            <p:cNvPr id="17" name="Oval 16">
              <a:extLst>
                <a:ext uri="{FF2B5EF4-FFF2-40B4-BE49-F238E27FC236}">
                  <a16:creationId xmlns:a16="http://schemas.microsoft.com/office/drawing/2014/main" id="{397D301D-4971-644C-89C8-86767749DF02}"/>
                </a:ext>
              </a:extLst>
            </p:cNvPr>
            <p:cNvSpPr/>
            <p:nvPr/>
          </p:nvSpPr>
          <p:spPr>
            <a:xfrm>
              <a:off x="9959415" y="1564253"/>
              <a:ext cx="1621409" cy="1621409"/>
            </a:xfrm>
            <a:prstGeom prst="rect">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F0E126B-DC2C-8447-840D-6C1E1840732E}"/>
                </a:ext>
              </a:extLst>
            </p:cNvPr>
            <p:cNvSpPr/>
            <p:nvPr/>
          </p:nvSpPr>
          <p:spPr>
            <a:xfrm>
              <a:off x="9949992" y="3184773"/>
              <a:ext cx="1621409" cy="456472"/>
            </a:xfrm>
            <a:prstGeom prst="rect">
              <a:avLst/>
            </a:prstGeom>
          </p:spPr>
          <p:txBody>
            <a:bodyPr wrap="square">
              <a:spAutoFit/>
            </a:bodyPr>
            <a:lstStyle/>
            <a:p>
              <a:pPr>
                <a:lnSpc>
                  <a:spcPct val="150000"/>
                </a:lnSpc>
              </a:pPr>
              <a:r>
                <a:rPr lang="en-GB" b="1" dirty="0">
                  <a:solidFill>
                    <a:srgbClr val="982532"/>
                  </a:solidFill>
                  <a:latin typeface="Arial" panose="020B0604020202020204" pitchFamily="34" charset="0"/>
                  <a:cs typeface="Arial" panose="020B0604020202020204" pitchFamily="34" charset="0"/>
                </a:rPr>
                <a:t>Acceptance</a:t>
              </a:r>
            </a:p>
          </p:txBody>
        </p:sp>
      </p:grpSp>
      <p:sp>
        <p:nvSpPr>
          <p:cNvPr id="25" name="TextBox 24">
            <a:extLst>
              <a:ext uri="{FF2B5EF4-FFF2-40B4-BE49-F238E27FC236}">
                <a16:creationId xmlns:a16="http://schemas.microsoft.com/office/drawing/2014/main" id="{3C89B361-1FBE-B842-94DC-2737CE5C7438}"/>
              </a:ext>
            </a:extLst>
          </p:cNvPr>
          <p:cNvSpPr txBox="1"/>
          <p:nvPr/>
        </p:nvSpPr>
        <p:spPr>
          <a:xfrm>
            <a:off x="325192" y="3657364"/>
            <a:ext cx="1769141" cy="830997"/>
          </a:xfrm>
          <a:prstGeom prst="rect">
            <a:avLst/>
          </a:prstGeom>
          <a:noFill/>
        </p:spPr>
        <p:txBody>
          <a:bodyPr wrap="square" lIns="0" tIns="0" rIns="0" bIns="0" rtlCol="0">
            <a:noAutofit/>
          </a:bodyPr>
          <a:lstStyle/>
          <a:p>
            <a:r>
              <a:rPr lang="en-GB" dirty="0">
                <a:latin typeface="Arial" panose="020B0604020202020204" pitchFamily="34" charset="0"/>
                <a:cs typeface="Arial" panose="020B0604020202020204" pitchFamily="34" charset="0"/>
              </a:rPr>
              <a:t>Read carefully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to find out the requirements.</a:t>
            </a:r>
          </a:p>
        </p:txBody>
      </p:sp>
      <p:sp>
        <p:nvSpPr>
          <p:cNvPr id="26" name="TextBox 25">
            <a:extLst>
              <a:ext uri="{FF2B5EF4-FFF2-40B4-BE49-F238E27FC236}">
                <a16:creationId xmlns:a16="http://schemas.microsoft.com/office/drawing/2014/main" id="{A4F521C5-2460-E248-843B-29B7C1DD8A55}"/>
              </a:ext>
            </a:extLst>
          </p:cNvPr>
          <p:cNvSpPr txBox="1"/>
          <p:nvPr/>
        </p:nvSpPr>
        <p:spPr>
          <a:xfrm>
            <a:off x="2300004" y="3669075"/>
            <a:ext cx="1769141" cy="1384995"/>
          </a:xfrm>
          <a:prstGeom prst="rect">
            <a:avLst/>
          </a:prstGeom>
          <a:noFill/>
        </p:spPr>
        <p:txBody>
          <a:bodyPr wrap="square" lIns="0" tIns="0" rIns="0" bIns="0" rtlCol="0">
            <a:spAutoFit/>
          </a:bodyPr>
          <a:lstStyle/>
          <a:p>
            <a:r>
              <a:rPr lang="en-GB" dirty="0">
                <a:latin typeface="Arial" panose="020B0604020202020204" pitchFamily="34" charset="0"/>
                <a:cs typeface="Arial" panose="020B0604020202020204" pitchFamily="34" charset="0"/>
              </a:rPr>
              <a:t>Show how your skills, qualities and experience match the requirements.</a:t>
            </a:r>
          </a:p>
        </p:txBody>
      </p:sp>
      <p:sp>
        <p:nvSpPr>
          <p:cNvPr id="35" name="TextBox 34">
            <a:extLst>
              <a:ext uri="{FF2B5EF4-FFF2-40B4-BE49-F238E27FC236}">
                <a16:creationId xmlns:a16="http://schemas.microsoft.com/office/drawing/2014/main" id="{506DE056-5C63-5342-BDEF-2B1D5FCC29C0}"/>
              </a:ext>
            </a:extLst>
          </p:cNvPr>
          <p:cNvSpPr txBox="1"/>
          <p:nvPr/>
        </p:nvSpPr>
        <p:spPr>
          <a:xfrm>
            <a:off x="4281689" y="3669075"/>
            <a:ext cx="1769141" cy="1384995"/>
          </a:xfrm>
          <a:prstGeom prst="rect">
            <a:avLst/>
          </a:prstGeom>
          <a:noFill/>
        </p:spPr>
        <p:txBody>
          <a:bodyPr wrap="square" lIns="0" tIns="0" rIns="0" bIns="0" rtlCol="0">
            <a:spAutoFit/>
          </a:bodyPr>
          <a:lstStyle/>
          <a:p>
            <a:r>
              <a:rPr lang="en-GB" dirty="0">
                <a:latin typeface="Arial" panose="020B0604020202020204" pitchFamily="34" charset="0"/>
                <a:cs typeface="Arial" panose="020B0604020202020204" pitchFamily="34" charset="0"/>
              </a:rPr>
              <a:t>The employer chooses the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best applications to invite to interview.</a:t>
            </a:r>
          </a:p>
        </p:txBody>
      </p:sp>
      <p:sp>
        <p:nvSpPr>
          <p:cNvPr id="36" name="TextBox 35">
            <a:extLst>
              <a:ext uri="{FF2B5EF4-FFF2-40B4-BE49-F238E27FC236}">
                <a16:creationId xmlns:a16="http://schemas.microsoft.com/office/drawing/2014/main" id="{5440880C-D8E2-7046-AC7F-7A93C4039CC7}"/>
              </a:ext>
            </a:extLst>
          </p:cNvPr>
          <p:cNvSpPr txBox="1"/>
          <p:nvPr/>
        </p:nvSpPr>
        <p:spPr>
          <a:xfrm>
            <a:off x="6286234" y="3669075"/>
            <a:ext cx="1769141" cy="1384995"/>
          </a:xfrm>
          <a:prstGeom prst="rect">
            <a:avLst/>
          </a:prstGeom>
          <a:noFill/>
        </p:spPr>
        <p:txBody>
          <a:bodyPr wrap="square" lIns="0" tIns="0" rIns="0" bIns="0" rtlCol="0">
            <a:spAutoFit/>
          </a:bodyPr>
          <a:lstStyle/>
          <a:p>
            <a:r>
              <a:rPr lang="en-GB" dirty="0">
                <a:latin typeface="Arial" panose="020B0604020202020204" pitchFamily="34" charset="0"/>
                <a:cs typeface="Arial" panose="020B0604020202020204" pitchFamily="34" charset="0"/>
              </a:rPr>
              <a:t>Impress the employer face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to face with the right attitude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and answers.</a:t>
            </a:r>
          </a:p>
        </p:txBody>
      </p:sp>
      <p:sp>
        <p:nvSpPr>
          <p:cNvPr id="37" name="TextBox 36">
            <a:extLst>
              <a:ext uri="{FF2B5EF4-FFF2-40B4-BE49-F238E27FC236}">
                <a16:creationId xmlns:a16="http://schemas.microsoft.com/office/drawing/2014/main" id="{04E7BAD3-86A7-3F46-A489-2E1FECB4126E}"/>
              </a:ext>
            </a:extLst>
          </p:cNvPr>
          <p:cNvSpPr txBox="1"/>
          <p:nvPr/>
        </p:nvSpPr>
        <p:spPr>
          <a:xfrm>
            <a:off x="8285172" y="3669075"/>
            <a:ext cx="1769141" cy="1938992"/>
          </a:xfrm>
          <a:prstGeom prst="rect">
            <a:avLst/>
          </a:prstGeom>
          <a:noFill/>
        </p:spPr>
        <p:txBody>
          <a:bodyPr wrap="square" lIns="0" tIns="0" rIns="0" bIns="0" rtlCol="0">
            <a:spAutoFit/>
          </a:bodyPr>
          <a:lstStyle/>
          <a:p>
            <a:r>
              <a:rPr lang="en-GB" dirty="0">
                <a:latin typeface="Arial" panose="020B0604020202020204" pitchFamily="34" charset="0"/>
                <a:cs typeface="Arial" panose="020B0604020202020204" pitchFamily="34" charset="0"/>
              </a:rPr>
              <a:t>The employer offers the job to the person they think is the best match and who most impressed them.</a:t>
            </a:r>
          </a:p>
        </p:txBody>
      </p:sp>
      <p:sp>
        <p:nvSpPr>
          <p:cNvPr id="38" name="TextBox 37">
            <a:extLst>
              <a:ext uri="{FF2B5EF4-FFF2-40B4-BE49-F238E27FC236}">
                <a16:creationId xmlns:a16="http://schemas.microsoft.com/office/drawing/2014/main" id="{88EEC70E-B4B4-4A41-B199-BE3AC7141660}"/>
              </a:ext>
            </a:extLst>
          </p:cNvPr>
          <p:cNvSpPr txBox="1"/>
          <p:nvPr/>
        </p:nvSpPr>
        <p:spPr>
          <a:xfrm>
            <a:off x="10331681" y="3657363"/>
            <a:ext cx="1769141" cy="1384995"/>
          </a:xfrm>
          <a:prstGeom prst="rect">
            <a:avLst/>
          </a:prstGeom>
          <a:noFill/>
        </p:spPr>
        <p:txBody>
          <a:bodyPr wrap="square" lIns="0" tIns="0" rIns="0" bIns="0" rtlCol="0">
            <a:spAutoFit/>
          </a:bodyPr>
          <a:lstStyle/>
          <a:p>
            <a:r>
              <a:rPr lang="en-GB" dirty="0">
                <a:latin typeface="Arial" panose="020B0604020202020204" pitchFamily="34" charset="0"/>
                <a:cs typeface="Arial" panose="020B0604020202020204" pitchFamily="34" charset="0"/>
              </a:rPr>
              <a:t>Agree to the terms of the job, like the hours and the rate of pay or salary.</a:t>
            </a:r>
          </a:p>
        </p:txBody>
      </p:sp>
      <p:sp>
        <p:nvSpPr>
          <p:cNvPr id="31" name="TextBox 30">
            <a:extLst>
              <a:ext uri="{FF2B5EF4-FFF2-40B4-BE49-F238E27FC236}">
                <a16:creationId xmlns:a16="http://schemas.microsoft.com/office/drawing/2014/main" id="{6E55591A-6428-CE42-AB95-1F257333FCF2}"/>
              </a:ext>
            </a:extLst>
          </p:cNvPr>
          <p:cNvSpPr txBox="1"/>
          <p:nvPr/>
        </p:nvSpPr>
        <p:spPr>
          <a:xfrm>
            <a:off x="2567608" y="1416676"/>
            <a:ext cx="1545465" cy="1862048"/>
          </a:xfrm>
          <a:prstGeom prst="rect">
            <a:avLst/>
          </a:prstGeom>
          <a:noFill/>
        </p:spPr>
        <p:txBody>
          <a:bodyPr wrap="square" rtlCol="0">
            <a:spAutoFit/>
          </a:bodyPr>
          <a:lstStyle/>
          <a:p>
            <a:r>
              <a:rPr lang="en-US" sz="11500" b="1" dirty="0">
                <a:solidFill>
                  <a:schemeClr val="bg1">
                    <a:alpha val="29000"/>
                  </a:schemeClr>
                </a:solidFill>
                <a:latin typeface="Arial" panose="020B0604020202020204" pitchFamily="34" charset="0"/>
                <a:cs typeface="Arial" panose="020B0604020202020204" pitchFamily="34" charset="0"/>
              </a:rPr>
              <a:t>2</a:t>
            </a:r>
          </a:p>
        </p:txBody>
      </p:sp>
      <p:sp>
        <p:nvSpPr>
          <p:cNvPr id="32" name="TextBox 31">
            <a:extLst>
              <a:ext uri="{FF2B5EF4-FFF2-40B4-BE49-F238E27FC236}">
                <a16:creationId xmlns:a16="http://schemas.microsoft.com/office/drawing/2014/main" id="{EF153DAE-4739-2641-A008-F68688E44047}"/>
              </a:ext>
            </a:extLst>
          </p:cNvPr>
          <p:cNvSpPr txBox="1"/>
          <p:nvPr/>
        </p:nvSpPr>
        <p:spPr>
          <a:xfrm>
            <a:off x="4583832" y="1416676"/>
            <a:ext cx="1545465" cy="1862048"/>
          </a:xfrm>
          <a:prstGeom prst="rect">
            <a:avLst/>
          </a:prstGeom>
          <a:noFill/>
        </p:spPr>
        <p:txBody>
          <a:bodyPr wrap="square" rtlCol="0">
            <a:spAutoFit/>
          </a:bodyPr>
          <a:lstStyle/>
          <a:p>
            <a:r>
              <a:rPr lang="en-US" sz="11500" b="1" dirty="0">
                <a:solidFill>
                  <a:schemeClr val="bg1">
                    <a:alpha val="29000"/>
                  </a:schemeClr>
                </a:solidFill>
                <a:latin typeface="Arial" panose="020B0604020202020204" pitchFamily="34" charset="0"/>
                <a:cs typeface="Arial" panose="020B0604020202020204" pitchFamily="34" charset="0"/>
              </a:rPr>
              <a:t>3</a:t>
            </a:r>
          </a:p>
        </p:txBody>
      </p:sp>
      <p:sp>
        <p:nvSpPr>
          <p:cNvPr id="33" name="TextBox 32">
            <a:extLst>
              <a:ext uri="{FF2B5EF4-FFF2-40B4-BE49-F238E27FC236}">
                <a16:creationId xmlns:a16="http://schemas.microsoft.com/office/drawing/2014/main" id="{0D3B4941-C169-3A48-9A34-AC3D7E501B24}"/>
              </a:ext>
            </a:extLst>
          </p:cNvPr>
          <p:cNvSpPr txBox="1"/>
          <p:nvPr/>
        </p:nvSpPr>
        <p:spPr>
          <a:xfrm>
            <a:off x="6545633" y="1416676"/>
            <a:ext cx="1545465" cy="1862048"/>
          </a:xfrm>
          <a:prstGeom prst="rect">
            <a:avLst/>
          </a:prstGeom>
          <a:noFill/>
        </p:spPr>
        <p:txBody>
          <a:bodyPr wrap="square" rtlCol="0">
            <a:spAutoFit/>
          </a:bodyPr>
          <a:lstStyle/>
          <a:p>
            <a:r>
              <a:rPr lang="en-US" sz="11500" b="1" dirty="0">
                <a:solidFill>
                  <a:schemeClr val="bg1">
                    <a:alpha val="29000"/>
                  </a:schemeClr>
                </a:solidFill>
                <a:latin typeface="Arial" panose="020B0604020202020204" pitchFamily="34" charset="0"/>
                <a:cs typeface="Arial" panose="020B0604020202020204" pitchFamily="34" charset="0"/>
              </a:rPr>
              <a:t>4</a:t>
            </a:r>
          </a:p>
        </p:txBody>
      </p:sp>
      <p:sp>
        <p:nvSpPr>
          <p:cNvPr id="34" name="TextBox 33">
            <a:extLst>
              <a:ext uri="{FF2B5EF4-FFF2-40B4-BE49-F238E27FC236}">
                <a16:creationId xmlns:a16="http://schemas.microsoft.com/office/drawing/2014/main" id="{D1BCC8AC-63B9-6442-B618-9D93249D587E}"/>
              </a:ext>
            </a:extLst>
          </p:cNvPr>
          <p:cNvSpPr txBox="1"/>
          <p:nvPr/>
        </p:nvSpPr>
        <p:spPr>
          <a:xfrm>
            <a:off x="8541924" y="1425468"/>
            <a:ext cx="1545465" cy="1862048"/>
          </a:xfrm>
          <a:prstGeom prst="rect">
            <a:avLst/>
          </a:prstGeom>
          <a:noFill/>
        </p:spPr>
        <p:txBody>
          <a:bodyPr wrap="square" rtlCol="0">
            <a:spAutoFit/>
          </a:bodyPr>
          <a:lstStyle/>
          <a:p>
            <a:r>
              <a:rPr lang="en-US" sz="11500" b="1" dirty="0">
                <a:solidFill>
                  <a:schemeClr val="bg1">
                    <a:alpha val="29000"/>
                  </a:schemeClr>
                </a:solidFill>
                <a:latin typeface="Arial" panose="020B0604020202020204" pitchFamily="34" charset="0"/>
                <a:cs typeface="Arial" panose="020B0604020202020204" pitchFamily="34" charset="0"/>
              </a:rPr>
              <a:t>5</a:t>
            </a:r>
          </a:p>
        </p:txBody>
      </p:sp>
      <p:sp>
        <p:nvSpPr>
          <p:cNvPr id="39" name="TextBox 38">
            <a:extLst>
              <a:ext uri="{FF2B5EF4-FFF2-40B4-BE49-F238E27FC236}">
                <a16:creationId xmlns:a16="http://schemas.microsoft.com/office/drawing/2014/main" id="{D7BA7335-13D2-DB47-822B-AE0F6787D187}"/>
              </a:ext>
            </a:extLst>
          </p:cNvPr>
          <p:cNvSpPr txBox="1"/>
          <p:nvPr/>
        </p:nvSpPr>
        <p:spPr>
          <a:xfrm>
            <a:off x="10560496" y="1416676"/>
            <a:ext cx="1545465" cy="1862048"/>
          </a:xfrm>
          <a:prstGeom prst="rect">
            <a:avLst/>
          </a:prstGeom>
          <a:noFill/>
        </p:spPr>
        <p:txBody>
          <a:bodyPr wrap="square" rtlCol="0">
            <a:spAutoFit/>
          </a:bodyPr>
          <a:lstStyle/>
          <a:p>
            <a:r>
              <a:rPr lang="en-US" sz="11500" b="1" dirty="0">
                <a:solidFill>
                  <a:schemeClr val="bg1">
                    <a:alpha val="29000"/>
                  </a:schemeClr>
                </a:solidFill>
                <a:latin typeface="Arial" panose="020B0604020202020204" pitchFamily="34" charset="0"/>
                <a:cs typeface="Arial" panose="020B0604020202020204" pitchFamily="34" charset="0"/>
              </a:rPr>
              <a:t>6</a:t>
            </a:r>
          </a:p>
        </p:txBody>
      </p:sp>
      <p:pic>
        <p:nvPicPr>
          <p:cNvPr id="5" name="Picture 4">
            <a:extLst>
              <a:ext uri="{FF2B5EF4-FFF2-40B4-BE49-F238E27FC236}">
                <a16:creationId xmlns:a16="http://schemas.microsoft.com/office/drawing/2014/main" id="{66D25C95-5FED-5A44-ACC7-B047C3106F3B}"/>
              </a:ext>
            </a:extLst>
          </p:cNvPr>
          <p:cNvPicPr>
            <a:picLocks noChangeAspect="1"/>
          </p:cNvPicPr>
          <p:nvPr/>
        </p:nvPicPr>
        <p:blipFill>
          <a:blip r:embed="rId3"/>
          <a:stretch>
            <a:fillRect/>
          </a:stretch>
        </p:blipFill>
        <p:spPr>
          <a:xfrm>
            <a:off x="80478" y="167974"/>
            <a:ext cx="6756400" cy="977900"/>
          </a:xfrm>
          <a:prstGeom prst="rect">
            <a:avLst/>
          </a:prstGeom>
        </p:spPr>
      </p:pic>
    </p:spTree>
    <p:extLst>
      <p:ext uri="{BB962C8B-B14F-4D97-AF65-F5344CB8AC3E}">
        <p14:creationId xmlns:p14="http://schemas.microsoft.com/office/powerpoint/2010/main" val="497590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694388-57D1-2F44-B6A2-AD45863ADA0F}"/>
              </a:ext>
            </a:extLst>
          </p:cNvPr>
          <p:cNvSpPr/>
          <p:nvPr/>
        </p:nvSpPr>
        <p:spPr>
          <a:xfrm>
            <a:off x="0" y="0"/>
            <a:ext cx="12192000" cy="6261904"/>
          </a:xfrm>
          <a:prstGeom prst="rect">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6">
            <a:extLst>
              <a:ext uri="{FF2B5EF4-FFF2-40B4-BE49-F238E27FC236}">
                <a16:creationId xmlns:a16="http://schemas.microsoft.com/office/drawing/2014/main" id="{519C8F87-A890-9F49-B4A2-A774004D4537}"/>
              </a:ext>
            </a:extLst>
          </p:cNvPr>
          <p:cNvSpPr>
            <a:spLocks noChangeArrowheads="1"/>
          </p:cNvSpPr>
          <p:nvPr/>
        </p:nvSpPr>
        <p:spPr bwMode="auto">
          <a:xfrm>
            <a:off x="765109" y="97038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1" name="Rectangle 22">
            <a:extLst>
              <a:ext uri="{FF2B5EF4-FFF2-40B4-BE49-F238E27FC236}">
                <a16:creationId xmlns:a16="http://schemas.microsoft.com/office/drawing/2014/main" id="{7F4F1928-DF60-0042-9D06-2B002E97742F}"/>
              </a:ext>
            </a:extLst>
          </p:cNvPr>
          <p:cNvSpPr>
            <a:spLocks noChangeArrowheads="1"/>
          </p:cNvSpPr>
          <p:nvPr/>
        </p:nvSpPr>
        <p:spPr bwMode="auto">
          <a:xfrm>
            <a:off x="765109" y="188478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2" name="Rectangle 23">
            <a:extLst>
              <a:ext uri="{FF2B5EF4-FFF2-40B4-BE49-F238E27FC236}">
                <a16:creationId xmlns:a16="http://schemas.microsoft.com/office/drawing/2014/main" id="{1EADC5F4-E9E5-1144-AB76-62984D7BBBA1}"/>
              </a:ext>
            </a:extLst>
          </p:cNvPr>
          <p:cNvSpPr>
            <a:spLocks noChangeArrowheads="1"/>
          </p:cNvSpPr>
          <p:nvPr/>
        </p:nvSpPr>
        <p:spPr bwMode="auto">
          <a:xfrm>
            <a:off x="765109" y="234198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3" name="Rectangle 28">
            <a:extLst>
              <a:ext uri="{FF2B5EF4-FFF2-40B4-BE49-F238E27FC236}">
                <a16:creationId xmlns:a16="http://schemas.microsoft.com/office/drawing/2014/main" id="{878D075B-38A2-7C45-B45A-7F8F51644E4F}"/>
              </a:ext>
            </a:extLst>
          </p:cNvPr>
          <p:cNvSpPr>
            <a:spLocks noChangeArrowheads="1"/>
          </p:cNvSpPr>
          <p:nvPr/>
        </p:nvSpPr>
        <p:spPr bwMode="auto">
          <a:xfrm>
            <a:off x="765109" y="279918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16">
            <a:extLst>
              <a:ext uri="{FF2B5EF4-FFF2-40B4-BE49-F238E27FC236}">
                <a16:creationId xmlns:a16="http://schemas.microsoft.com/office/drawing/2014/main" id="{9759BEFC-D942-2D42-8A87-9C8DC4F739CA}"/>
              </a:ext>
            </a:extLst>
          </p:cNvPr>
          <p:cNvSpPr>
            <a:spLocks noChangeArrowheads="1"/>
          </p:cNvSpPr>
          <p:nvPr/>
        </p:nvSpPr>
        <p:spPr bwMode="auto">
          <a:xfrm>
            <a:off x="765109" y="97038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22">
            <a:extLst>
              <a:ext uri="{FF2B5EF4-FFF2-40B4-BE49-F238E27FC236}">
                <a16:creationId xmlns:a16="http://schemas.microsoft.com/office/drawing/2014/main" id="{D6B2CCBB-7099-6447-A8D9-4BA81FBCF8F0}"/>
              </a:ext>
            </a:extLst>
          </p:cNvPr>
          <p:cNvSpPr>
            <a:spLocks noChangeArrowheads="1"/>
          </p:cNvSpPr>
          <p:nvPr/>
        </p:nvSpPr>
        <p:spPr bwMode="auto">
          <a:xfrm>
            <a:off x="765109" y="188478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Rectangle 28">
            <a:extLst>
              <a:ext uri="{FF2B5EF4-FFF2-40B4-BE49-F238E27FC236}">
                <a16:creationId xmlns:a16="http://schemas.microsoft.com/office/drawing/2014/main" id="{360C45FB-BB05-3E43-ABC0-290C58DF7DD9}"/>
              </a:ext>
            </a:extLst>
          </p:cNvPr>
          <p:cNvSpPr>
            <a:spLocks noChangeArrowheads="1"/>
          </p:cNvSpPr>
          <p:nvPr/>
        </p:nvSpPr>
        <p:spPr bwMode="auto">
          <a:xfrm>
            <a:off x="765109" y="279918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TextBox 14">
            <a:extLst>
              <a:ext uri="{FF2B5EF4-FFF2-40B4-BE49-F238E27FC236}">
                <a16:creationId xmlns:a16="http://schemas.microsoft.com/office/drawing/2014/main" id="{940C4B59-563A-BD44-B0DA-91562A7103EF}"/>
              </a:ext>
            </a:extLst>
          </p:cNvPr>
          <p:cNvSpPr txBox="1"/>
          <p:nvPr/>
        </p:nvSpPr>
        <p:spPr>
          <a:xfrm>
            <a:off x="1039988" y="1312357"/>
            <a:ext cx="4242375" cy="4185761"/>
          </a:xfrm>
          <a:prstGeom prst="rect">
            <a:avLst/>
          </a:prstGeom>
          <a:noFill/>
        </p:spPr>
        <p:txBody>
          <a:bodyPr wrap="square" rtlCol="0">
            <a:spAutoFit/>
          </a:bodyPr>
          <a:lstStyle/>
          <a:p>
            <a:r>
              <a:rPr lang="en-GB" sz="2000" b="1" dirty="0">
                <a:solidFill>
                  <a:schemeClr val="bg1"/>
                </a:solidFill>
                <a:latin typeface="Arial" panose="020B0604020202020204" pitchFamily="34" charset="0"/>
                <a:cs typeface="Arial" panose="020B0604020202020204" pitchFamily="34" charset="0"/>
              </a:rPr>
              <a:t>Personal information</a:t>
            </a:r>
            <a:r>
              <a:rPr lang="en-GB" b="1" dirty="0">
                <a:solidFill>
                  <a:schemeClr val="bg1"/>
                </a:solidFill>
                <a:latin typeface="Arial" panose="020B0604020202020204" pitchFamily="34" charset="0"/>
                <a:cs typeface="Arial" panose="020B0604020202020204" pitchFamily="34" charset="0"/>
              </a:rPr>
              <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Name, address, age, contact details</a:t>
            </a:r>
          </a:p>
          <a:p>
            <a:endParaRPr lang="en-GB"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Education</a:t>
            </a:r>
            <a:r>
              <a:rPr lang="en-GB" b="1" dirty="0">
                <a:solidFill>
                  <a:schemeClr val="bg1"/>
                </a:solidFill>
                <a:latin typeface="Arial" panose="020B0604020202020204" pitchFamily="34" charset="0"/>
                <a:cs typeface="Arial" panose="020B0604020202020204" pitchFamily="34" charset="0"/>
              </a:rPr>
              <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Where you studied, your subjects </a:t>
            </a:r>
            <a:br>
              <a:rPr lang="en-GB"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and grades</a:t>
            </a:r>
          </a:p>
          <a:p>
            <a:endParaRPr lang="en-GB" sz="2400"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Employment</a:t>
            </a:r>
            <a:r>
              <a:rPr lang="en-GB" b="1" dirty="0">
                <a:solidFill>
                  <a:schemeClr val="bg1"/>
                </a:solidFill>
                <a:latin typeface="Arial" panose="020B0604020202020204" pitchFamily="34" charset="0"/>
                <a:cs typeface="Arial" panose="020B0604020202020204" pitchFamily="34" charset="0"/>
              </a:rPr>
              <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Past positions and perhaps salary </a:t>
            </a:r>
            <a:br>
              <a:rPr lang="en-GB"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and reasons for leaving</a:t>
            </a:r>
          </a:p>
          <a:p>
            <a:endParaRPr lang="en-GB"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Experience/Evidence</a:t>
            </a:r>
            <a:r>
              <a:rPr lang="en-GB" b="1" dirty="0">
                <a:solidFill>
                  <a:schemeClr val="bg1"/>
                </a:solidFill>
                <a:latin typeface="Arial" panose="020B0604020202020204" pitchFamily="34" charset="0"/>
                <a:cs typeface="Arial" panose="020B0604020202020204" pitchFamily="34" charset="0"/>
              </a:rPr>
              <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Why you are the right person for the job</a:t>
            </a:r>
          </a:p>
          <a:p>
            <a:endParaRPr lang="en-GB" dirty="0">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CBA2C279-7692-5F4F-B8E1-FE7A9250E01C}"/>
              </a:ext>
            </a:extLst>
          </p:cNvPr>
          <p:cNvSpPr/>
          <p:nvPr/>
        </p:nvSpPr>
        <p:spPr>
          <a:xfrm>
            <a:off x="-1" y="273132"/>
            <a:ext cx="6096001" cy="618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0342469-D57B-9F43-9E00-9C35AEBD22FD}"/>
              </a:ext>
            </a:extLst>
          </p:cNvPr>
          <p:cNvSpPr txBox="1"/>
          <p:nvPr/>
        </p:nvSpPr>
        <p:spPr>
          <a:xfrm>
            <a:off x="6845309" y="1312357"/>
            <a:ext cx="4716575" cy="4370427"/>
          </a:xfrm>
          <a:prstGeom prst="rect">
            <a:avLst/>
          </a:prstGeom>
          <a:noFill/>
        </p:spPr>
        <p:txBody>
          <a:bodyPr wrap="square" rtlCol="0">
            <a:spAutoFit/>
          </a:bodyPr>
          <a:lstStyle/>
          <a:p>
            <a:r>
              <a:rPr lang="en-GB" sz="2000" b="1" dirty="0">
                <a:solidFill>
                  <a:schemeClr val="bg1"/>
                </a:solidFill>
                <a:latin typeface="Arial" panose="020B0604020202020204" pitchFamily="34" charset="0"/>
                <a:cs typeface="Arial" panose="020B0604020202020204" pitchFamily="34" charset="0"/>
              </a:rPr>
              <a:t>Personal statement</a:t>
            </a:r>
            <a:r>
              <a:rPr lang="en-GB" b="1" dirty="0">
                <a:solidFill>
                  <a:schemeClr val="bg1"/>
                </a:solidFill>
                <a:latin typeface="Arial" panose="020B0604020202020204" pitchFamily="34" charset="0"/>
                <a:cs typeface="Arial" panose="020B0604020202020204" pitchFamily="34" charset="0"/>
              </a:rPr>
              <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You may be asked to write a general statement about yourself</a:t>
            </a:r>
          </a:p>
          <a:p>
            <a:endParaRPr lang="en-GB"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Specific questions</a:t>
            </a:r>
            <a:r>
              <a:rPr lang="en-GB" b="1" dirty="0">
                <a:solidFill>
                  <a:schemeClr val="bg1"/>
                </a:solidFill>
                <a:latin typeface="Arial" panose="020B0604020202020204" pitchFamily="34" charset="0"/>
                <a:cs typeface="Arial" panose="020B0604020202020204" pitchFamily="34" charset="0"/>
              </a:rPr>
              <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Some applications may include specific questions about your skills, qualities, qualifications or experience</a:t>
            </a:r>
          </a:p>
          <a:p>
            <a:endParaRPr lang="en-GB"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References</a:t>
            </a:r>
            <a:r>
              <a:rPr lang="en-GB" b="1" dirty="0">
                <a:solidFill>
                  <a:schemeClr val="bg1"/>
                </a:solidFill>
                <a:latin typeface="Arial" panose="020B0604020202020204" pitchFamily="34" charset="0"/>
                <a:cs typeface="Arial" panose="020B0604020202020204" pitchFamily="34" charset="0"/>
              </a:rPr>
              <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People who can vouch for your character</a:t>
            </a:r>
          </a:p>
          <a:p>
            <a:endParaRPr lang="en-GB"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Signature</a:t>
            </a:r>
            <a:r>
              <a:rPr lang="en-GB" b="1" dirty="0">
                <a:solidFill>
                  <a:schemeClr val="bg1"/>
                </a:solidFill>
                <a:latin typeface="Arial" panose="020B0604020202020204" pitchFamily="34" charset="0"/>
                <a:cs typeface="Arial" panose="020B0604020202020204" pitchFamily="34" charset="0"/>
              </a:rPr>
              <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By signing you promise that you have told the truth</a:t>
            </a:r>
          </a:p>
        </p:txBody>
      </p:sp>
      <p:pic>
        <p:nvPicPr>
          <p:cNvPr id="2" name="Picture 1">
            <a:extLst>
              <a:ext uri="{FF2B5EF4-FFF2-40B4-BE49-F238E27FC236}">
                <a16:creationId xmlns:a16="http://schemas.microsoft.com/office/drawing/2014/main" id="{49C8A200-5CDC-1845-8F4B-83278D84BA1E}"/>
              </a:ext>
            </a:extLst>
          </p:cNvPr>
          <p:cNvPicPr>
            <a:picLocks noChangeAspect="1"/>
          </p:cNvPicPr>
          <p:nvPr/>
        </p:nvPicPr>
        <p:blipFill>
          <a:blip r:embed="rId3"/>
          <a:stretch>
            <a:fillRect/>
          </a:stretch>
        </p:blipFill>
        <p:spPr>
          <a:xfrm>
            <a:off x="448953" y="1395167"/>
            <a:ext cx="450875" cy="455430"/>
          </a:xfrm>
          <a:prstGeom prst="rect">
            <a:avLst/>
          </a:prstGeom>
        </p:spPr>
      </p:pic>
      <p:pic>
        <p:nvPicPr>
          <p:cNvPr id="3" name="Picture 2">
            <a:extLst>
              <a:ext uri="{FF2B5EF4-FFF2-40B4-BE49-F238E27FC236}">
                <a16:creationId xmlns:a16="http://schemas.microsoft.com/office/drawing/2014/main" id="{22BBD4DA-B4D3-184C-902E-0AFD86FC1096}"/>
              </a:ext>
            </a:extLst>
          </p:cNvPr>
          <p:cNvPicPr>
            <a:picLocks noChangeAspect="1"/>
          </p:cNvPicPr>
          <p:nvPr/>
        </p:nvPicPr>
        <p:blipFill>
          <a:blip r:embed="rId4"/>
          <a:stretch>
            <a:fillRect/>
          </a:stretch>
        </p:blipFill>
        <p:spPr>
          <a:xfrm>
            <a:off x="411245" y="2243579"/>
            <a:ext cx="494122" cy="494122"/>
          </a:xfrm>
          <a:prstGeom prst="rect">
            <a:avLst/>
          </a:prstGeom>
        </p:spPr>
      </p:pic>
      <p:pic>
        <p:nvPicPr>
          <p:cNvPr id="4" name="Picture 3">
            <a:extLst>
              <a:ext uri="{FF2B5EF4-FFF2-40B4-BE49-F238E27FC236}">
                <a16:creationId xmlns:a16="http://schemas.microsoft.com/office/drawing/2014/main" id="{478C27D4-A107-F04B-9587-359210B4037A}"/>
              </a:ext>
            </a:extLst>
          </p:cNvPr>
          <p:cNvPicPr>
            <a:picLocks noChangeAspect="1"/>
          </p:cNvPicPr>
          <p:nvPr/>
        </p:nvPicPr>
        <p:blipFill>
          <a:blip r:embed="rId5"/>
          <a:stretch>
            <a:fillRect/>
          </a:stretch>
        </p:blipFill>
        <p:spPr>
          <a:xfrm>
            <a:off x="474221" y="3440783"/>
            <a:ext cx="437465" cy="418445"/>
          </a:xfrm>
          <a:prstGeom prst="rect">
            <a:avLst/>
          </a:prstGeom>
        </p:spPr>
      </p:pic>
      <p:pic>
        <p:nvPicPr>
          <p:cNvPr id="5" name="Picture 4">
            <a:extLst>
              <a:ext uri="{FF2B5EF4-FFF2-40B4-BE49-F238E27FC236}">
                <a16:creationId xmlns:a16="http://schemas.microsoft.com/office/drawing/2014/main" id="{6DF4BA3F-1F22-AE42-9DB5-808CAA4CD2F3}"/>
              </a:ext>
            </a:extLst>
          </p:cNvPr>
          <p:cNvPicPr>
            <a:picLocks noChangeAspect="1"/>
          </p:cNvPicPr>
          <p:nvPr/>
        </p:nvPicPr>
        <p:blipFill>
          <a:blip r:embed="rId6"/>
          <a:stretch>
            <a:fillRect/>
          </a:stretch>
        </p:blipFill>
        <p:spPr>
          <a:xfrm>
            <a:off x="487837" y="4590673"/>
            <a:ext cx="441881" cy="407890"/>
          </a:xfrm>
          <a:prstGeom prst="rect">
            <a:avLst/>
          </a:prstGeom>
        </p:spPr>
      </p:pic>
      <p:pic>
        <p:nvPicPr>
          <p:cNvPr id="6" name="Picture 5">
            <a:extLst>
              <a:ext uri="{FF2B5EF4-FFF2-40B4-BE49-F238E27FC236}">
                <a16:creationId xmlns:a16="http://schemas.microsoft.com/office/drawing/2014/main" id="{AEC37E2E-E5C7-F74F-9C66-CC76C90FA62F}"/>
              </a:ext>
            </a:extLst>
          </p:cNvPr>
          <p:cNvPicPr>
            <a:picLocks noChangeAspect="1"/>
          </p:cNvPicPr>
          <p:nvPr/>
        </p:nvPicPr>
        <p:blipFill>
          <a:blip r:embed="rId7"/>
          <a:stretch>
            <a:fillRect/>
          </a:stretch>
        </p:blipFill>
        <p:spPr>
          <a:xfrm>
            <a:off x="6272799" y="1419107"/>
            <a:ext cx="330043" cy="390840"/>
          </a:xfrm>
          <a:prstGeom prst="rect">
            <a:avLst/>
          </a:prstGeom>
        </p:spPr>
      </p:pic>
      <p:pic>
        <p:nvPicPr>
          <p:cNvPr id="7" name="Picture 6">
            <a:extLst>
              <a:ext uri="{FF2B5EF4-FFF2-40B4-BE49-F238E27FC236}">
                <a16:creationId xmlns:a16="http://schemas.microsoft.com/office/drawing/2014/main" id="{D700A9AF-ABCE-6541-9116-ECF8676E2B63}"/>
              </a:ext>
            </a:extLst>
          </p:cNvPr>
          <p:cNvPicPr>
            <a:picLocks noChangeAspect="1"/>
          </p:cNvPicPr>
          <p:nvPr/>
        </p:nvPicPr>
        <p:blipFill>
          <a:blip r:embed="rId8"/>
          <a:stretch>
            <a:fillRect/>
          </a:stretch>
        </p:blipFill>
        <p:spPr>
          <a:xfrm>
            <a:off x="6258111" y="2545358"/>
            <a:ext cx="388876" cy="388876"/>
          </a:xfrm>
          <a:prstGeom prst="rect">
            <a:avLst/>
          </a:prstGeom>
        </p:spPr>
      </p:pic>
      <p:pic>
        <p:nvPicPr>
          <p:cNvPr id="8" name="Picture 7">
            <a:extLst>
              <a:ext uri="{FF2B5EF4-FFF2-40B4-BE49-F238E27FC236}">
                <a16:creationId xmlns:a16="http://schemas.microsoft.com/office/drawing/2014/main" id="{7D8101E0-26B0-9347-9FE7-E102C7E047FF}"/>
              </a:ext>
            </a:extLst>
          </p:cNvPr>
          <p:cNvPicPr>
            <a:picLocks noChangeAspect="1"/>
          </p:cNvPicPr>
          <p:nvPr/>
        </p:nvPicPr>
        <p:blipFill>
          <a:blip r:embed="rId9"/>
          <a:stretch>
            <a:fillRect/>
          </a:stretch>
        </p:blipFill>
        <p:spPr>
          <a:xfrm>
            <a:off x="6343170" y="3946888"/>
            <a:ext cx="310521" cy="396512"/>
          </a:xfrm>
          <a:prstGeom prst="rect">
            <a:avLst/>
          </a:prstGeom>
        </p:spPr>
      </p:pic>
      <p:pic>
        <p:nvPicPr>
          <p:cNvPr id="9" name="Picture 8">
            <a:extLst>
              <a:ext uri="{FF2B5EF4-FFF2-40B4-BE49-F238E27FC236}">
                <a16:creationId xmlns:a16="http://schemas.microsoft.com/office/drawing/2014/main" id="{B665D645-A5B6-484F-8C39-1AE91E0002EB}"/>
              </a:ext>
            </a:extLst>
          </p:cNvPr>
          <p:cNvPicPr>
            <a:picLocks noChangeAspect="1"/>
          </p:cNvPicPr>
          <p:nvPr/>
        </p:nvPicPr>
        <p:blipFill>
          <a:blip r:embed="rId10"/>
          <a:stretch>
            <a:fillRect/>
          </a:stretch>
        </p:blipFill>
        <p:spPr>
          <a:xfrm>
            <a:off x="6144531" y="4800756"/>
            <a:ext cx="493037" cy="404290"/>
          </a:xfrm>
          <a:prstGeom prst="rect">
            <a:avLst/>
          </a:prstGeom>
        </p:spPr>
      </p:pic>
      <p:pic>
        <p:nvPicPr>
          <p:cNvPr id="10" name="Picture 9">
            <a:extLst>
              <a:ext uri="{FF2B5EF4-FFF2-40B4-BE49-F238E27FC236}">
                <a16:creationId xmlns:a16="http://schemas.microsoft.com/office/drawing/2014/main" id="{FBE82BBF-4A2C-9747-B12B-0C65E8B01564}"/>
              </a:ext>
            </a:extLst>
          </p:cNvPr>
          <p:cNvPicPr>
            <a:picLocks noChangeAspect="1"/>
          </p:cNvPicPr>
          <p:nvPr/>
        </p:nvPicPr>
        <p:blipFill>
          <a:blip r:embed="rId11"/>
          <a:stretch>
            <a:fillRect/>
          </a:stretch>
        </p:blipFill>
        <p:spPr>
          <a:xfrm>
            <a:off x="0" y="177599"/>
            <a:ext cx="6223000" cy="977900"/>
          </a:xfrm>
          <a:prstGeom prst="rect">
            <a:avLst/>
          </a:prstGeom>
        </p:spPr>
      </p:pic>
    </p:spTree>
    <p:extLst>
      <p:ext uri="{BB962C8B-B14F-4D97-AF65-F5344CB8AC3E}">
        <p14:creationId xmlns:p14="http://schemas.microsoft.com/office/powerpoint/2010/main" val="3143241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B8062B-81B8-6F40-A5E0-635F3BF90D41}"/>
              </a:ext>
            </a:extLst>
          </p:cNvPr>
          <p:cNvSpPr>
            <a:spLocks noGrp="1"/>
          </p:cNvSpPr>
          <p:nvPr>
            <p:ph idx="4294967295"/>
          </p:nvPr>
        </p:nvSpPr>
        <p:spPr>
          <a:xfrm>
            <a:off x="6444761" y="2182956"/>
            <a:ext cx="5460023" cy="2582473"/>
          </a:xfrm>
          <a:noFill/>
        </p:spPr>
        <p:txBody>
          <a:bodyPr wrap="none" numCol="1">
            <a:noAutofit/>
          </a:bodyPr>
          <a:lstStyle/>
          <a:p>
            <a:pPr marL="285750" indent="-285750">
              <a:lnSpc>
                <a:spcPct val="100000"/>
              </a:lnSpc>
              <a:spcBef>
                <a:spcPts val="300"/>
              </a:spcBef>
              <a:spcAft>
                <a:spcPts val="1800"/>
              </a:spcAft>
              <a:buClr>
                <a:srgbClr val="982532"/>
              </a:buClr>
            </a:pPr>
            <a:r>
              <a:rPr lang="en-GB" sz="1800" dirty="0">
                <a:latin typeface="Arial" panose="020B0604020202020204" pitchFamily="34" charset="0"/>
                <a:cs typeface="Arial" panose="020B0604020202020204" pitchFamily="34" charset="0"/>
              </a:rPr>
              <a:t>Imagine you are the employer.</a:t>
            </a:r>
          </a:p>
          <a:p>
            <a:pPr marL="285750" indent="-285750">
              <a:lnSpc>
                <a:spcPct val="100000"/>
              </a:lnSpc>
              <a:spcBef>
                <a:spcPts val="300"/>
              </a:spcBef>
              <a:spcAft>
                <a:spcPts val="1800"/>
              </a:spcAft>
              <a:buClr>
                <a:srgbClr val="982532"/>
              </a:buClr>
            </a:pPr>
            <a:r>
              <a:rPr lang="en-GB" sz="1800" dirty="0">
                <a:latin typeface="Arial" panose="020B0604020202020204" pitchFamily="34" charset="0"/>
                <a:cs typeface="Arial" panose="020B0604020202020204" pitchFamily="34" charset="0"/>
              </a:rPr>
              <a:t>Carefully read the job advert, application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extract and social media posts.</a:t>
            </a:r>
          </a:p>
          <a:p>
            <a:pPr marL="285750" indent="-285750">
              <a:lnSpc>
                <a:spcPct val="100000"/>
              </a:lnSpc>
              <a:spcBef>
                <a:spcPts val="300"/>
              </a:spcBef>
              <a:buClr>
                <a:srgbClr val="982532"/>
              </a:buClr>
            </a:pPr>
            <a:r>
              <a:rPr lang="en-GB" sz="1800" dirty="0">
                <a:latin typeface="Arial" panose="020B0604020202020204" pitchFamily="34" charset="0"/>
                <a:cs typeface="Arial" panose="020B0604020202020204" pitchFamily="34" charset="0"/>
              </a:rPr>
              <a:t> In your groups, discuss and decide:</a:t>
            </a:r>
          </a:p>
          <a:p>
            <a:pPr marL="742950" lvl="1" indent="-285750">
              <a:buClr>
                <a:srgbClr val="982532"/>
              </a:buClr>
            </a:pPr>
            <a:r>
              <a:rPr lang="en-GB" sz="1800" dirty="0">
                <a:latin typeface="Arial" panose="020B0604020202020204" pitchFamily="34" charset="0"/>
                <a:cs typeface="Arial" panose="020B0604020202020204" pitchFamily="34" charset="0"/>
              </a:rPr>
              <a:t>How well has each character ‘sold’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their best skills and personal qualities?</a:t>
            </a:r>
          </a:p>
          <a:p>
            <a:pPr marL="742950" lvl="1" indent="-285750">
              <a:lnSpc>
                <a:spcPct val="100000"/>
              </a:lnSpc>
              <a:buClr>
                <a:srgbClr val="982532"/>
              </a:buClr>
            </a:pPr>
            <a:r>
              <a:rPr lang="en-GB" sz="1800" dirty="0">
                <a:latin typeface="Arial" panose="020B0604020202020204" pitchFamily="34" charset="0"/>
                <a:cs typeface="Arial" panose="020B0604020202020204" pitchFamily="34" charset="0"/>
              </a:rPr>
              <a:t>Are they a good match for the job?</a:t>
            </a:r>
          </a:p>
          <a:p>
            <a:pPr marL="742950" lvl="1" indent="-285750">
              <a:lnSpc>
                <a:spcPct val="100000"/>
              </a:lnSpc>
              <a:buClr>
                <a:srgbClr val="982532"/>
              </a:buClr>
            </a:pPr>
            <a:r>
              <a:rPr lang="en-GB" sz="1800" dirty="0">
                <a:latin typeface="Arial" panose="020B0604020202020204" pitchFamily="34" charset="0"/>
                <a:cs typeface="Arial" panose="020B0604020202020204" pitchFamily="34" charset="0"/>
              </a:rPr>
              <a:t>What impression have they made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on you?</a:t>
            </a:r>
          </a:p>
          <a:p>
            <a:pPr marL="742950" lvl="1" indent="-285750">
              <a:lnSpc>
                <a:spcPct val="100000"/>
              </a:lnSpc>
              <a:buClr>
                <a:srgbClr val="982532"/>
              </a:buClr>
            </a:pPr>
            <a:r>
              <a:rPr lang="en-GB" sz="1800" dirty="0">
                <a:latin typeface="Arial" panose="020B0604020202020204" pitchFamily="34" charset="0"/>
                <a:cs typeface="Arial" panose="020B0604020202020204" pitchFamily="34" charset="0"/>
              </a:rPr>
              <a:t>Would you invite them to interview?</a:t>
            </a:r>
          </a:p>
          <a:p>
            <a:pPr>
              <a:buClr>
                <a:srgbClr val="F57F29"/>
              </a:buClr>
            </a:pPr>
            <a:endParaRPr lang="en-GB" sz="1800" dirty="0"/>
          </a:p>
        </p:txBody>
      </p:sp>
      <p:sp>
        <p:nvSpPr>
          <p:cNvPr id="7" name="Rectangle 6">
            <a:extLst>
              <a:ext uri="{FF2B5EF4-FFF2-40B4-BE49-F238E27FC236}">
                <a16:creationId xmlns:a16="http://schemas.microsoft.com/office/drawing/2014/main" id="{F1FA0EC1-054A-2F41-9D81-375D1D0D619B}"/>
              </a:ext>
            </a:extLst>
          </p:cNvPr>
          <p:cNvSpPr/>
          <p:nvPr/>
        </p:nvSpPr>
        <p:spPr>
          <a:xfrm>
            <a:off x="-1" y="273132"/>
            <a:ext cx="5909311" cy="618119"/>
          </a:xfrm>
          <a:prstGeom prst="rect">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82532"/>
              </a:solidFill>
            </a:endParaRPr>
          </a:p>
        </p:txBody>
      </p:sp>
      <p:pic>
        <p:nvPicPr>
          <p:cNvPr id="4" name="Picture 3">
            <a:extLst>
              <a:ext uri="{FF2B5EF4-FFF2-40B4-BE49-F238E27FC236}">
                <a16:creationId xmlns:a16="http://schemas.microsoft.com/office/drawing/2014/main" id="{D0951DED-34DC-B14F-B97D-507E80412D51}"/>
              </a:ext>
            </a:extLst>
          </p:cNvPr>
          <p:cNvPicPr>
            <a:picLocks noChangeAspect="1"/>
          </p:cNvPicPr>
          <p:nvPr/>
        </p:nvPicPr>
        <p:blipFill rotWithShape="1">
          <a:blip r:embed="rId3"/>
          <a:srcRect l="30249" t="-157" r="28987" b="611"/>
          <a:stretch/>
        </p:blipFill>
        <p:spPr>
          <a:xfrm>
            <a:off x="2338753" y="1477105"/>
            <a:ext cx="1835212" cy="3227489"/>
          </a:xfrm>
          <a:prstGeom prst="rect">
            <a:avLst/>
          </a:prstGeom>
          <a:ln>
            <a:solidFill>
              <a:srgbClr val="982532"/>
            </a:solidFill>
          </a:ln>
        </p:spPr>
      </p:pic>
      <p:pic>
        <p:nvPicPr>
          <p:cNvPr id="9" name="Picture 8">
            <a:extLst>
              <a:ext uri="{FF2B5EF4-FFF2-40B4-BE49-F238E27FC236}">
                <a16:creationId xmlns:a16="http://schemas.microsoft.com/office/drawing/2014/main" id="{21BD0469-8FAB-F342-A2EA-0CC3860F528F}"/>
              </a:ext>
            </a:extLst>
          </p:cNvPr>
          <p:cNvPicPr>
            <a:picLocks noChangeAspect="1"/>
          </p:cNvPicPr>
          <p:nvPr/>
        </p:nvPicPr>
        <p:blipFill rotWithShape="1">
          <a:blip r:embed="rId4"/>
          <a:srcRect l="25284" t="3900" r="25499" b="1954"/>
          <a:stretch/>
        </p:blipFill>
        <p:spPr>
          <a:xfrm>
            <a:off x="416503" y="1477105"/>
            <a:ext cx="1805572" cy="2462418"/>
          </a:xfrm>
          <a:prstGeom prst="rect">
            <a:avLst/>
          </a:prstGeom>
          <a:ln>
            <a:solidFill>
              <a:srgbClr val="982532"/>
            </a:solidFill>
          </a:ln>
        </p:spPr>
      </p:pic>
      <p:pic>
        <p:nvPicPr>
          <p:cNvPr id="5" name="Picture 4">
            <a:extLst>
              <a:ext uri="{FF2B5EF4-FFF2-40B4-BE49-F238E27FC236}">
                <a16:creationId xmlns:a16="http://schemas.microsoft.com/office/drawing/2014/main" id="{6D2712B0-0E94-C643-B649-7D240EC9C4D5}"/>
              </a:ext>
            </a:extLst>
          </p:cNvPr>
          <p:cNvPicPr>
            <a:picLocks noChangeAspect="1"/>
          </p:cNvPicPr>
          <p:nvPr/>
        </p:nvPicPr>
        <p:blipFill rotWithShape="1">
          <a:blip r:embed="rId5"/>
          <a:srcRect l="35300" r="30984" b="1961"/>
          <a:stretch/>
        </p:blipFill>
        <p:spPr>
          <a:xfrm>
            <a:off x="4290644" y="1477105"/>
            <a:ext cx="1857317" cy="3781263"/>
          </a:xfrm>
          <a:prstGeom prst="rect">
            <a:avLst/>
          </a:prstGeom>
          <a:ln>
            <a:solidFill>
              <a:srgbClr val="982532"/>
            </a:solidFill>
          </a:ln>
        </p:spPr>
      </p:pic>
      <p:sp>
        <p:nvSpPr>
          <p:cNvPr id="10" name="Rectangle 9">
            <a:extLst>
              <a:ext uri="{FF2B5EF4-FFF2-40B4-BE49-F238E27FC236}">
                <a16:creationId xmlns:a16="http://schemas.microsoft.com/office/drawing/2014/main" id="{6CE3672A-294B-954C-94AF-0CF625A9807B}"/>
              </a:ext>
            </a:extLst>
          </p:cNvPr>
          <p:cNvSpPr/>
          <p:nvPr/>
        </p:nvSpPr>
        <p:spPr>
          <a:xfrm>
            <a:off x="413239" y="3939523"/>
            <a:ext cx="1820007" cy="315953"/>
          </a:xfrm>
          <a:prstGeom prst="rect">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6302565-EE7A-2343-B232-04219484F1E5}"/>
              </a:ext>
            </a:extLst>
          </p:cNvPr>
          <p:cNvSpPr txBox="1"/>
          <p:nvPr/>
        </p:nvSpPr>
        <p:spPr>
          <a:xfrm>
            <a:off x="416503" y="3919149"/>
            <a:ext cx="1034229" cy="369332"/>
          </a:xfrm>
          <a:prstGeom prst="rect">
            <a:avLst/>
          </a:prstGeom>
          <a:noFill/>
        </p:spPr>
        <p:txBody>
          <a:bodyPr wrap="square" rtlCol="0">
            <a:spAutoFit/>
          </a:bodyPr>
          <a:lstStyle/>
          <a:p>
            <a:r>
              <a:rPr lang="en-GB" b="1" dirty="0">
                <a:solidFill>
                  <a:schemeClr val="bg1"/>
                </a:solidFill>
                <a:latin typeface="Univers Condensed" panose="020B0506020202050204" pitchFamily="34" charset="0"/>
              </a:rPr>
              <a:t>ELLIE</a:t>
            </a:r>
            <a:endParaRPr lang="en-US" b="1" dirty="0">
              <a:solidFill>
                <a:schemeClr val="bg1"/>
              </a:solidFill>
              <a:latin typeface="Univers Condensed" panose="020B0506020202050204" pitchFamily="34" charset="0"/>
            </a:endParaRPr>
          </a:p>
        </p:txBody>
      </p:sp>
      <p:sp>
        <p:nvSpPr>
          <p:cNvPr id="13" name="Rectangle 12">
            <a:extLst>
              <a:ext uri="{FF2B5EF4-FFF2-40B4-BE49-F238E27FC236}">
                <a16:creationId xmlns:a16="http://schemas.microsoft.com/office/drawing/2014/main" id="{2D949BC1-0C81-FE49-9C8F-A94DF70A991C}"/>
              </a:ext>
            </a:extLst>
          </p:cNvPr>
          <p:cNvSpPr/>
          <p:nvPr/>
        </p:nvSpPr>
        <p:spPr>
          <a:xfrm>
            <a:off x="2334527" y="4686869"/>
            <a:ext cx="1850611" cy="315953"/>
          </a:xfrm>
          <a:prstGeom prst="rect">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28C5D00-06EF-FF40-929A-075B81D37F13}"/>
              </a:ext>
            </a:extLst>
          </p:cNvPr>
          <p:cNvSpPr txBox="1"/>
          <p:nvPr/>
        </p:nvSpPr>
        <p:spPr>
          <a:xfrm>
            <a:off x="2329000" y="4666494"/>
            <a:ext cx="642802" cy="369332"/>
          </a:xfrm>
          <a:prstGeom prst="rect">
            <a:avLst/>
          </a:prstGeom>
          <a:noFill/>
        </p:spPr>
        <p:txBody>
          <a:bodyPr wrap="square" rtlCol="0">
            <a:spAutoFit/>
          </a:bodyPr>
          <a:lstStyle/>
          <a:p>
            <a:r>
              <a:rPr lang="en-GB" b="1" dirty="0">
                <a:solidFill>
                  <a:schemeClr val="bg1"/>
                </a:solidFill>
                <a:latin typeface="Univers Condensed" panose="020B0506020202050204" pitchFamily="34" charset="0"/>
              </a:rPr>
              <a:t>RAE</a:t>
            </a:r>
            <a:endParaRPr lang="en-US" b="1" dirty="0">
              <a:solidFill>
                <a:schemeClr val="bg1"/>
              </a:solidFill>
              <a:latin typeface="Univers Condensed" panose="020B0506020202050204" pitchFamily="34" charset="0"/>
            </a:endParaRPr>
          </a:p>
        </p:txBody>
      </p:sp>
      <p:sp>
        <p:nvSpPr>
          <p:cNvPr id="15" name="Rectangle 14">
            <a:extLst>
              <a:ext uri="{FF2B5EF4-FFF2-40B4-BE49-F238E27FC236}">
                <a16:creationId xmlns:a16="http://schemas.microsoft.com/office/drawing/2014/main" id="{34106244-D980-624A-AD3B-F319E27B43DF}"/>
              </a:ext>
            </a:extLst>
          </p:cNvPr>
          <p:cNvSpPr/>
          <p:nvPr/>
        </p:nvSpPr>
        <p:spPr>
          <a:xfrm>
            <a:off x="4276555" y="5258368"/>
            <a:ext cx="1878060" cy="315953"/>
          </a:xfrm>
          <a:prstGeom prst="rect">
            <a:avLst/>
          </a:prstGeom>
          <a:solidFill>
            <a:srgbClr val="98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0B0F553-6AED-0B48-A04C-D18AE7F05EC3}"/>
              </a:ext>
            </a:extLst>
          </p:cNvPr>
          <p:cNvSpPr txBox="1"/>
          <p:nvPr/>
        </p:nvSpPr>
        <p:spPr>
          <a:xfrm>
            <a:off x="4276554" y="5237993"/>
            <a:ext cx="960464" cy="369332"/>
          </a:xfrm>
          <a:prstGeom prst="rect">
            <a:avLst/>
          </a:prstGeom>
          <a:noFill/>
        </p:spPr>
        <p:txBody>
          <a:bodyPr wrap="square" rtlCol="0">
            <a:spAutoFit/>
          </a:bodyPr>
          <a:lstStyle/>
          <a:p>
            <a:r>
              <a:rPr lang="en-GB" b="1" dirty="0">
                <a:solidFill>
                  <a:schemeClr val="bg1"/>
                </a:solidFill>
                <a:latin typeface="Univers Condensed" panose="020B0506020202050204" pitchFamily="34" charset="0"/>
              </a:rPr>
              <a:t>HASAN</a:t>
            </a:r>
            <a:endParaRPr lang="en-US" b="1" dirty="0">
              <a:solidFill>
                <a:schemeClr val="bg1"/>
              </a:solidFill>
              <a:latin typeface="Univers Condensed" panose="020B0506020202050204" pitchFamily="34" charset="0"/>
            </a:endParaRPr>
          </a:p>
        </p:txBody>
      </p:sp>
      <p:sp>
        <p:nvSpPr>
          <p:cNvPr id="6" name="Rectangle 5">
            <a:extLst>
              <a:ext uri="{FF2B5EF4-FFF2-40B4-BE49-F238E27FC236}">
                <a16:creationId xmlns:a16="http://schemas.microsoft.com/office/drawing/2014/main" id="{7C8A0D0B-3CF3-C941-8CEF-A14C0640485C}"/>
              </a:ext>
            </a:extLst>
          </p:cNvPr>
          <p:cNvSpPr/>
          <p:nvPr/>
        </p:nvSpPr>
        <p:spPr>
          <a:xfrm>
            <a:off x="6406662" y="1364958"/>
            <a:ext cx="6096000" cy="707886"/>
          </a:xfrm>
          <a:prstGeom prst="rect">
            <a:avLst/>
          </a:prstGeom>
        </p:spPr>
        <p:txBody>
          <a:bodyPr>
            <a:spAutoFit/>
          </a:bodyPr>
          <a:lstStyle/>
          <a:p>
            <a:pPr>
              <a:spcAft>
                <a:spcPts val="1000"/>
              </a:spcAft>
            </a:pPr>
            <a:r>
              <a:rPr lang="en-GB" sz="2000" dirty="0">
                <a:solidFill>
                  <a:srgbClr val="982532"/>
                </a:solidFill>
                <a:latin typeface="Arial" panose="020B0604020202020204" pitchFamily="34" charset="0"/>
                <a:cs typeface="Arial" panose="020B0604020202020204" pitchFamily="34" charset="0"/>
              </a:rPr>
              <a:t>Ellie, Hasan and Rae have applied for jobs, </a:t>
            </a:r>
            <a:br>
              <a:rPr lang="en-GB" sz="2000" dirty="0">
                <a:solidFill>
                  <a:srgbClr val="982532"/>
                </a:solidFill>
                <a:latin typeface="Arial" panose="020B0604020202020204" pitchFamily="34" charset="0"/>
                <a:cs typeface="Arial" panose="020B0604020202020204" pitchFamily="34" charset="0"/>
              </a:rPr>
            </a:br>
            <a:r>
              <a:rPr lang="en-GB" sz="2000" dirty="0">
                <a:solidFill>
                  <a:srgbClr val="982532"/>
                </a:solidFill>
                <a:latin typeface="Arial" panose="020B0604020202020204" pitchFamily="34" charset="0"/>
                <a:cs typeface="Arial" panose="020B0604020202020204" pitchFamily="34" charset="0"/>
              </a:rPr>
              <a:t>but how strong are their applications?</a:t>
            </a:r>
          </a:p>
        </p:txBody>
      </p:sp>
      <p:pic>
        <p:nvPicPr>
          <p:cNvPr id="2" name="Picture 1">
            <a:extLst>
              <a:ext uri="{FF2B5EF4-FFF2-40B4-BE49-F238E27FC236}">
                <a16:creationId xmlns:a16="http://schemas.microsoft.com/office/drawing/2014/main" id="{C908CA63-5173-8544-9B66-BFF2CBEE0AC3}"/>
              </a:ext>
            </a:extLst>
          </p:cNvPr>
          <p:cNvPicPr>
            <a:picLocks noChangeAspect="1"/>
          </p:cNvPicPr>
          <p:nvPr/>
        </p:nvPicPr>
        <p:blipFill>
          <a:blip r:embed="rId6"/>
          <a:stretch>
            <a:fillRect/>
          </a:stretch>
        </p:blipFill>
        <p:spPr>
          <a:xfrm>
            <a:off x="0" y="177600"/>
            <a:ext cx="6045200" cy="977900"/>
          </a:xfrm>
          <a:prstGeom prst="rect">
            <a:avLst/>
          </a:prstGeom>
        </p:spPr>
      </p:pic>
    </p:spTree>
    <p:extLst>
      <p:ext uri="{BB962C8B-B14F-4D97-AF65-F5344CB8AC3E}">
        <p14:creationId xmlns:p14="http://schemas.microsoft.com/office/powerpoint/2010/main" val="348683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638" y="-152400"/>
            <a:ext cx="12487275" cy="7162800"/>
          </a:xfrm>
          <a:prstGeom prst="rect">
            <a:avLst/>
          </a:prstGeom>
        </p:spPr>
      </p:pic>
    </p:spTree>
    <p:extLst>
      <p:ext uri="{BB962C8B-B14F-4D97-AF65-F5344CB8AC3E}">
        <p14:creationId xmlns:p14="http://schemas.microsoft.com/office/powerpoint/2010/main" val="580127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3350"/>
            <a:ext cx="12468225" cy="7124700"/>
          </a:xfrm>
          <a:prstGeom prst="rect">
            <a:avLst/>
          </a:prstGeom>
        </p:spPr>
      </p:pic>
    </p:spTree>
    <p:extLst>
      <p:ext uri="{BB962C8B-B14F-4D97-AF65-F5344CB8AC3E}">
        <p14:creationId xmlns:p14="http://schemas.microsoft.com/office/powerpoint/2010/main" val="18139763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9893</TotalTime>
  <Words>2674</Words>
  <Application>Microsoft Office PowerPoint</Application>
  <PresentationFormat>Widescreen</PresentationFormat>
  <Paragraphs>265</Paragraphs>
  <Slides>15</Slides>
  <Notes>10</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Times New Roman</vt:lpstr>
      <vt:lpstr>Univers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Guilmant-Cush</dc:creator>
  <cp:lastModifiedBy>Charlotte Poynton</cp:lastModifiedBy>
  <cp:revision>138</cp:revision>
  <dcterms:created xsi:type="dcterms:W3CDTF">2019-06-06T08:49:10Z</dcterms:created>
  <dcterms:modified xsi:type="dcterms:W3CDTF">2020-04-01T14:46:51Z</dcterms:modified>
</cp:coreProperties>
</file>