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0" d="100"/>
          <a:sy n="60" d="100"/>
        </p:scale>
        <p:origin x="6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2872C-402E-4814-817D-C2E754F21AF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332539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2872C-402E-4814-817D-C2E754F21AF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128566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2872C-402E-4814-817D-C2E754F21AF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282011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2872C-402E-4814-817D-C2E754F21AF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86412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2872C-402E-4814-817D-C2E754F21AF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274687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2872C-402E-4814-817D-C2E754F21AF4}"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4902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2872C-402E-4814-817D-C2E754F21AF4}"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40593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2872C-402E-4814-817D-C2E754F21AF4}"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412011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2872C-402E-4814-817D-C2E754F21AF4}"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108566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22872C-402E-4814-817D-C2E754F21AF4}"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24530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22872C-402E-4814-817D-C2E754F21AF4}"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EF4B3-61F7-46E0-B052-3017436C4418}" type="slidenum">
              <a:rPr lang="en-US" smtClean="0"/>
              <a:t>‹#›</a:t>
            </a:fld>
            <a:endParaRPr lang="en-US"/>
          </a:p>
        </p:txBody>
      </p:sp>
    </p:spTree>
    <p:extLst>
      <p:ext uri="{BB962C8B-B14F-4D97-AF65-F5344CB8AC3E}">
        <p14:creationId xmlns:p14="http://schemas.microsoft.com/office/powerpoint/2010/main" val="34982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2872C-402E-4814-817D-C2E754F21AF4}" type="datetimeFigureOut">
              <a:rPr lang="en-US" smtClean="0"/>
              <a:t>8/16/2019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EF4B3-61F7-46E0-B052-3017436C4418}" type="slidenum">
              <a:rPr lang="en-US" smtClean="0"/>
              <a:t>‹#›</a:t>
            </a:fld>
            <a:endParaRPr lang="en-US"/>
          </a:p>
        </p:txBody>
      </p:sp>
    </p:spTree>
    <p:extLst>
      <p:ext uri="{BB962C8B-B14F-4D97-AF65-F5344CB8AC3E}">
        <p14:creationId xmlns:p14="http://schemas.microsoft.com/office/powerpoint/2010/main" val="3969814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goo.gl/pPD5S2" TargetMode="External"/><Relationship Id="rId18" Type="http://schemas.openxmlformats.org/officeDocument/2006/relationships/hyperlink" Target="https://www.tes.com/resources/search/?authorId=531777&amp;subjects=GB|0|Whole%20school|" TargetMode="External"/><Relationship Id="rId3" Type="http://schemas.openxmlformats.org/officeDocument/2006/relationships/hyperlink" Target="http://www.ecpublishing.co.uk/" TargetMode="External"/><Relationship Id="rId21" Type="http://schemas.openxmlformats.org/officeDocument/2006/relationships/image" Target="../media/image7.png"/><Relationship Id="rId7" Type="http://schemas.openxmlformats.org/officeDocument/2006/relationships/hyperlink" Target="https://www.facebook.com/ecteachresources/" TargetMode="External"/><Relationship Id="rId12" Type="http://schemas.openxmlformats.org/officeDocument/2006/relationships/hyperlink" Target="https://goo.gl/4Y7T6j" TargetMode="External"/><Relationship Id="rId17" Type="http://schemas.openxmlformats.org/officeDocument/2006/relationships/hyperlink" Target="https://www.tes.com/resources/search/?authorId=531777&amp;subjects=GB|0|Religious%20education|" TargetMode="External"/><Relationship Id="rId25" Type="http://schemas.openxmlformats.org/officeDocument/2006/relationships/image" Target="../media/image11.jpg"/><Relationship Id="rId2" Type="http://schemas.openxmlformats.org/officeDocument/2006/relationships/hyperlink" Target="mailto:info@ecpublishing.co.uk" TargetMode="External"/><Relationship Id="rId16" Type="http://schemas.openxmlformats.org/officeDocument/2006/relationships/hyperlink" Target="https://www.facebook.com/ecteachresources"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png"/><Relationship Id="rId24" Type="http://schemas.openxmlformats.org/officeDocument/2006/relationships/image" Target="../media/image10.png"/><Relationship Id="rId5" Type="http://schemas.openxmlformats.org/officeDocument/2006/relationships/hyperlink" Target="https://twitter.com/ecteachuk" TargetMode="External"/><Relationship Id="rId15" Type="http://schemas.openxmlformats.org/officeDocument/2006/relationships/hyperlink" Target="https://twitter.com/ec_publishing" TargetMode="External"/><Relationship Id="rId23" Type="http://schemas.openxmlformats.org/officeDocument/2006/relationships/image" Target="../media/image9.png"/><Relationship Id="rId10" Type="http://schemas.openxmlformats.org/officeDocument/2006/relationships/image" Target="../media/image3.png"/><Relationship Id="rId19" Type="http://schemas.openxmlformats.org/officeDocument/2006/relationships/image" Target="../media/image5.png"/><Relationship Id="rId4" Type="http://schemas.openxmlformats.org/officeDocument/2006/relationships/hyperlink" Target="https://goo.gl/CRK9G2" TargetMode="External"/><Relationship Id="rId9" Type="http://schemas.openxmlformats.org/officeDocument/2006/relationships/hyperlink" Target="https://www.pinterest.co.uk/ecresources/" TargetMode="External"/><Relationship Id="rId14" Type="http://schemas.openxmlformats.org/officeDocument/2006/relationships/hyperlink" Target="https://goo.gl/CbBdTu" TargetMode="External"/><Relationship Id="rId2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B0F0"/>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008E938-F8BA-4AD3-B7D5-BCB80876B02A}"/>
              </a:ext>
            </a:extLst>
          </p:cNvPr>
          <p:cNvSpPr txBox="1"/>
          <p:nvPr/>
        </p:nvSpPr>
        <p:spPr>
          <a:xfrm>
            <a:off x="5826642" y="177325"/>
            <a:ext cx="3284350" cy="5863144"/>
          </a:xfrm>
          <a:prstGeom prst="rect">
            <a:avLst/>
          </a:prstGeom>
          <a:gradFill>
            <a:gsLst>
              <a:gs pos="0">
                <a:schemeClr val="accent1">
                  <a:lumMod val="5000"/>
                  <a:lumOff val="95000"/>
                </a:schemeClr>
              </a:gs>
              <a:gs pos="76000">
                <a:schemeClr val="bg1"/>
              </a:gs>
              <a:gs pos="100000">
                <a:schemeClr val="accent1">
                  <a:lumMod val="45000"/>
                  <a:lumOff val="55000"/>
                </a:schemeClr>
              </a:gs>
              <a:gs pos="31000">
                <a:schemeClr val="accent4">
                  <a:lumMod val="20000"/>
                  <a:lumOff val="80000"/>
                </a:schemeClr>
              </a:gs>
            </a:gsLst>
            <a:lin ang="5400000" scaled="1"/>
          </a:gradFill>
          <a:effectLst>
            <a:reflection stA="99000" endPos="0" dist="50800" dir="5400000" sy="-100000" algn="bl" rotWithShape="0"/>
          </a:effectLst>
        </p:spPr>
        <p:txBody>
          <a:bodyPr wrap="square" rtlCol="0">
            <a:spAutoFit/>
          </a:bodyPr>
          <a:lstStyle/>
          <a:p>
            <a:endParaRPr lang="en-GB" sz="1600" b="1" dirty="0">
              <a:solidFill>
                <a:srgbClr val="7030A0"/>
              </a:solidFill>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b="1" dirty="0">
              <a:solidFill>
                <a:srgbClr val="7030A0"/>
              </a:solidFill>
              <a:latin typeface="Comic Sans MS" panose="030F0702030302020204" pitchFamily="66" charset="0"/>
            </a:endParaRPr>
          </a:p>
          <a:p>
            <a:endParaRPr lang="en-GB" sz="1600" b="1" dirty="0">
              <a:solidFill>
                <a:srgbClr val="7030A0"/>
              </a:solidFill>
              <a:latin typeface="Comic Sans MS" panose="030F0702030302020204" pitchFamily="66" charset="0"/>
            </a:endParaRPr>
          </a:p>
          <a:p>
            <a:endParaRPr lang="en-GB" sz="1600" b="1" dirty="0">
              <a:solidFill>
                <a:srgbClr val="7030A0"/>
              </a:solidFill>
              <a:latin typeface="Comic Sans MS" panose="030F0702030302020204" pitchFamily="66" charset="0"/>
            </a:endParaRPr>
          </a:p>
          <a:p>
            <a:endParaRPr lang="en-GB" sz="2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endParaRPr lang="en-GB" sz="2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endParaRPr lang="en-GB" sz="2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endParaRPr lang="en-GB" sz="2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endParaRPr lang="en-GB" sz="200" b="1" dirty="0">
              <a:solidFill>
                <a:srgbClr val="7030A0"/>
              </a:solidFill>
              <a:latin typeface="Comic Sans MS" panose="030F0702030302020204" pitchFamily="66" charset="0"/>
            </a:endParaRPr>
          </a:p>
          <a:p>
            <a:r>
              <a:rPr lang="en-GB" b="1" dirty="0">
                <a:solidFill>
                  <a:srgbClr val="7030A0"/>
                </a:solidFill>
                <a:latin typeface="Comic Sans MS" panose="030F0702030302020204" pitchFamily="66" charset="0"/>
              </a:rPr>
              <a:t>Email:</a:t>
            </a:r>
          </a:p>
          <a:p>
            <a:r>
              <a:rPr lang="en-GB" dirty="0">
                <a:solidFill>
                  <a:srgbClr val="0070C0"/>
                </a:solidFill>
                <a:latin typeface="Comic Sans MS" panose="030F0702030302020204" pitchFamily="66" charset="0"/>
                <a:hlinkClick r:id="rId2"/>
              </a:rPr>
              <a:t>info@ecpublishing.co.uk</a:t>
            </a:r>
            <a:endParaRPr lang="en-GB" dirty="0">
              <a:solidFill>
                <a:srgbClr val="0070C0"/>
              </a:solidFill>
              <a:latin typeface="Comic Sans MS" panose="030F0702030302020204" pitchFamily="66" charset="0"/>
            </a:endParaRPr>
          </a:p>
          <a:p>
            <a:endParaRPr lang="en-GB" sz="900" dirty="0">
              <a:latin typeface="Comic Sans MS" panose="030F0702030302020204" pitchFamily="66" charset="0"/>
            </a:endParaRPr>
          </a:p>
          <a:p>
            <a:r>
              <a:rPr lang="en-GB" b="1" dirty="0">
                <a:solidFill>
                  <a:srgbClr val="7030A0"/>
                </a:solidFill>
                <a:latin typeface="Comic Sans MS" panose="030F0702030302020204" pitchFamily="66" charset="0"/>
              </a:rPr>
              <a:t>Website:</a:t>
            </a:r>
          </a:p>
          <a:p>
            <a:r>
              <a:rPr lang="en-GB" dirty="0">
                <a:solidFill>
                  <a:srgbClr val="0070C0"/>
                </a:solidFill>
                <a:latin typeface="Comic Sans MS" panose="030F0702030302020204" pitchFamily="66" charset="0"/>
                <a:hlinkClick r:id="rId3"/>
              </a:rPr>
              <a:t>www.ecpublishing.co.uk</a:t>
            </a:r>
            <a:endParaRPr lang="en-GB" dirty="0">
              <a:solidFill>
                <a:srgbClr val="0070C0"/>
              </a:solidFill>
              <a:latin typeface="Comic Sans MS" panose="030F0702030302020204" pitchFamily="66" charset="0"/>
            </a:endParaRPr>
          </a:p>
          <a:p>
            <a:endParaRPr lang="en-GB" sz="1600" i="1" dirty="0">
              <a:solidFill>
                <a:schemeClr val="accent4">
                  <a:lumMod val="75000"/>
                </a:schemeClr>
              </a:solidFill>
              <a:latin typeface="Comic Sans MS" panose="030F0702030302020204" pitchFamily="66" charset="0"/>
            </a:endParaRPr>
          </a:p>
          <a:p>
            <a:r>
              <a:rPr lang="en-GB" sz="1200" i="1" dirty="0">
                <a:solidFill>
                  <a:schemeClr val="accent4">
                    <a:lumMod val="75000"/>
                  </a:schemeClr>
                </a:solidFill>
                <a:latin typeface="Comic Sans MS" panose="030F0702030302020204" pitchFamily="66" charset="0"/>
              </a:rPr>
              <a:t>This product, or any part of it, is not to be distributed, or resold under any circumstances, including through any websites, groups or organisations, without written permission from the author. Group and whole school licenses are available at the publisher’s request.</a:t>
            </a:r>
          </a:p>
          <a:p>
            <a:endParaRPr lang="en-GB" sz="1600" i="1" dirty="0">
              <a:solidFill>
                <a:schemeClr val="accent4">
                  <a:lumMod val="75000"/>
                </a:schemeClr>
              </a:solidFill>
              <a:latin typeface="Comic Sans MS" panose="030F0702030302020204" pitchFamily="66" charset="0"/>
            </a:endParaRPr>
          </a:p>
          <a:p>
            <a:r>
              <a:rPr lang="en-GB" sz="1400" dirty="0">
                <a:latin typeface="Comic Sans MS" panose="030F0702030302020204" pitchFamily="66" charset="0"/>
              </a:rPr>
              <a:t>Thanks for choosing EC Resources </a:t>
            </a:r>
            <a:endParaRPr lang="en-GB" sz="1400" dirty="0">
              <a:latin typeface="Comic Sans MS" panose="030F0702030302020204" pitchFamily="66" charset="0"/>
              <a:sym typeface="Wingdings" panose="05000000000000000000" pitchFamily="2" charset="2"/>
            </a:endParaRPr>
          </a:p>
          <a:p>
            <a:r>
              <a:rPr lang="en-GB" sz="1400" dirty="0">
                <a:latin typeface="Comic Sans MS" panose="030F0702030302020204" pitchFamily="66" charset="0"/>
                <a:sym typeface="Wingdings" panose="05000000000000000000" pitchFamily="2" charset="2"/>
              </a:rPr>
              <a:t>©EC Publishing Ltd 2019</a:t>
            </a:r>
          </a:p>
          <a:p>
            <a:r>
              <a:rPr lang="en-GB" sz="1400" dirty="0">
                <a:latin typeface="Comic Sans MS" panose="030F0702030302020204" pitchFamily="66" charset="0"/>
                <a:sym typeface="Wingdings" panose="05000000000000000000" pitchFamily="2" charset="2"/>
              </a:rPr>
              <a:t>©Lead Practitioner English 2019</a:t>
            </a:r>
          </a:p>
        </p:txBody>
      </p:sp>
      <p:sp>
        <p:nvSpPr>
          <p:cNvPr id="11" name="TextBox 10">
            <a:extLst>
              <a:ext uri="{FF2B5EF4-FFF2-40B4-BE49-F238E27FC236}">
                <a16:creationId xmlns:a16="http://schemas.microsoft.com/office/drawing/2014/main" id="{7A63858C-EB38-44DB-A74F-6CD2C3636E42}"/>
              </a:ext>
            </a:extLst>
          </p:cNvPr>
          <p:cNvSpPr txBox="1"/>
          <p:nvPr/>
        </p:nvSpPr>
        <p:spPr>
          <a:xfrm>
            <a:off x="507656" y="4372496"/>
            <a:ext cx="1010390" cy="369332"/>
          </a:xfrm>
          <a:prstGeom prst="rect">
            <a:avLst/>
          </a:prstGeom>
          <a:noFill/>
        </p:spPr>
        <p:txBody>
          <a:bodyPr wrap="square" rtlCol="0">
            <a:spAutoFit/>
          </a:bodyPr>
          <a:lstStyle/>
          <a:p>
            <a:r>
              <a:rPr lang="en-GB" b="1" dirty="0">
                <a:latin typeface="Comic Sans MS" panose="030F0702030302020204" pitchFamily="66" charset="0"/>
                <a:hlinkClick r:id="rId4"/>
              </a:rPr>
              <a:t>English</a:t>
            </a:r>
            <a:endParaRPr lang="en-GB" b="1" dirty="0">
              <a:latin typeface="Comic Sans MS" panose="030F0702030302020204" pitchFamily="66" charset="0"/>
            </a:endParaRPr>
          </a:p>
        </p:txBody>
      </p:sp>
      <p:sp>
        <p:nvSpPr>
          <p:cNvPr id="12" name="Rectangle 11">
            <a:extLst>
              <a:ext uri="{FF2B5EF4-FFF2-40B4-BE49-F238E27FC236}">
                <a16:creationId xmlns:a16="http://schemas.microsoft.com/office/drawing/2014/main" id="{64ACF4CC-6476-405B-A9D0-5708A35D6593}"/>
              </a:ext>
            </a:extLst>
          </p:cNvPr>
          <p:cNvSpPr/>
          <p:nvPr/>
        </p:nvSpPr>
        <p:spPr>
          <a:xfrm>
            <a:off x="116959" y="2576752"/>
            <a:ext cx="5624622" cy="40011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GB" sz="2000" b="1" dirty="0">
                <a:ln/>
                <a:solidFill>
                  <a:srgbClr val="FF0000"/>
                </a:solidFill>
                <a:effectLst>
                  <a:outerShdw blurRad="38100" dist="38100" dir="2700000" algn="tl">
                    <a:srgbClr val="000000">
                      <a:alpha val="43137"/>
                    </a:srgbClr>
                  </a:outerShdw>
                </a:effectLst>
                <a:latin typeface="Comic Sans MS" panose="030F0702030302020204" pitchFamily="66" charset="0"/>
                <a:hlinkClick r:id="rId3"/>
              </a:rPr>
              <a:t>Check out our website, </a:t>
            </a:r>
            <a:r>
              <a:rPr lang="en-GB" sz="2000" b="1" dirty="0">
                <a:ln/>
                <a:solidFill>
                  <a:srgbClr val="FF0000"/>
                </a:solidFill>
                <a:effectLst>
                  <a:outerShdw blurRad="38100" dist="38100" dir="2700000" algn="tl">
                    <a:srgbClr val="000000">
                      <a:alpha val="43137"/>
                    </a:srgbClr>
                  </a:outerShdw>
                </a:effectLst>
                <a:latin typeface="Comic Sans MS" panose="030F0702030302020204" pitchFamily="66" charset="0"/>
              </a:rPr>
              <a:t>for free resources.</a:t>
            </a:r>
            <a:endParaRPr lang="en-US" sz="2000" b="1" dirty="0">
              <a:ln/>
              <a:solidFill>
                <a:srgbClr val="FF0000"/>
              </a:solidFill>
              <a:effectLst>
                <a:outerShdw blurRad="38100" dist="38100" dir="2700000" algn="tl">
                  <a:srgbClr val="000000">
                    <a:alpha val="43137"/>
                  </a:srgbClr>
                </a:outerShdw>
              </a:effectLst>
            </a:endParaRPr>
          </a:p>
        </p:txBody>
      </p:sp>
      <p:pic>
        <p:nvPicPr>
          <p:cNvPr id="17" name="Picture 16">
            <a:hlinkClick r:id="rId5"/>
            <a:extLst>
              <a:ext uri="{FF2B5EF4-FFF2-40B4-BE49-F238E27FC236}">
                <a16:creationId xmlns:a16="http://schemas.microsoft.com/office/drawing/2014/main" id="{F192B033-7ABB-4F08-924E-366A515A195E}"/>
              </a:ext>
            </a:extLst>
          </p:cNvPr>
          <p:cNvPicPr>
            <a:picLocks noChangeAspect="1"/>
          </p:cNvPicPr>
          <p:nvPr/>
        </p:nvPicPr>
        <p:blipFill>
          <a:blip r:embed="rId6"/>
          <a:stretch>
            <a:fillRect/>
          </a:stretch>
        </p:blipFill>
        <p:spPr>
          <a:xfrm>
            <a:off x="6767506" y="6049476"/>
            <a:ext cx="684887" cy="6848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a:hlinkClick r:id="rId7"/>
            <a:extLst>
              <a:ext uri="{FF2B5EF4-FFF2-40B4-BE49-F238E27FC236}">
                <a16:creationId xmlns:a16="http://schemas.microsoft.com/office/drawing/2014/main" id="{8C674773-9E20-4F37-A016-8D98D533ABAF}"/>
              </a:ext>
            </a:extLst>
          </p:cNvPr>
          <p:cNvPicPr>
            <a:picLocks noChangeAspect="1"/>
          </p:cNvPicPr>
          <p:nvPr/>
        </p:nvPicPr>
        <p:blipFill>
          <a:blip r:embed="rId8"/>
          <a:stretch>
            <a:fillRect/>
          </a:stretch>
        </p:blipFill>
        <p:spPr>
          <a:xfrm>
            <a:off x="7574055" y="6049476"/>
            <a:ext cx="684887" cy="6848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8">
            <a:hlinkClick r:id="rId9"/>
            <a:extLst>
              <a:ext uri="{FF2B5EF4-FFF2-40B4-BE49-F238E27FC236}">
                <a16:creationId xmlns:a16="http://schemas.microsoft.com/office/drawing/2014/main" id="{693F081B-08E3-4238-B567-C0240B30BF2C}"/>
              </a:ext>
            </a:extLst>
          </p:cNvPr>
          <p:cNvPicPr>
            <a:picLocks noChangeAspect="1"/>
          </p:cNvPicPr>
          <p:nvPr/>
        </p:nvPicPr>
        <p:blipFill>
          <a:blip r:embed="rId10"/>
          <a:stretch>
            <a:fillRect/>
          </a:stretch>
        </p:blipFill>
        <p:spPr>
          <a:xfrm>
            <a:off x="8350966" y="6049476"/>
            <a:ext cx="695900" cy="7052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5" name="Picture 24" descr="A screenshot of a cell phone&#10;&#10;Description generated with very high confidence">
            <a:extLst>
              <a:ext uri="{FF2B5EF4-FFF2-40B4-BE49-F238E27FC236}">
                <a16:creationId xmlns:a16="http://schemas.microsoft.com/office/drawing/2014/main" id="{8B094051-1680-40F8-80DB-F328D79DFE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836" y="3202821"/>
            <a:ext cx="1535099" cy="1125596"/>
          </a:xfrm>
          <a:prstGeom prst="rect">
            <a:avLst/>
          </a:prstGeom>
          <a:ln>
            <a:solidFill>
              <a:schemeClr val="tx1"/>
            </a:solidFill>
          </a:ln>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0BC38AEC-9E09-4168-A6F9-2C8DD14CEB12}"/>
              </a:ext>
            </a:extLst>
          </p:cNvPr>
          <p:cNvSpPr txBox="1"/>
          <p:nvPr/>
        </p:nvSpPr>
        <p:spPr>
          <a:xfrm>
            <a:off x="2572518" y="4401134"/>
            <a:ext cx="886470" cy="369332"/>
          </a:xfrm>
          <a:prstGeom prst="rect">
            <a:avLst/>
          </a:prstGeom>
          <a:noFill/>
        </p:spPr>
        <p:txBody>
          <a:bodyPr wrap="square" rtlCol="0">
            <a:spAutoFit/>
          </a:bodyPr>
          <a:lstStyle/>
          <a:p>
            <a:r>
              <a:rPr lang="en-US" b="1" dirty="0">
                <a:latin typeface="Comic Sans MS" panose="030F0702030302020204" pitchFamily="66" charset="0"/>
                <a:hlinkClick r:id="rId12"/>
              </a:rPr>
              <a:t>PSHE</a:t>
            </a:r>
            <a:endParaRPr lang="en-US" dirty="0"/>
          </a:p>
        </p:txBody>
      </p:sp>
      <p:sp>
        <p:nvSpPr>
          <p:cNvPr id="30" name="Rectangle 29">
            <a:extLst>
              <a:ext uri="{FF2B5EF4-FFF2-40B4-BE49-F238E27FC236}">
                <a16:creationId xmlns:a16="http://schemas.microsoft.com/office/drawing/2014/main" id="{04E4AEB9-A73D-41D6-A51A-23D3805D9692}"/>
              </a:ext>
            </a:extLst>
          </p:cNvPr>
          <p:cNvSpPr/>
          <p:nvPr/>
        </p:nvSpPr>
        <p:spPr>
          <a:xfrm>
            <a:off x="334428" y="5991036"/>
            <a:ext cx="1484158" cy="369332"/>
          </a:xfrm>
          <a:prstGeom prst="rect">
            <a:avLst/>
          </a:prstGeom>
        </p:spPr>
        <p:txBody>
          <a:bodyPr wrap="square">
            <a:spAutoFit/>
          </a:bodyPr>
          <a:lstStyle/>
          <a:p>
            <a:pPr lvl="0"/>
            <a:r>
              <a:rPr lang="en-US" b="1" dirty="0">
                <a:latin typeface="Comic Sans MS" panose="030F0702030302020204" pitchFamily="66" charset="0"/>
                <a:hlinkClick r:id="rId13"/>
              </a:rPr>
              <a:t>Citizenship</a:t>
            </a:r>
            <a:r>
              <a:rPr lang="en-US" b="1" dirty="0">
                <a:latin typeface="Comic Sans MS" panose="030F0702030302020204" pitchFamily="66" charset="0"/>
              </a:rPr>
              <a:t>    </a:t>
            </a:r>
          </a:p>
        </p:txBody>
      </p:sp>
      <p:sp>
        <p:nvSpPr>
          <p:cNvPr id="31" name="Rectangle 30">
            <a:extLst>
              <a:ext uri="{FF2B5EF4-FFF2-40B4-BE49-F238E27FC236}">
                <a16:creationId xmlns:a16="http://schemas.microsoft.com/office/drawing/2014/main" id="{BFAB7916-81C4-49B3-9FD6-9C7426A054C2}"/>
              </a:ext>
            </a:extLst>
          </p:cNvPr>
          <p:cNvSpPr/>
          <p:nvPr/>
        </p:nvSpPr>
        <p:spPr>
          <a:xfrm>
            <a:off x="4235941" y="4372496"/>
            <a:ext cx="1008609" cy="369332"/>
          </a:xfrm>
          <a:prstGeom prst="rect">
            <a:avLst/>
          </a:prstGeom>
        </p:spPr>
        <p:txBody>
          <a:bodyPr wrap="none">
            <a:spAutoFit/>
          </a:bodyPr>
          <a:lstStyle/>
          <a:p>
            <a:pPr lvl="0"/>
            <a:r>
              <a:rPr lang="en-US" b="1" dirty="0">
                <a:solidFill>
                  <a:prstClr val="black"/>
                </a:solidFill>
                <a:latin typeface="Comic Sans MS" panose="030F0702030302020204" pitchFamily="66" charset="0"/>
                <a:hlinkClick r:id="rId14"/>
              </a:rPr>
              <a:t>History</a:t>
            </a:r>
            <a:endParaRPr lang="en-US" b="1" dirty="0">
              <a:solidFill>
                <a:prstClr val="black"/>
              </a:solidFill>
              <a:latin typeface="Comic Sans MS" panose="030F0702030302020204" pitchFamily="66" charset="0"/>
            </a:endParaRPr>
          </a:p>
        </p:txBody>
      </p:sp>
      <p:sp>
        <p:nvSpPr>
          <p:cNvPr id="32" name="TextBox 31">
            <a:extLst>
              <a:ext uri="{FF2B5EF4-FFF2-40B4-BE49-F238E27FC236}">
                <a16:creationId xmlns:a16="http://schemas.microsoft.com/office/drawing/2014/main" id="{6A4294A2-0AD9-43CC-908C-795C08463424}"/>
              </a:ext>
            </a:extLst>
          </p:cNvPr>
          <p:cNvSpPr txBox="1"/>
          <p:nvPr/>
        </p:nvSpPr>
        <p:spPr>
          <a:xfrm>
            <a:off x="115810" y="6410430"/>
            <a:ext cx="6530033"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omic Sans MS" panose="030F0702030302020204" pitchFamily="66" charset="0"/>
              </a:rPr>
              <a:t>Follow us on twitter: </a:t>
            </a:r>
            <a:r>
              <a:rPr lang="en-US" dirty="0">
                <a:latin typeface="Comic Sans MS" panose="030F0702030302020204" pitchFamily="66" charset="0"/>
                <a:hlinkClick r:id="rId15"/>
              </a:rPr>
              <a:t>@</a:t>
            </a:r>
            <a:r>
              <a:rPr lang="en-US" dirty="0" err="1">
                <a:latin typeface="Comic Sans MS" panose="030F0702030302020204" pitchFamily="66" charset="0"/>
                <a:hlinkClick r:id="rId15"/>
              </a:rPr>
              <a:t>ec_publishing</a:t>
            </a:r>
            <a:r>
              <a:rPr lang="en-US" dirty="0">
                <a:latin typeface="Comic Sans MS" panose="030F0702030302020204" pitchFamily="66" charset="0"/>
              </a:rPr>
              <a:t> or </a:t>
            </a:r>
            <a:r>
              <a:rPr lang="en-US" b="1" dirty="0">
                <a:solidFill>
                  <a:srgbClr val="0070C0"/>
                </a:solidFill>
                <a:latin typeface="Comic Sans MS" panose="030F0702030302020204" pitchFamily="66" charset="0"/>
                <a:hlinkClick r:id="rId16"/>
              </a:rPr>
              <a:t>facebook</a:t>
            </a:r>
            <a:endParaRPr lang="en-US" b="1" dirty="0">
              <a:solidFill>
                <a:srgbClr val="0070C0"/>
              </a:solidFill>
              <a:latin typeface="Comic Sans MS" panose="030F0702030302020204" pitchFamily="66" charset="0"/>
            </a:endParaRPr>
          </a:p>
        </p:txBody>
      </p:sp>
      <p:sp>
        <p:nvSpPr>
          <p:cNvPr id="36" name="Rectangle 35">
            <a:extLst>
              <a:ext uri="{FF2B5EF4-FFF2-40B4-BE49-F238E27FC236}">
                <a16:creationId xmlns:a16="http://schemas.microsoft.com/office/drawing/2014/main" id="{7099C720-17D4-460C-AB5C-ED02A857C823}"/>
              </a:ext>
            </a:extLst>
          </p:cNvPr>
          <p:cNvSpPr/>
          <p:nvPr/>
        </p:nvSpPr>
        <p:spPr>
          <a:xfrm>
            <a:off x="2677728" y="6008198"/>
            <a:ext cx="476412" cy="369332"/>
          </a:xfrm>
          <a:prstGeom prst="rect">
            <a:avLst/>
          </a:prstGeom>
        </p:spPr>
        <p:txBody>
          <a:bodyPr wrap="none">
            <a:spAutoFit/>
          </a:bodyPr>
          <a:lstStyle/>
          <a:p>
            <a:pPr lvl="0"/>
            <a:r>
              <a:rPr lang="en-GB" b="1" dirty="0">
                <a:solidFill>
                  <a:srgbClr val="0070C0"/>
                </a:solidFill>
                <a:latin typeface="Comic Sans MS" panose="030F0702030302020204" pitchFamily="66" charset="0"/>
                <a:hlinkClick r:id="rId17"/>
              </a:rPr>
              <a:t>RE</a:t>
            </a:r>
            <a:endParaRPr lang="en-GB" b="1" dirty="0">
              <a:solidFill>
                <a:srgbClr val="0070C0"/>
              </a:solidFill>
              <a:latin typeface="Comic Sans MS" panose="030F0702030302020204" pitchFamily="66" charset="0"/>
            </a:endParaRPr>
          </a:p>
        </p:txBody>
      </p:sp>
      <p:sp>
        <p:nvSpPr>
          <p:cNvPr id="38" name="Rectangle 37">
            <a:extLst>
              <a:ext uri="{FF2B5EF4-FFF2-40B4-BE49-F238E27FC236}">
                <a16:creationId xmlns:a16="http://schemas.microsoft.com/office/drawing/2014/main" id="{E9163F56-2187-414A-82C0-E419EDFABE59}"/>
              </a:ext>
            </a:extLst>
          </p:cNvPr>
          <p:cNvSpPr/>
          <p:nvPr/>
        </p:nvSpPr>
        <p:spPr>
          <a:xfrm>
            <a:off x="3874456" y="5995270"/>
            <a:ext cx="1689886" cy="369332"/>
          </a:xfrm>
          <a:prstGeom prst="rect">
            <a:avLst/>
          </a:prstGeom>
        </p:spPr>
        <p:txBody>
          <a:bodyPr wrap="none">
            <a:spAutoFit/>
          </a:bodyPr>
          <a:lstStyle/>
          <a:p>
            <a:pPr lvl="0"/>
            <a:r>
              <a:rPr lang="en-US" b="1" dirty="0">
                <a:solidFill>
                  <a:prstClr val="black"/>
                </a:solidFill>
                <a:latin typeface="Comic Sans MS" panose="030F0702030302020204" pitchFamily="66" charset="0"/>
                <a:hlinkClick r:id="rId18"/>
              </a:rPr>
              <a:t>Whole School</a:t>
            </a:r>
            <a:endParaRPr lang="en-US" dirty="0">
              <a:solidFill>
                <a:prstClr val="black"/>
              </a:solidFill>
            </a:endParaRPr>
          </a:p>
        </p:txBody>
      </p:sp>
      <p:pic>
        <p:nvPicPr>
          <p:cNvPr id="40" name="Picture 39" descr="A screenshot of a cell phone&#10;&#10;Description generated with high confidence">
            <a:extLst>
              <a:ext uri="{FF2B5EF4-FFF2-40B4-BE49-F238E27FC236}">
                <a16:creationId xmlns:a16="http://schemas.microsoft.com/office/drawing/2014/main" id="{BC70E1EF-AB80-4C3D-A2CD-A55C4EF5E3F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99393" y="3223408"/>
            <a:ext cx="1440012" cy="1125596"/>
          </a:xfrm>
          <a:prstGeom prst="rect">
            <a:avLst/>
          </a:prstGeom>
          <a:ln>
            <a:solidFill>
              <a:schemeClr val="tx1"/>
            </a:solidFill>
          </a:ln>
          <a:effectLst>
            <a:outerShdw blurRad="50800" dist="38100" dir="2700000" algn="tl" rotWithShape="0">
              <a:prstClr val="black">
                <a:alpha val="40000"/>
              </a:prstClr>
            </a:outerShdw>
          </a:effectLst>
        </p:spPr>
      </p:pic>
      <p:pic>
        <p:nvPicPr>
          <p:cNvPr id="42" name="Picture 41" descr="A screenshot of a person&#10;&#10;Description generated with very high confidence">
            <a:extLst>
              <a:ext uri="{FF2B5EF4-FFF2-40B4-BE49-F238E27FC236}">
                <a16:creationId xmlns:a16="http://schemas.microsoft.com/office/drawing/2014/main" id="{9C68F440-CFA6-4912-BD44-0814822CB49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78303" y="3223144"/>
            <a:ext cx="1492597" cy="1149352"/>
          </a:xfrm>
          <a:prstGeom prst="rect">
            <a:avLst/>
          </a:prstGeom>
          <a:ln>
            <a:solidFill>
              <a:schemeClr val="tx1"/>
            </a:solidFill>
          </a:ln>
          <a:effectLst>
            <a:outerShdw blurRad="50800" dist="38100" dir="2700000" algn="tl" rotWithShape="0">
              <a:prstClr val="black">
                <a:alpha val="40000"/>
              </a:prstClr>
            </a:outerShdw>
          </a:effectLst>
        </p:spPr>
      </p:pic>
      <p:pic>
        <p:nvPicPr>
          <p:cNvPr id="46" name="Picture 45" descr="A screenshot of a newspaper&#10;&#10;Description generated with high confidence">
            <a:extLst>
              <a:ext uri="{FF2B5EF4-FFF2-40B4-BE49-F238E27FC236}">
                <a16:creationId xmlns:a16="http://schemas.microsoft.com/office/drawing/2014/main" id="{DE497FDC-937B-4086-BDFD-7B32602093D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69455" y="4836364"/>
            <a:ext cx="1492597" cy="1105936"/>
          </a:xfrm>
          <a:prstGeom prst="rect">
            <a:avLst/>
          </a:prstGeom>
          <a:ln>
            <a:solidFill>
              <a:schemeClr val="tx1"/>
            </a:solidFill>
          </a:ln>
          <a:effectLst>
            <a:outerShdw blurRad="50800" dist="38100" dir="2700000" algn="tl" rotWithShape="0">
              <a:prstClr val="black">
                <a:alpha val="40000"/>
              </a:prstClr>
            </a:outerShdw>
          </a:effectLst>
        </p:spPr>
      </p:pic>
      <p:pic>
        <p:nvPicPr>
          <p:cNvPr id="48" name="Picture 47" descr="A person standing in front of a sign&#10;&#10;Description generated with high confidence">
            <a:extLst>
              <a:ext uri="{FF2B5EF4-FFF2-40B4-BE49-F238E27FC236}">
                <a16:creationId xmlns:a16="http://schemas.microsoft.com/office/drawing/2014/main" id="{DFBA9AFE-92D8-4614-A604-4A5101A68CE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17057" y="4831327"/>
            <a:ext cx="1440012" cy="1140451"/>
          </a:xfrm>
          <a:prstGeom prst="rect">
            <a:avLst/>
          </a:prstGeom>
          <a:ln>
            <a:solidFill>
              <a:schemeClr val="tx1"/>
            </a:solidFill>
          </a:ln>
          <a:effectLst>
            <a:outerShdw blurRad="50800" dist="38100" dir="2700000" algn="tl" rotWithShape="0">
              <a:prstClr val="black">
                <a:alpha val="40000"/>
              </a:prstClr>
            </a:outerShdw>
          </a:effectLst>
        </p:spPr>
      </p:pic>
      <p:pic>
        <p:nvPicPr>
          <p:cNvPr id="52" name="Picture 51" descr="A screenshot of a social media post&#10;&#10;Description generated with very high confidence">
            <a:extLst>
              <a:ext uri="{FF2B5EF4-FFF2-40B4-BE49-F238E27FC236}">
                <a16:creationId xmlns:a16="http://schemas.microsoft.com/office/drawing/2014/main" id="{84BD5D56-366A-4C11-B2C9-005A98E99AC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0025" y="4831327"/>
            <a:ext cx="1561221" cy="1116695"/>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82306735-3774-44C0-A147-8E83D65340AD}"/>
              </a:ext>
            </a:extLst>
          </p:cNvPr>
          <p:cNvPicPr>
            <a:picLocks noChangeAspect="1"/>
          </p:cNvPicPr>
          <p:nvPr/>
        </p:nvPicPr>
        <p:blipFill rotWithShape="1">
          <a:blip r:embed="rId24"/>
          <a:srcRect l="1720" t="15429" r="5806" b="2996"/>
          <a:stretch/>
        </p:blipFill>
        <p:spPr>
          <a:xfrm>
            <a:off x="-170121" y="-85060"/>
            <a:ext cx="9314121" cy="2158409"/>
          </a:xfrm>
          <a:prstGeom prst="rect">
            <a:avLst/>
          </a:prstGeom>
        </p:spPr>
      </p:pic>
      <p:pic>
        <p:nvPicPr>
          <p:cNvPr id="14" name="Picture 13" descr="A close up of a sign&#10;&#10;Description generated with very high confidence">
            <a:extLst>
              <a:ext uri="{FF2B5EF4-FFF2-40B4-BE49-F238E27FC236}">
                <a16:creationId xmlns:a16="http://schemas.microsoft.com/office/drawing/2014/main" id="{ACD8FB7D-BC14-4F47-AC80-8B59D697EE7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670832" y="1201480"/>
            <a:ext cx="1214919" cy="9732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6C00FFEA-6FBB-44FD-8F7D-3FD4D13296F6}"/>
              </a:ext>
            </a:extLst>
          </p:cNvPr>
          <p:cNvSpPr txBox="1"/>
          <p:nvPr/>
        </p:nvSpPr>
        <p:spPr>
          <a:xfrm>
            <a:off x="212651" y="1669312"/>
            <a:ext cx="5826642" cy="830997"/>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latin typeface="Comic Sans MS" panose="030F0702030302020204" pitchFamily="66" charset="0"/>
                <a:cs typeface="Aharoni" panose="02010803020104030203" pitchFamily="2" charset="-79"/>
              </a:rPr>
              <a:t>Top TES PSHE + Citizenship provider, with 2 million free downloads so far.</a:t>
            </a:r>
          </a:p>
        </p:txBody>
      </p:sp>
    </p:spTree>
    <p:extLst>
      <p:ext uri="{BB962C8B-B14F-4D97-AF65-F5344CB8AC3E}">
        <p14:creationId xmlns:p14="http://schemas.microsoft.com/office/powerpoint/2010/main" val="5100882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1643</TotalTime>
  <Words>124</Words>
  <Application>Microsoft Office PowerPoint</Application>
  <PresentationFormat>On-screen Show (4:3)</PresentationFormat>
  <Paragraphs>32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Wassell</dc:creator>
  <cp:keywords>political parties citizenship</cp:keywords>
  <cp:lastModifiedBy>P Wassell</cp:lastModifiedBy>
  <cp:revision>49</cp:revision>
  <dcterms:created xsi:type="dcterms:W3CDTF">2017-07-22T19:49:37Z</dcterms:created>
  <dcterms:modified xsi:type="dcterms:W3CDTF">2019-08-16T19:01:20Z</dcterms:modified>
</cp:coreProperties>
</file>