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63" r:id="rId5"/>
    <p:sldId id="264" r:id="rId6"/>
    <p:sldId id="258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4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27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763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7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834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7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5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8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3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1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6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8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0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8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317902-76F1-4CE4-B255-B5EAD7C09B3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49FA15-2234-4309-881B-451C4ACF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6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stage 3 Art Projects and tasks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2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43" y="0"/>
            <a:ext cx="8534400" cy="1507067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+mn-lt"/>
                <a:ea typeface="Adobe Ming Std L" pitchFamily="18" charset="-128"/>
              </a:rPr>
              <a:t>3d HAND LIFTS</a:t>
            </a:r>
            <a:endParaRPr lang="en-GB" sz="5400" dirty="0">
              <a:latin typeface="+mn-lt"/>
              <a:ea typeface="Adobe Ming Std L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2668" y="1883258"/>
            <a:ext cx="4847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Lightly draw around your hand, then using horizontal lines, give your hand a 3d lift.</a:t>
            </a:r>
          </a:p>
          <a:p>
            <a:endParaRPr lang="en-GB" sz="2400" dirty="0" smtClean="0"/>
          </a:p>
          <a:p>
            <a:r>
              <a:rPr lang="en-GB" sz="2400" dirty="0" smtClean="0"/>
              <a:t>Try using colours to make your work more interesting .</a:t>
            </a:r>
          </a:p>
          <a:p>
            <a:endParaRPr lang="en-GB" sz="2400" dirty="0" smtClean="0"/>
          </a:p>
          <a:p>
            <a:r>
              <a:rPr lang="en-GB" sz="2400" dirty="0" smtClean="0"/>
              <a:t>Try adding extra SHADING to show tonal values. 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7" y="1127791"/>
            <a:ext cx="2674322" cy="368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19818" r="11051" b="13636"/>
          <a:stretch/>
        </p:blipFill>
        <p:spPr bwMode="auto">
          <a:xfrm>
            <a:off x="8907182" y="3483429"/>
            <a:ext cx="2512028" cy="31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8" t="9924" r="17670" b="9924"/>
          <a:stretch/>
        </p:blipFill>
        <p:spPr bwMode="auto">
          <a:xfrm>
            <a:off x="8914109" y="303645"/>
            <a:ext cx="2872539" cy="28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4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1" y="0"/>
            <a:ext cx="9497287" cy="150706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anose="020F0502020204030204" pitchFamily="34" charset="0"/>
                <a:ea typeface="Adobe Ming Std L" pitchFamily="18" charset="-128"/>
              </a:rPr>
              <a:t>Reconstruct  </a:t>
            </a:r>
            <a:r>
              <a:rPr lang="en-GB" dirty="0" smtClean="0">
                <a:latin typeface="Calibri" panose="020F0502020204030204" pitchFamily="34" charset="0"/>
                <a:ea typeface="Adobe Ming Std L" pitchFamily="18" charset="-128"/>
              </a:rPr>
              <a:t>the images provided, choose one of them to recreate half of the image. </a:t>
            </a:r>
            <a:endParaRPr lang="en-GB" dirty="0">
              <a:latin typeface="Calibri" panose="020F0502020204030204" pitchFamily="34" charset="0"/>
              <a:ea typeface="Adobe Ming Std L" pitchFamily="18" charset="-12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9" y="1684458"/>
            <a:ext cx="3616764" cy="25238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59" y="4311765"/>
            <a:ext cx="3651732" cy="23815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56" y="1358537"/>
            <a:ext cx="3720039" cy="27900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8" y="1358537"/>
            <a:ext cx="2799120" cy="27991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1269" y="4685211"/>
            <a:ext cx="6278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This will help develop your line drawing skills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1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6423" y="253206"/>
            <a:ext cx="10335215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latin typeface="Calibri" panose="020F0502020204030204" pitchFamily="34" charset="0"/>
              </a:rPr>
              <a:t>   Create a continuous line drawing of one of these objects. A continuous line drawing means you CANNOT take your pencil off the paper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shell-info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423" y="1624806"/>
            <a:ext cx="3102610" cy="2667000"/>
          </a:xfrm>
          <a:prstGeom prst="rect">
            <a:avLst/>
          </a:prstGeom>
        </p:spPr>
      </p:pic>
      <p:pic>
        <p:nvPicPr>
          <p:cNvPr id="5" name="Picture 4" descr="Bulk-Pine-Cones-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rcRect l="22727" t="9690" r="21636"/>
          <a:stretch>
            <a:fillRect/>
          </a:stretch>
        </p:blipFill>
        <p:spPr>
          <a:xfrm>
            <a:off x="1349829" y="3153047"/>
            <a:ext cx="3152325" cy="3600450"/>
          </a:xfrm>
          <a:prstGeom prst="rect">
            <a:avLst/>
          </a:prstGeom>
        </p:spPr>
      </p:pic>
      <p:pic>
        <p:nvPicPr>
          <p:cNvPr id="7" name="Picture 6" descr="onionim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2326" y="1073013"/>
            <a:ext cx="3627438" cy="36274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764" y="1368258"/>
            <a:ext cx="1872365" cy="2566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375" y="1521322"/>
            <a:ext cx="2300068" cy="3068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69" y="4291806"/>
            <a:ext cx="16383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43" y="63378"/>
            <a:ext cx="8534400" cy="1507067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Task: Mark making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1589" y="1334589"/>
            <a:ext cx="4907280" cy="457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Add line or mark making techniques to the shape of a bottle in order to make it appear 3D. You are not allowed to use conventional shading but must use line and mark-making. 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Challenge yourself further by drawing the shape of the bottle first.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1e45bd35768f33559dcd477a1b542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49" y="217245"/>
            <a:ext cx="4685209" cy="64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2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093" y="435430"/>
            <a:ext cx="5141523" cy="242098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6300" b="1" dirty="0"/>
              <a:t>Jim Dine</a:t>
            </a:r>
          </a:p>
          <a:p>
            <a:pPr>
              <a:buNone/>
            </a:pPr>
            <a:r>
              <a:rPr lang="en-US" sz="3800" dirty="0" smtClean="0"/>
              <a:t>    Jim Dine uses basic tones in order to create objects with form. He concentrates on rendering the highlights and shadows and uses coloured paper as the mid-tone.</a:t>
            </a:r>
            <a:endParaRPr lang="en-US" sz="3800" dirty="0"/>
          </a:p>
        </p:txBody>
      </p:sp>
      <p:pic>
        <p:nvPicPr>
          <p:cNvPr id="6" name="Picture 5" descr="340a060b99486d01261a70584e0e07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837" y="118564"/>
            <a:ext cx="2705100" cy="4064000"/>
          </a:xfrm>
          <a:prstGeom prst="rect">
            <a:avLst/>
          </a:prstGeom>
        </p:spPr>
      </p:pic>
      <p:pic>
        <p:nvPicPr>
          <p:cNvPr id="8" name="Picture 7" descr="P02533_10.jpg"/>
          <p:cNvPicPr>
            <a:picLocks noChangeAspect="1"/>
          </p:cNvPicPr>
          <p:nvPr/>
        </p:nvPicPr>
        <p:blipFill>
          <a:blip r:embed="rId3"/>
          <a:srcRect l="11181" t="14444" r="22272" b="16667"/>
          <a:stretch>
            <a:fillRect/>
          </a:stretch>
        </p:blipFill>
        <p:spPr>
          <a:xfrm>
            <a:off x="6230037" y="572588"/>
            <a:ext cx="2286000" cy="2952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536" y="3178176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Task: Practise </a:t>
            </a:r>
            <a:r>
              <a:rPr lang="en-GB" sz="2000" dirty="0"/>
              <a:t>and develop your drawing skills by drawing household utensils such </a:t>
            </a:r>
            <a:r>
              <a:rPr lang="en-GB" sz="2000" dirty="0" smtClean="0"/>
              <a:t>as cutlery</a:t>
            </a:r>
            <a:r>
              <a:rPr lang="en-GB" sz="2000" dirty="0"/>
              <a:t>, tools, pots and pans.</a:t>
            </a:r>
          </a:p>
        </p:txBody>
      </p:sp>
      <p:pic>
        <p:nvPicPr>
          <p:cNvPr id="7" name="Picture 6" descr="jim-dine-too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815623"/>
            <a:ext cx="4457700" cy="281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3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09" y="-69848"/>
            <a:ext cx="8534400" cy="1507067"/>
          </a:xfrm>
        </p:spPr>
        <p:txBody>
          <a:bodyPr/>
          <a:lstStyle/>
          <a:p>
            <a:r>
              <a:rPr lang="en-GB" b="1" dirty="0" smtClean="0"/>
              <a:t>Colour Wheel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009" y="348621"/>
            <a:ext cx="4196408" cy="402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2144" y="2897511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Bauhaus 93" panose="04030905020B02020C02" pitchFamily="82" charset="0"/>
              </a:rPr>
              <a:t>Primary Colour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34274" y="3538425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</a:t>
            </a:r>
            <a:r>
              <a:rPr lang="en-GB" sz="4400" dirty="0">
                <a:latin typeface="Bauhaus 93" panose="04030905020B02020C02" pitchFamily="82" charset="0"/>
              </a:rPr>
              <a:t>+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15478" y="4307733"/>
            <a:ext cx="3983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Bauhaus 93" panose="04030905020B02020C02" pitchFamily="82" charset="0"/>
              </a:rPr>
              <a:t>Secondary colour</a:t>
            </a:r>
          </a:p>
          <a:p>
            <a:r>
              <a:rPr lang="en-GB" sz="3200" b="1" dirty="0">
                <a:solidFill>
                  <a:srgbClr val="7030A0"/>
                </a:solidFill>
                <a:latin typeface="Bauhaus 93" panose="04030905020B02020C02" pitchFamily="82" charset="0"/>
              </a:rPr>
              <a:t>               </a:t>
            </a:r>
            <a:r>
              <a:rPr lang="en-GB" sz="3200" b="1" dirty="0">
                <a:latin typeface="Bauhaus 93" panose="04030905020B02020C02" pitchFamily="82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4274" y="5539065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C0066"/>
                </a:solidFill>
                <a:latin typeface="Bauhaus 93" panose="04030905020B02020C02" pitchFamily="82" charset="0"/>
              </a:rPr>
              <a:t>Tertiary Colour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7909" y="1254034"/>
            <a:ext cx="504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Use paints or pencil to try and recreate the secondary and tertiary colours.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36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quiz</a:t>
            </a:r>
            <a:endParaRPr lang="en-GB" dirty="0"/>
          </a:p>
        </p:txBody>
      </p:sp>
      <p:pic>
        <p:nvPicPr>
          <p:cNvPr id="4" name="Content Placeholder 3" descr="http://shop.tate.org.uk/content/ebiz/shop/invt/12435/colour_theory_bangle_12435_larg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0" y="574765"/>
            <a:ext cx="3321730" cy="32221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868092" y="117018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alibri" panose="020F0502020204030204" pitchFamily="34" charset="0"/>
              </a:rPr>
              <a:t>DRAW </a:t>
            </a:r>
            <a:r>
              <a:rPr lang="en-GB" dirty="0">
                <a:latin typeface="Calibri" panose="020F0502020204030204" pitchFamily="34" charset="0"/>
              </a:rPr>
              <a:t>A SQUARE AROUND THE SECONDARY </a:t>
            </a:r>
            <a:r>
              <a:rPr lang="en-GB" dirty="0" smtClean="0">
                <a:latin typeface="Calibri" panose="020F0502020204030204" pitchFamily="34" charset="0"/>
              </a:rPr>
              <a:t>COLOURS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pPr marL="342900" indent="-342900">
              <a:buAutoNum type="arabicPeriod" startAt="2"/>
            </a:pPr>
            <a:r>
              <a:rPr lang="en-GB" dirty="0" smtClean="0">
                <a:latin typeface="Calibri" panose="020F0502020204030204" pitchFamily="34" charset="0"/>
              </a:rPr>
              <a:t>IN </a:t>
            </a:r>
            <a:r>
              <a:rPr lang="en-GB" dirty="0">
                <a:latin typeface="Calibri" panose="020F0502020204030204" pitchFamily="34" charset="0"/>
              </a:rPr>
              <a:t>THE CENTRE OF THE CIRCLE DRAW HALF A </a:t>
            </a:r>
            <a:r>
              <a:rPr lang="en-GB" dirty="0" smtClean="0">
                <a:latin typeface="Calibri" panose="020F0502020204030204" pitchFamily="34" charset="0"/>
              </a:rPr>
              <a:t>SQUARE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pPr marL="342900" indent="-342900">
              <a:buAutoNum type="arabicPeriod" startAt="3"/>
            </a:pPr>
            <a:r>
              <a:rPr lang="en-GB" dirty="0" smtClean="0">
                <a:latin typeface="Calibri" panose="020F0502020204030204" pitchFamily="34" charset="0"/>
              </a:rPr>
              <a:t>IF </a:t>
            </a:r>
            <a:r>
              <a:rPr lang="en-GB" dirty="0">
                <a:latin typeface="Calibri" panose="020F0502020204030204" pitchFamily="34" charset="0"/>
              </a:rPr>
              <a:t>YOU MIX BLUE AND GREEN WHAT COLOUR DO YOU </a:t>
            </a:r>
            <a:r>
              <a:rPr lang="en-GB" dirty="0" smtClean="0">
                <a:latin typeface="Calibri" panose="020F0502020204030204" pitchFamily="34" charset="0"/>
              </a:rPr>
              <a:t>GET?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pPr marL="342900" indent="-342900">
              <a:buAutoNum type="arabicPeriod" startAt="4"/>
            </a:pPr>
            <a:r>
              <a:rPr lang="en-GB" dirty="0" smtClean="0">
                <a:latin typeface="Calibri" panose="020F0502020204030204" pitchFamily="34" charset="0"/>
              </a:rPr>
              <a:t>NEXT </a:t>
            </a:r>
            <a:r>
              <a:rPr lang="en-GB" dirty="0">
                <a:latin typeface="Calibri" panose="020F0502020204030204" pitchFamily="34" charset="0"/>
              </a:rPr>
              <a:t>TO THE COLOUR CIRCLE DRAW TWO HALF CIRCLES IN THE COMPLEMENTARY </a:t>
            </a:r>
            <a:r>
              <a:rPr lang="en-GB" dirty="0" smtClean="0">
                <a:latin typeface="Calibri" panose="020F0502020204030204" pitchFamily="34" charset="0"/>
              </a:rPr>
              <a:t>COLOURS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smtClean="0">
                <a:latin typeface="Calibri" panose="020F0502020204030204" pitchFamily="34" charset="0"/>
              </a:rPr>
              <a:t>5.   DRAW </a:t>
            </a:r>
            <a:r>
              <a:rPr lang="en-GB" dirty="0">
                <a:latin typeface="Calibri" panose="020F0502020204030204" pitchFamily="34" charset="0"/>
              </a:rPr>
              <a:t>A CIRCLE AROUND THE PRIMARY COLOURS</a:t>
            </a:r>
          </a:p>
        </p:txBody>
      </p:sp>
    </p:spTree>
    <p:extLst>
      <p:ext uri="{BB962C8B-B14F-4D97-AF65-F5344CB8AC3E}">
        <p14:creationId xmlns:p14="http://schemas.microsoft.com/office/powerpoint/2010/main" val="28182942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</TotalTime>
  <Words>282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Ming Std L</vt:lpstr>
      <vt:lpstr>Bauhaus 93</vt:lpstr>
      <vt:lpstr>Calibri</vt:lpstr>
      <vt:lpstr>Century Gothic</vt:lpstr>
      <vt:lpstr>Wingdings 3</vt:lpstr>
      <vt:lpstr>Slice</vt:lpstr>
      <vt:lpstr>Key stage 3 Art Projects and tasks</vt:lpstr>
      <vt:lpstr>3d HAND LIFTS</vt:lpstr>
      <vt:lpstr>Reconstruct  the images provided, choose one of them to recreate half of the image. </vt:lpstr>
      <vt:lpstr>PowerPoint Presentation</vt:lpstr>
      <vt:lpstr>Task: Mark making</vt:lpstr>
      <vt:lpstr>PowerPoint Presentation</vt:lpstr>
      <vt:lpstr>Colour Wheel</vt:lpstr>
      <vt:lpstr>Colour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Art Projects and tasks</dc:title>
  <dc:creator>Helen Mcclane</dc:creator>
  <cp:lastModifiedBy>Claire Fairburn</cp:lastModifiedBy>
  <cp:revision>7</cp:revision>
  <dcterms:created xsi:type="dcterms:W3CDTF">2020-03-25T09:27:35Z</dcterms:created>
  <dcterms:modified xsi:type="dcterms:W3CDTF">2020-03-26T10:09:44Z</dcterms:modified>
</cp:coreProperties>
</file>