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6"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ACF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3" d="100"/>
          <a:sy n="73" d="100"/>
        </p:scale>
        <p:origin x="58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DE6770B3-5BCA-40E0-9514-490A60AA2C74}"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4199849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6770B3-5BCA-40E0-9514-490A60AA2C74}"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265354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6770B3-5BCA-40E0-9514-490A60AA2C74}"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3336264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E6770B3-5BCA-40E0-9514-490A60AA2C74}"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10478415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E6770B3-5BCA-40E0-9514-490A60AA2C74}" type="datetimeFigureOut">
              <a:rPr lang="en-GB" smtClean="0"/>
              <a:t>24/03/2020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2952921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E6770B3-5BCA-40E0-9514-490A60AA2C74}"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3100718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E6770B3-5BCA-40E0-9514-490A60AA2C74}" type="datetimeFigureOut">
              <a:rPr lang="en-GB" smtClean="0"/>
              <a:t>24/03/2020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6040143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E6770B3-5BCA-40E0-9514-490A60AA2C74}" type="datetimeFigureOut">
              <a:rPr lang="en-GB" smtClean="0"/>
              <a:t>24/03/2020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34580279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770B3-5BCA-40E0-9514-490A60AA2C74}" type="datetimeFigureOut">
              <a:rPr lang="en-GB" smtClean="0"/>
              <a:t>24/03/2020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17616558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6770B3-5BCA-40E0-9514-490A60AA2C74}"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38360082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E6770B3-5BCA-40E0-9514-490A60AA2C74}" type="datetimeFigureOut">
              <a:rPr lang="en-GB" smtClean="0"/>
              <a:t>24/03/2020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ADA281A-8796-42DC-A28C-49129DCB6970}" type="slidenum">
              <a:rPr lang="en-GB" smtClean="0"/>
              <a:t>‹#›</a:t>
            </a:fld>
            <a:endParaRPr lang="en-GB"/>
          </a:p>
        </p:txBody>
      </p:sp>
    </p:spTree>
    <p:extLst>
      <p:ext uri="{BB962C8B-B14F-4D97-AF65-F5344CB8AC3E}">
        <p14:creationId xmlns:p14="http://schemas.microsoft.com/office/powerpoint/2010/main" val="41838591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6770B3-5BCA-40E0-9514-490A60AA2C74}" type="datetimeFigureOut">
              <a:rPr lang="en-GB" smtClean="0"/>
              <a:t>24/03/2020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DA281A-8796-42DC-A28C-49129DCB6970}" type="slidenum">
              <a:rPr lang="en-GB" smtClean="0"/>
              <a:t>‹#›</a:t>
            </a:fld>
            <a:endParaRPr lang="en-GB"/>
          </a:p>
        </p:txBody>
      </p:sp>
    </p:spTree>
    <p:extLst>
      <p:ext uri="{BB962C8B-B14F-4D97-AF65-F5344CB8AC3E}">
        <p14:creationId xmlns:p14="http://schemas.microsoft.com/office/powerpoint/2010/main" val="263786185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tmp"/><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10" Type="http://schemas.openxmlformats.org/officeDocument/2006/relationships/image" Target="../media/image8.png"/><Relationship Id="rId4" Type="http://schemas.openxmlformats.org/officeDocument/2006/relationships/image" Target="../media/image3.png"/><Relationship Id="rId9" Type="http://schemas.microsoft.com/office/2007/relationships/hdphoto" Target="../media/hdphoto1.wdp"/></Relationships>
</file>

<file path=ppt/slides/_rels/slide2.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image" Target="../media/image10.jpeg"/><Relationship Id="rId7" Type="http://schemas.openxmlformats.org/officeDocument/2006/relationships/image" Target="../media/image14.jpeg"/><Relationship Id="rId2" Type="http://schemas.openxmlformats.org/officeDocument/2006/relationships/image" Target="../media/image9.jpeg"/><Relationship Id="rId1" Type="http://schemas.openxmlformats.org/officeDocument/2006/relationships/slideLayout" Target="../slideLayouts/slideLayout1.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236306"/>
          </a:xfrm>
          <a:ln w="28575">
            <a:solidFill>
              <a:schemeClr val="tx1"/>
            </a:solidFill>
          </a:ln>
        </p:spPr>
        <p:txBody>
          <a:bodyPr>
            <a:noAutofit/>
          </a:bodyPr>
          <a:lstStyle/>
          <a:p>
            <a:r>
              <a:rPr lang="en-GB" sz="1200" b="1" dirty="0" smtClean="0">
                <a:latin typeface="+mn-lt"/>
              </a:rPr>
              <a:t>Knowledge Organiser – An Inspector Calls  </a:t>
            </a:r>
            <a:endParaRPr lang="en-GB" sz="1200" b="1" dirty="0">
              <a:latin typeface="+mn-lt"/>
            </a:endParaRPr>
          </a:p>
        </p:txBody>
      </p:sp>
      <p:graphicFrame>
        <p:nvGraphicFramePr>
          <p:cNvPr id="5" name="Table 4"/>
          <p:cNvGraphicFramePr>
            <a:graphicFrameLocks noGrp="1"/>
          </p:cNvGraphicFramePr>
          <p:nvPr>
            <p:extLst>
              <p:ext uri="{D42A27DB-BD31-4B8C-83A1-F6EECF244321}">
                <p14:modId xmlns:p14="http://schemas.microsoft.com/office/powerpoint/2010/main" val="2973527244"/>
              </p:ext>
            </p:extLst>
          </p:nvPr>
        </p:nvGraphicFramePr>
        <p:xfrm>
          <a:off x="4876798" y="284462"/>
          <a:ext cx="7212420" cy="5137321"/>
        </p:xfrm>
        <a:graphic>
          <a:graphicData uri="http://schemas.openxmlformats.org/drawingml/2006/table">
            <a:tbl>
              <a:tblPr firstRow="1" bandRow="1">
                <a:tableStyleId>{5C22544A-7EE6-4342-B048-85BDC9FD1C3A}</a:tableStyleId>
              </a:tblPr>
              <a:tblGrid>
                <a:gridCol w="3097621">
                  <a:extLst>
                    <a:ext uri="{9D8B030D-6E8A-4147-A177-3AD203B41FA5}">
                      <a16:colId xmlns:a16="http://schemas.microsoft.com/office/drawing/2014/main" val="2282442306"/>
                    </a:ext>
                  </a:extLst>
                </a:gridCol>
                <a:gridCol w="765544">
                  <a:extLst>
                    <a:ext uri="{9D8B030D-6E8A-4147-A177-3AD203B41FA5}">
                      <a16:colId xmlns:a16="http://schemas.microsoft.com/office/drawing/2014/main" val="3191255543"/>
                    </a:ext>
                  </a:extLst>
                </a:gridCol>
                <a:gridCol w="3349255">
                  <a:extLst>
                    <a:ext uri="{9D8B030D-6E8A-4147-A177-3AD203B41FA5}">
                      <a16:colId xmlns:a16="http://schemas.microsoft.com/office/drawing/2014/main" val="2233758072"/>
                    </a:ext>
                  </a:extLst>
                </a:gridCol>
              </a:tblGrid>
              <a:tr h="254815">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1" dirty="0" smtClean="0"/>
                        <a:t>Context – Edwardian England 1912 (two years before World War</a:t>
                      </a:r>
                      <a:r>
                        <a:rPr lang="en-GB" sz="1000" b="1" baseline="0" dirty="0" smtClean="0"/>
                        <a:t> One) </a:t>
                      </a:r>
                      <a:endParaRPr lang="en-GB" sz="1000" b="1" dirty="0" smtClean="0"/>
                    </a:p>
                  </a:txBody>
                  <a:tcPr/>
                </a:tc>
                <a:tc hMerge="1">
                  <a:txBody>
                    <a:bodyPr/>
                    <a:lstStyle/>
                    <a:p>
                      <a:endParaRPr lang="en-GB"/>
                    </a:p>
                  </a:txBody>
                  <a:tcPr/>
                </a:tc>
                <a:tc hMerge="1">
                  <a:txBody>
                    <a:bodyPr/>
                    <a:lstStyle/>
                    <a:p>
                      <a:pPr algn="ctr"/>
                      <a:endParaRPr lang="en-GB" sz="1200" dirty="0"/>
                    </a:p>
                  </a:txBody>
                  <a:tcPr/>
                </a:tc>
                <a:extLst>
                  <a:ext uri="{0D108BD9-81ED-4DB2-BD59-A6C34878D82A}">
                    <a16:rowId xmlns:a16="http://schemas.microsoft.com/office/drawing/2014/main" val="702756889"/>
                  </a:ext>
                </a:extLst>
              </a:tr>
              <a:tr h="264786">
                <a:tc>
                  <a:txBody>
                    <a:bodyPr/>
                    <a:lstStyle/>
                    <a:p>
                      <a:pPr algn="ctr"/>
                      <a:r>
                        <a:rPr lang="en-GB" sz="1000" b="0" dirty="0" smtClean="0"/>
                        <a:t>An Inspector calls was </a:t>
                      </a:r>
                      <a:r>
                        <a:rPr lang="en-GB" sz="1000" b="1" dirty="0" smtClean="0"/>
                        <a:t>set</a:t>
                      </a:r>
                      <a:r>
                        <a:rPr lang="en-GB" sz="1000" b="0" dirty="0" smtClean="0"/>
                        <a:t> in </a:t>
                      </a:r>
                      <a:r>
                        <a:rPr lang="en-GB" sz="1000" b="1" dirty="0" smtClean="0"/>
                        <a:t>1912 </a:t>
                      </a:r>
                      <a:endParaRPr lang="en-GB" sz="10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GB" sz="1000" b="1" dirty="0" smtClean="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000" b="0" dirty="0" smtClean="0"/>
                        <a:t>An Inspector calls was </a:t>
                      </a:r>
                      <a:r>
                        <a:rPr lang="en-GB" sz="1000" b="1" dirty="0" smtClean="0"/>
                        <a:t>written</a:t>
                      </a:r>
                      <a:r>
                        <a:rPr lang="en-GB" sz="1000" b="0" dirty="0" smtClean="0"/>
                        <a:t> in </a:t>
                      </a:r>
                      <a:r>
                        <a:rPr lang="en-GB" sz="1000" b="1" dirty="0" smtClean="0"/>
                        <a:t>1945</a:t>
                      </a:r>
                    </a:p>
                  </a:txBody>
                  <a:tcPr/>
                </a:tc>
                <a:extLst>
                  <a:ext uri="{0D108BD9-81ED-4DB2-BD59-A6C34878D82A}">
                    <a16:rowId xmlns:a16="http://schemas.microsoft.com/office/drawing/2014/main" val="2109981784"/>
                  </a:ext>
                </a:extLst>
              </a:tr>
              <a:tr h="3565918">
                <a:tc>
                  <a:txBody>
                    <a:bodyPr/>
                    <a:lstStyle/>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The First World War would start in two years. Birling's optimistic view that there would not be a war is completely wrong.</a:t>
                      </a:r>
                    </a:p>
                    <a:p>
                      <a:pPr marL="171450" indent="-171450" algn="ctr">
                        <a:buFont typeface="Arial" panose="020B0604020202020204" pitchFamily="34" charset="0"/>
                        <a:buChar char="•"/>
                      </a:pPr>
                      <a:endParaRPr lang="en-GB" sz="9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There were strong distinctions between the upper and lower classes.</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altLang="en-US" sz="900" dirty="0" smtClean="0"/>
                        <a:t>87% of all the money in England belonged to only 5% of the population.  </a:t>
                      </a:r>
                    </a:p>
                    <a:p>
                      <a:pPr marL="171450" indent="-171450" algn="ctr">
                        <a:buFont typeface="Arial" panose="020B0604020202020204" pitchFamily="34" charset="0"/>
                        <a:buChar char="•"/>
                      </a:pPr>
                      <a:endParaRPr lang="en-GB" sz="9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endParaRPr lang="en-GB" sz="9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Women were subservient to men. They</a:t>
                      </a:r>
                      <a:r>
                        <a:rPr lang="en-GB" sz="900" kern="1200" baseline="0" dirty="0" smtClean="0">
                          <a:solidFill>
                            <a:schemeClr val="dk1"/>
                          </a:solidFill>
                          <a:effectLst/>
                          <a:latin typeface="+mn-lt"/>
                          <a:ea typeface="+mn-ea"/>
                          <a:cs typeface="+mn-cs"/>
                        </a:rPr>
                        <a:t> had fewer rights than men: couldn’t vote; stayed at home to look after children; lower class women seen as cheap labour; higher class simply expected to get married; men were expected to be the breadwinners</a:t>
                      </a:r>
                    </a:p>
                    <a:p>
                      <a:pPr marL="171450" indent="-171450" algn="ctr">
                        <a:buFont typeface="Arial" panose="020B0604020202020204" pitchFamily="34" charset="0"/>
                        <a:buChar char="•"/>
                      </a:pPr>
                      <a:endParaRPr lang="en-GB" sz="900" kern="1200" baseline="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The ruling classes saw no need to change the status quo.</a:t>
                      </a:r>
                    </a:p>
                    <a:p>
                      <a:pPr marL="171450" indent="-171450" algn="ctr">
                        <a:buFont typeface="Arial" panose="020B0604020202020204" pitchFamily="34" charset="0"/>
                        <a:buChar char="•"/>
                      </a:pPr>
                      <a:endParaRPr lang="en-GB" sz="900" kern="1200" baseline="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altLang="en-US" sz="900" dirty="0" smtClean="0"/>
                        <a:t>With the Capitalists in control, England had NO welfare system i.e. no dole if you were unemployed.  For those lucky enough to be employed, there were no unions or laws that helped and protected people at work. Employers could basically treat their workers as they wanted</a:t>
                      </a:r>
                      <a:r>
                        <a:rPr lang="en-GB" altLang="en-US" sz="900" baseline="0" dirty="0" smtClean="0"/>
                        <a:t> and t</a:t>
                      </a:r>
                      <a:r>
                        <a:rPr lang="en-GB" altLang="en-US" sz="900" dirty="0" smtClean="0"/>
                        <a:t>here was no minimum wage.  </a:t>
                      </a:r>
                    </a:p>
                    <a:p>
                      <a:pPr marL="171450" indent="-171450" algn="ctr">
                        <a:buFont typeface="Arial" panose="020B0604020202020204" pitchFamily="34" charset="0"/>
                        <a:buChar char="•"/>
                      </a:pPr>
                      <a:endParaRPr lang="en-GB" altLang="en-US" sz="900" dirty="0" smtClean="0"/>
                    </a:p>
                    <a:p>
                      <a:pPr marL="171450" indent="-171450" algn="ctr">
                        <a:buFont typeface="Arial" panose="020B0604020202020204" pitchFamily="34" charset="0"/>
                        <a:buChar char="•"/>
                      </a:pPr>
                      <a:r>
                        <a:rPr lang="en-GB" altLang="en-US" sz="900" dirty="0" smtClean="0"/>
                        <a:t>The</a:t>
                      </a:r>
                      <a:r>
                        <a:rPr lang="en-GB" altLang="en-US" sz="900" baseline="0" dirty="0" smtClean="0"/>
                        <a:t> </a:t>
                      </a:r>
                      <a:r>
                        <a:rPr lang="en-GB" altLang="en-US" sz="900" dirty="0" smtClean="0"/>
                        <a:t>Titanic – the ‘unsinkable ship’ took its first voyage and sunk after hitting an iceberg. The ship had been a symbol of progress and hope in engineering term but many lives were lost as it sank to the bottom of the sea. The boat’s layout made the class system very visible – all the lowest class passengers were left to die. </a:t>
                      </a:r>
                    </a:p>
                    <a:p>
                      <a:pPr marL="171450" indent="-171450" algn="ctr">
                        <a:buFont typeface="Arial" panose="020B0604020202020204" pitchFamily="34" charset="0"/>
                        <a:buChar char="•"/>
                      </a:pPr>
                      <a:endParaRPr lang="en-GB" altLang="en-US" sz="900" dirty="0" smtClean="0"/>
                    </a:p>
                    <a:p>
                      <a:pPr marL="171450" indent="-171450" algn="ctr">
                        <a:buFont typeface="Arial" panose="020B0604020202020204" pitchFamily="34" charset="0"/>
                        <a:buChar char="•"/>
                      </a:pPr>
                      <a:endParaRPr lang="en-GB" sz="900" kern="1200" baseline="0" dirty="0" smtClean="0">
                        <a:solidFill>
                          <a:schemeClr val="dk1"/>
                        </a:solidFill>
                        <a:effectLst/>
                        <a:latin typeface="+mn-lt"/>
                        <a:ea typeface="+mn-ea"/>
                        <a:cs typeface="+mn-cs"/>
                      </a:endParaRPr>
                    </a:p>
                  </a:txBody>
                  <a:tcPr/>
                </a:tc>
                <a:tc>
                  <a:txBody>
                    <a:bodyPr/>
                    <a:lstStyle/>
                    <a:p>
                      <a:pPr marL="171450" indent="-171450" algn="ctr">
                        <a:buFont typeface="Arial" panose="020B0604020202020204" pitchFamily="34" charset="0"/>
                        <a:buChar char="•"/>
                      </a:pPr>
                      <a:endParaRPr lang="en-GB" sz="900" dirty="0"/>
                    </a:p>
                  </a:txBody>
                  <a:tcPr/>
                </a:tc>
                <a:tc>
                  <a:txBody>
                    <a:bodyPr/>
                    <a:lstStyle/>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The Second World War ended in Europe on 8 May 1945. People were recovering from nearly six years of warfare, danger and uncertainty.</a:t>
                      </a:r>
                    </a:p>
                    <a:p>
                      <a:pPr marL="171450" indent="-171450" algn="ctr">
                        <a:buFont typeface="Arial" panose="020B0604020202020204" pitchFamily="34" charset="0"/>
                        <a:buChar char="•"/>
                      </a:pPr>
                      <a:endParaRPr lang="en-GB" sz="9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Class distinctions had been greatly reduced as a result of two world wars.</a:t>
                      </a:r>
                    </a:p>
                    <a:p>
                      <a:pPr marL="171450" indent="-171450" algn="ctr">
                        <a:buFont typeface="Arial" panose="020B0604020202020204" pitchFamily="34" charset="0"/>
                        <a:buChar char="•"/>
                      </a:pPr>
                      <a:endParaRPr lang="en-GB" sz="9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Women had earned a more valued place in society</a:t>
                      </a:r>
                      <a:r>
                        <a:rPr lang="en-GB" sz="900" kern="1200" baseline="0" dirty="0" smtClean="0">
                          <a:solidFill>
                            <a:schemeClr val="dk1"/>
                          </a:solidFill>
                          <a:effectLst/>
                          <a:latin typeface="+mn-lt"/>
                          <a:ea typeface="+mn-ea"/>
                          <a:cs typeface="+mn-cs"/>
                        </a:rPr>
                        <a:t> due to their hard work during the wars (plus the work of the suffragettes and suffragists) </a:t>
                      </a:r>
                    </a:p>
                    <a:p>
                      <a:pPr marL="171450" indent="-171450" algn="ctr">
                        <a:buFont typeface="Arial" panose="020B0604020202020204" pitchFamily="34" charset="0"/>
                        <a:buChar char="•"/>
                      </a:pPr>
                      <a:endParaRPr lang="en-GB" sz="900" kern="1200" baseline="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There was a great desire for social change. Immediately after The Second World War, Clement Attlee's Labour Party won a landslide victory over Winston Churchill and the Conservatives.</a:t>
                      </a:r>
                    </a:p>
                    <a:p>
                      <a:pPr marL="171450" indent="-171450" algn="ctr">
                        <a:buFont typeface="Arial" panose="020B0604020202020204" pitchFamily="34" charset="0"/>
                        <a:buChar char="•"/>
                      </a:pPr>
                      <a:endParaRPr lang="en-GB" sz="9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GB" sz="900" kern="1200" dirty="0" smtClean="0">
                          <a:solidFill>
                            <a:schemeClr val="dk1"/>
                          </a:solidFill>
                          <a:effectLst/>
                          <a:latin typeface="+mn-lt"/>
                          <a:ea typeface="+mn-ea"/>
                          <a:cs typeface="+mn-cs"/>
                        </a:rPr>
                        <a:t>Priestley wanted to make the most of these changes. Through this play, he encourages people to seize the opportunity the end of the war had given them to build a better, more caring society.</a:t>
                      </a:r>
                    </a:p>
                    <a:p>
                      <a:pPr marL="171450" indent="-171450" algn="ctr">
                        <a:buFont typeface="Arial" panose="020B0604020202020204" pitchFamily="34" charset="0"/>
                        <a:buChar char="•"/>
                      </a:pPr>
                      <a:endParaRPr lang="en-GB" sz="9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r>
                        <a:rPr lang="en-US" sz="900" kern="1200" dirty="0" smtClean="0">
                          <a:solidFill>
                            <a:schemeClr val="dk1"/>
                          </a:solidFill>
                          <a:effectLst/>
                          <a:latin typeface="+mn-lt"/>
                          <a:ea typeface="+mn-ea"/>
                          <a:cs typeface="+mn-cs"/>
                        </a:rPr>
                        <a:t>This play has a moral message (like a fable, with a lesson to be learned at the end); that we should think of others and work together to ensure that we are all offered a chance to be treated equally, This idea is known as socialism.</a:t>
                      </a:r>
                      <a:r>
                        <a:rPr lang="en-US" sz="900" kern="1200" baseline="0" dirty="0" smtClean="0">
                          <a:solidFill>
                            <a:schemeClr val="dk1"/>
                          </a:solidFill>
                          <a:effectLst/>
                          <a:latin typeface="+mn-lt"/>
                          <a:ea typeface="+mn-ea"/>
                          <a:cs typeface="+mn-cs"/>
                        </a:rPr>
                        <a:t> </a:t>
                      </a:r>
                      <a:r>
                        <a:rPr lang="en-GB" altLang="en-US" sz="900" dirty="0" smtClean="0"/>
                        <a:t>This meant:</a:t>
                      </a:r>
                    </a:p>
                    <a:p>
                      <a:pPr marL="0" indent="0" algn="ctr">
                        <a:buFont typeface="Arial" panose="020B0604020202020204" pitchFamily="34" charset="0"/>
                        <a:buNone/>
                      </a:pPr>
                      <a:r>
                        <a:rPr lang="en-GB" altLang="en-US" sz="900" dirty="0" smtClean="0"/>
                        <a:t> </a:t>
                      </a:r>
                    </a:p>
                    <a:p>
                      <a:pPr marL="628650" lvl="1" indent="-171450" algn="ctr">
                        <a:buFont typeface="Arial" panose="020B0604020202020204" pitchFamily="34" charset="0"/>
                        <a:buChar char="•"/>
                      </a:pPr>
                      <a:r>
                        <a:rPr lang="en-GB" altLang="en-US" sz="900" dirty="0" smtClean="0"/>
                        <a:t>Everyone should think of others, not just themselves.  </a:t>
                      </a:r>
                    </a:p>
                    <a:p>
                      <a:pPr marL="628650" lvl="1" indent="-171450" algn="ctr">
                        <a:buFont typeface="Arial" panose="020B0604020202020204" pitchFamily="34" charset="0"/>
                        <a:buChar char="•"/>
                      </a:pPr>
                      <a:r>
                        <a:rPr lang="en-GB" altLang="en-US" sz="900" dirty="0" smtClean="0"/>
                        <a:t>Everyone should work together for the greater good. </a:t>
                      </a:r>
                    </a:p>
                    <a:p>
                      <a:pPr marL="628650" lvl="1" indent="-171450" algn="ctr">
                        <a:buFont typeface="Arial" panose="020B0604020202020204" pitchFamily="34" charset="0"/>
                        <a:buChar char="•"/>
                      </a:pPr>
                      <a:r>
                        <a:rPr lang="en-GB" altLang="en-US" sz="900" dirty="0" smtClean="0"/>
                        <a:t>Everyone should be offered the chance to be treated equally i.e. no class system for example.   </a:t>
                      </a:r>
                    </a:p>
                    <a:p>
                      <a:pPr marL="171450" marR="0" lvl="0" indent="-171450" algn="ctr"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800" kern="1200" dirty="0" smtClean="0">
                        <a:solidFill>
                          <a:schemeClr val="dk1"/>
                        </a:solidFill>
                        <a:effectLst/>
                        <a:latin typeface="+mn-lt"/>
                        <a:ea typeface="+mn-ea"/>
                        <a:cs typeface="+mn-cs"/>
                      </a:endParaRPr>
                    </a:p>
                    <a:p>
                      <a:pPr marL="171450" indent="-171450" algn="ctr">
                        <a:buFont typeface="Arial" panose="020B0604020202020204" pitchFamily="34" charset="0"/>
                        <a:buChar char="•"/>
                      </a:pPr>
                      <a:endParaRPr lang="en-GB" sz="900" dirty="0"/>
                    </a:p>
                  </a:txBody>
                  <a:tcPr/>
                </a:tc>
                <a:extLst>
                  <a:ext uri="{0D108BD9-81ED-4DB2-BD59-A6C34878D82A}">
                    <a16:rowId xmlns:a16="http://schemas.microsoft.com/office/drawing/2014/main" val="3818242245"/>
                  </a:ext>
                </a:extLst>
              </a:tr>
            </a:tbl>
          </a:graphicData>
        </a:graphic>
      </p:graphicFrame>
      <p:sp>
        <p:nvSpPr>
          <p:cNvPr id="7" name="Rectangle 6">
            <a:extLst>
              <a:ext uri="{FF2B5EF4-FFF2-40B4-BE49-F238E27FC236}">
                <a16:creationId xmlns:a16="http://schemas.microsoft.com/office/drawing/2014/main" id="{A3740311-41A5-4FF8-BB55-A8A241276B94}"/>
              </a:ext>
            </a:extLst>
          </p:cNvPr>
          <p:cNvSpPr/>
          <p:nvPr/>
        </p:nvSpPr>
        <p:spPr>
          <a:xfrm>
            <a:off x="21610" y="294420"/>
            <a:ext cx="4833582" cy="1562311"/>
          </a:xfrm>
          <a:prstGeom prst="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GB"/>
          </a:p>
        </p:txBody>
      </p:sp>
      <p:sp>
        <p:nvSpPr>
          <p:cNvPr id="8" name="TextBox 7">
            <a:extLst>
              <a:ext uri="{FF2B5EF4-FFF2-40B4-BE49-F238E27FC236}">
                <a16:creationId xmlns:a16="http://schemas.microsoft.com/office/drawing/2014/main" id="{596427ED-538D-46B7-99BF-C98EF936D073}"/>
              </a:ext>
            </a:extLst>
          </p:cNvPr>
          <p:cNvSpPr txBox="1"/>
          <p:nvPr/>
        </p:nvSpPr>
        <p:spPr>
          <a:xfrm>
            <a:off x="0" y="284461"/>
            <a:ext cx="1378775" cy="276999"/>
          </a:xfrm>
          <a:prstGeom prst="rect">
            <a:avLst/>
          </a:prstGeom>
          <a:noFill/>
        </p:spPr>
        <p:txBody>
          <a:bodyPr wrap="none" rtlCol="0">
            <a:spAutoFit/>
          </a:bodyPr>
          <a:lstStyle/>
          <a:p>
            <a:r>
              <a:rPr lang="en-GB" sz="1200" b="1" dirty="0"/>
              <a:t>Who is JB Priestly?</a:t>
            </a:r>
          </a:p>
        </p:txBody>
      </p:sp>
      <p:pic>
        <p:nvPicPr>
          <p:cNvPr id="9" name="Picture 8" descr="Screen Clipping">
            <a:extLst>
              <a:ext uri="{FF2B5EF4-FFF2-40B4-BE49-F238E27FC236}">
                <a16:creationId xmlns:a16="http://schemas.microsoft.com/office/drawing/2014/main" id="{3578B560-60A5-49EB-90D0-64C8A0454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083" y="540690"/>
            <a:ext cx="1104759" cy="1129725"/>
          </a:xfrm>
          <a:prstGeom prst="rect">
            <a:avLst/>
          </a:prstGeom>
          <a:ln>
            <a:solidFill>
              <a:schemeClr val="tx1">
                <a:lumMod val="85000"/>
                <a:lumOff val="15000"/>
              </a:schemeClr>
            </a:solidFill>
          </a:ln>
        </p:spPr>
      </p:pic>
      <p:sp>
        <p:nvSpPr>
          <p:cNvPr id="11" name="Rectangle 10">
            <a:extLst>
              <a:ext uri="{FF2B5EF4-FFF2-40B4-BE49-F238E27FC236}">
                <a16:creationId xmlns:a16="http://schemas.microsoft.com/office/drawing/2014/main" id="{1C478BFB-7F6C-4608-84E3-1659CC227829}"/>
              </a:ext>
            </a:extLst>
          </p:cNvPr>
          <p:cNvSpPr/>
          <p:nvPr/>
        </p:nvSpPr>
        <p:spPr>
          <a:xfrm>
            <a:off x="1112499" y="416630"/>
            <a:ext cx="3742693" cy="1508105"/>
          </a:xfrm>
          <a:prstGeom prst="rect">
            <a:avLst/>
          </a:prstGeom>
        </p:spPr>
        <p:txBody>
          <a:bodyPr wrap="square">
            <a:spAutoFit/>
          </a:bodyPr>
          <a:lstStyle/>
          <a:p>
            <a:pPr marL="171450" indent="-171450">
              <a:buFont typeface="Arial" panose="020B0604020202020204" pitchFamily="34" charset="0"/>
              <a:buChar char="•"/>
            </a:pPr>
            <a:r>
              <a:rPr lang="en-GB" sz="900" dirty="0" smtClean="0"/>
              <a:t>Born in Bradford, 1894</a:t>
            </a:r>
          </a:p>
          <a:p>
            <a:pPr marL="171450" indent="-171450">
              <a:buFont typeface="Arial" panose="020B0604020202020204" pitchFamily="34" charset="0"/>
              <a:buChar char="•"/>
            </a:pPr>
            <a:r>
              <a:rPr lang="en-GB" sz="900" dirty="0" smtClean="0"/>
              <a:t>In WW1, he immediately joined the British army. After being wounded and affected by a gas attack, he was withdrawn from active service.</a:t>
            </a:r>
          </a:p>
          <a:p>
            <a:pPr marL="171450" indent="-171450">
              <a:buFont typeface="Arial" panose="020B0604020202020204" pitchFamily="34" charset="0"/>
              <a:buChar char="•"/>
            </a:pPr>
            <a:r>
              <a:rPr lang="en-GB" sz="900" dirty="0" smtClean="0"/>
              <a:t>Priestley </a:t>
            </a:r>
            <a:r>
              <a:rPr lang="en-GB" sz="900" dirty="0"/>
              <a:t>wrote An Inspector Calls after the First World War and </a:t>
            </a:r>
            <a:r>
              <a:rPr lang="en-GB" sz="900" dirty="0" smtClean="0"/>
              <a:t>contains </a:t>
            </a:r>
            <a:r>
              <a:rPr lang="en-GB" sz="900" dirty="0"/>
              <a:t>controversial, politically charged messages.</a:t>
            </a:r>
          </a:p>
          <a:p>
            <a:pPr marL="171450" indent="-171450">
              <a:buFont typeface="Arial" panose="020B0604020202020204" pitchFamily="34" charset="0"/>
              <a:buChar char="•"/>
            </a:pPr>
            <a:r>
              <a:rPr lang="en-GB" sz="900" dirty="0" smtClean="0"/>
              <a:t> He was concerned about the social inequality in Britain during the 1930’s. </a:t>
            </a:r>
          </a:p>
          <a:p>
            <a:pPr marL="171450" indent="-171450">
              <a:buFont typeface="Arial" panose="020B0604020202020204" pitchFamily="34" charset="0"/>
              <a:buChar char="•"/>
            </a:pPr>
            <a:r>
              <a:rPr lang="en-GB" sz="900" dirty="0"/>
              <a:t>set up a new political party, the Common Wealth Party, which argued for public ownership of land, greater democracy, and a new 'morality' in politics</a:t>
            </a:r>
            <a:r>
              <a:rPr lang="en-GB" sz="1100" dirty="0"/>
              <a:t>.</a:t>
            </a:r>
          </a:p>
        </p:txBody>
      </p:sp>
      <p:pic>
        <p:nvPicPr>
          <p:cNvPr id="12" name="Picture 11"/>
          <p:cNvPicPr>
            <a:picLocks noChangeAspect="1"/>
          </p:cNvPicPr>
          <p:nvPr/>
        </p:nvPicPr>
        <p:blipFill>
          <a:blip r:embed="rId3"/>
          <a:stretch>
            <a:fillRect/>
          </a:stretch>
        </p:blipFill>
        <p:spPr>
          <a:xfrm>
            <a:off x="7994556" y="1733957"/>
            <a:ext cx="717315" cy="1035325"/>
          </a:xfrm>
          <a:prstGeom prst="rect">
            <a:avLst/>
          </a:prstGeom>
        </p:spPr>
      </p:pic>
      <p:pic>
        <p:nvPicPr>
          <p:cNvPr id="13" name="Picture 12"/>
          <p:cNvPicPr>
            <a:picLocks noChangeAspect="1"/>
          </p:cNvPicPr>
          <p:nvPr/>
        </p:nvPicPr>
        <p:blipFill>
          <a:blip r:embed="rId4"/>
          <a:stretch>
            <a:fillRect/>
          </a:stretch>
        </p:blipFill>
        <p:spPr>
          <a:xfrm>
            <a:off x="7929635" y="3008216"/>
            <a:ext cx="850319" cy="1231358"/>
          </a:xfrm>
          <a:prstGeom prst="rect">
            <a:avLst/>
          </a:prstGeom>
        </p:spPr>
      </p:pic>
      <p:pic>
        <p:nvPicPr>
          <p:cNvPr id="14" name="Picture 13"/>
          <p:cNvPicPr>
            <a:picLocks noChangeAspect="1"/>
          </p:cNvPicPr>
          <p:nvPr/>
        </p:nvPicPr>
        <p:blipFill>
          <a:blip r:embed="rId5"/>
          <a:stretch>
            <a:fillRect/>
          </a:stretch>
        </p:blipFill>
        <p:spPr>
          <a:xfrm>
            <a:off x="7818041" y="919562"/>
            <a:ext cx="1070347" cy="591003"/>
          </a:xfrm>
          <a:prstGeom prst="rect">
            <a:avLst/>
          </a:prstGeom>
        </p:spPr>
      </p:pic>
      <p:pic>
        <p:nvPicPr>
          <p:cNvPr id="4" name="Picture 3"/>
          <p:cNvPicPr>
            <a:picLocks noChangeAspect="1"/>
          </p:cNvPicPr>
          <p:nvPr/>
        </p:nvPicPr>
        <p:blipFill rotWithShape="1">
          <a:blip r:embed="rId6" cstate="print">
            <a:extLst>
              <a:ext uri="{28A0092B-C50C-407E-A947-70E740481C1C}">
                <a14:useLocalDpi xmlns:a14="http://schemas.microsoft.com/office/drawing/2010/main" val="0"/>
              </a:ext>
            </a:extLst>
          </a:blip>
          <a:srcRect l="16321"/>
          <a:stretch/>
        </p:blipFill>
        <p:spPr>
          <a:xfrm>
            <a:off x="4716636" y="5544567"/>
            <a:ext cx="1352641" cy="1327759"/>
          </a:xfrm>
          <a:prstGeom prst="rect">
            <a:avLst/>
          </a:prstGeom>
        </p:spPr>
      </p:pic>
      <p:pic>
        <p:nvPicPr>
          <p:cNvPr id="15" name="Picture 14"/>
          <p:cNvPicPr>
            <a:picLocks noChangeAspect="1"/>
          </p:cNvPicPr>
          <p:nvPr/>
        </p:nvPicPr>
        <p:blipFill rotWithShape="1">
          <a:blip r:embed="rId7"/>
          <a:srcRect l="18665"/>
          <a:stretch/>
        </p:blipFill>
        <p:spPr>
          <a:xfrm>
            <a:off x="7883127" y="4487630"/>
            <a:ext cx="1009662" cy="826062"/>
          </a:xfrm>
          <a:prstGeom prst="rect">
            <a:avLst/>
          </a:prstGeom>
        </p:spPr>
      </p:pic>
      <p:sp>
        <p:nvSpPr>
          <p:cNvPr id="16" name="TextBox 15">
            <a:extLst>
              <a:ext uri="{FF2B5EF4-FFF2-40B4-BE49-F238E27FC236}">
                <a16:creationId xmlns:a16="http://schemas.microsoft.com/office/drawing/2014/main" id="{3A83B481-F17A-4032-9747-1EB4C5283751}"/>
              </a:ext>
            </a:extLst>
          </p:cNvPr>
          <p:cNvSpPr txBox="1"/>
          <p:nvPr/>
        </p:nvSpPr>
        <p:spPr>
          <a:xfrm>
            <a:off x="5911392" y="5493381"/>
            <a:ext cx="2593781" cy="13234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100" b="1" u="sng" dirty="0"/>
              <a:t>Capitalism</a:t>
            </a:r>
            <a:r>
              <a:rPr lang="en-GB" sz="1100" dirty="0"/>
              <a:t>- The idea that a few individuals or private companies own industry. Therefore there is a hierarchy of wealth. The people at the bottom work for the people at the top. They don’t have as much money and it can lead to exploitation</a:t>
            </a:r>
            <a:r>
              <a:rPr lang="en-GB" sz="1400" dirty="0"/>
              <a:t>.</a:t>
            </a:r>
          </a:p>
        </p:txBody>
      </p:sp>
      <p:sp>
        <p:nvSpPr>
          <p:cNvPr id="17" name="TextBox 16">
            <a:extLst>
              <a:ext uri="{FF2B5EF4-FFF2-40B4-BE49-F238E27FC236}">
                <a16:creationId xmlns:a16="http://schemas.microsoft.com/office/drawing/2014/main" id="{FCC2ACED-F18D-4BB2-A02A-4349884E204F}"/>
              </a:ext>
            </a:extLst>
          </p:cNvPr>
          <p:cNvSpPr txBox="1"/>
          <p:nvPr/>
        </p:nvSpPr>
        <p:spPr>
          <a:xfrm>
            <a:off x="9140677" y="5654449"/>
            <a:ext cx="2848860" cy="110799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GB" sz="1100" b="1" u="sng" dirty="0"/>
              <a:t>Socialism</a:t>
            </a:r>
            <a:r>
              <a:rPr lang="en-GB" sz="1100" dirty="0"/>
              <a:t>- The belief that we all have to look after each other. The rich should help the poor. Services should be provided by the government and therefore communities get a say in how services (like NHS) are run and it is more fair. </a:t>
            </a:r>
          </a:p>
        </p:txBody>
      </p:sp>
      <p:pic>
        <p:nvPicPr>
          <p:cNvPr id="18" name="Picture 17" descr="Screen Clipping">
            <a:extLst>
              <a:ext uri="{FF2B5EF4-FFF2-40B4-BE49-F238E27FC236}">
                <a16:creationId xmlns:a16="http://schemas.microsoft.com/office/drawing/2014/main" id="{3982CDA8-0E5F-4628-8359-5DBBD91D825E}"/>
              </a:ext>
            </a:extLst>
          </p:cNvPr>
          <p:cNvPicPr>
            <a:picLocks noChangeAspect="1"/>
          </p:cNvPicPr>
          <p:nvPr/>
        </p:nvPicPr>
        <p:blipFill>
          <a:blip r:embed="rId8" cstate="print">
            <a:extLst>
              <a:ext uri="{BEBA8EAE-BF5A-486C-A8C5-ECC9F3942E4B}">
                <a14:imgProps xmlns:a14="http://schemas.microsoft.com/office/drawing/2010/main">
                  <a14:imgLayer r:embed="rId9">
                    <a14:imgEffect>
                      <a14:backgroundRemoval t="9091" b="100000" l="9756" r="100000"/>
                    </a14:imgEffect>
                  </a14:imgLayer>
                </a14:imgProps>
              </a:ext>
              <a:ext uri="{28A0092B-C50C-407E-A947-70E740481C1C}">
                <a14:useLocalDpi xmlns:a14="http://schemas.microsoft.com/office/drawing/2010/main" val="0"/>
              </a:ext>
            </a:extLst>
          </a:blip>
          <a:stretch>
            <a:fillRect/>
          </a:stretch>
        </p:blipFill>
        <p:spPr>
          <a:xfrm>
            <a:off x="8107740" y="6155100"/>
            <a:ext cx="1240075" cy="779105"/>
          </a:xfrm>
          <a:prstGeom prst="rect">
            <a:avLst/>
          </a:prstGeom>
        </p:spPr>
      </p:pic>
      <p:pic>
        <p:nvPicPr>
          <p:cNvPr id="3" name="Picture 2"/>
          <p:cNvPicPr>
            <a:picLocks noChangeAspect="1"/>
          </p:cNvPicPr>
          <p:nvPr/>
        </p:nvPicPr>
        <p:blipFill rotWithShape="1">
          <a:blip r:embed="rId10" cstate="print">
            <a:extLst>
              <a:ext uri="{28A0092B-C50C-407E-A947-70E740481C1C}">
                <a14:useLocalDpi xmlns:a14="http://schemas.microsoft.com/office/drawing/2010/main" val="0"/>
              </a:ext>
            </a:extLst>
          </a:blip>
          <a:srcRect l="52500" b="17077"/>
          <a:stretch/>
        </p:blipFill>
        <p:spPr>
          <a:xfrm>
            <a:off x="10190459" y="4921315"/>
            <a:ext cx="749296" cy="735790"/>
          </a:xfrm>
          <a:prstGeom prst="rect">
            <a:avLst/>
          </a:prstGeom>
        </p:spPr>
      </p:pic>
      <p:graphicFrame>
        <p:nvGraphicFramePr>
          <p:cNvPr id="19" name="Table 18"/>
          <p:cNvGraphicFramePr>
            <a:graphicFrameLocks noGrp="1"/>
          </p:cNvGraphicFramePr>
          <p:nvPr>
            <p:extLst>
              <p:ext uri="{D42A27DB-BD31-4B8C-83A1-F6EECF244321}">
                <p14:modId xmlns:p14="http://schemas.microsoft.com/office/powerpoint/2010/main" val="1683023428"/>
              </p:ext>
            </p:extLst>
          </p:nvPr>
        </p:nvGraphicFramePr>
        <p:xfrm>
          <a:off x="21610" y="4886426"/>
          <a:ext cx="4740066" cy="2047779"/>
        </p:xfrm>
        <a:graphic>
          <a:graphicData uri="http://schemas.openxmlformats.org/drawingml/2006/table">
            <a:tbl>
              <a:tblPr firstRow="1" bandRow="1">
                <a:tableStyleId>{5C22544A-7EE6-4342-B048-85BDC9FD1C3A}</a:tableStyleId>
              </a:tblPr>
              <a:tblGrid>
                <a:gridCol w="1301929">
                  <a:extLst>
                    <a:ext uri="{9D8B030D-6E8A-4147-A177-3AD203B41FA5}">
                      <a16:colId xmlns:a16="http://schemas.microsoft.com/office/drawing/2014/main" val="47345129"/>
                    </a:ext>
                  </a:extLst>
                </a:gridCol>
                <a:gridCol w="3438137">
                  <a:extLst>
                    <a:ext uri="{9D8B030D-6E8A-4147-A177-3AD203B41FA5}">
                      <a16:colId xmlns:a16="http://schemas.microsoft.com/office/drawing/2014/main" val="2185005462"/>
                    </a:ext>
                  </a:extLst>
                </a:gridCol>
              </a:tblGrid>
              <a:tr h="279939">
                <a:tc>
                  <a:txBody>
                    <a:bodyPr/>
                    <a:lstStyle/>
                    <a:p>
                      <a:r>
                        <a:rPr lang="en-GB" sz="1000" dirty="0" smtClean="0"/>
                        <a:t>Key Words</a:t>
                      </a:r>
                      <a:endParaRPr lang="en-GB" sz="1000" dirty="0"/>
                    </a:p>
                  </a:txBody>
                  <a:tcPr/>
                </a:tc>
                <a:tc>
                  <a:txBody>
                    <a:bodyPr/>
                    <a:lstStyle/>
                    <a:p>
                      <a:r>
                        <a:rPr lang="en-GB" sz="1000" dirty="0" smtClean="0"/>
                        <a:t>Definitions</a:t>
                      </a:r>
                      <a:r>
                        <a:rPr lang="en-GB" sz="1000" baseline="0" dirty="0" smtClean="0"/>
                        <a:t> </a:t>
                      </a:r>
                      <a:endParaRPr lang="en-GB" sz="1000" dirty="0"/>
                    </a:p>
                  </a:txBody>
                  <a:tcPr/>
                </a:tc>
                <a:extLst>
                  <a:ext uri="{0D108BD9-81ED-4DB2-BD59-A6C34878D82A}">
                    <a16:rowId xmlns:a16="http://schemas.microsoft.com/office/drawing/2014/main" val="2470745160"/>
                  </a:ext>
                </a:extLst>
              </a:tr>
              <a:tr h="1761873">
                <a:tc>
                  <a:txBody>
                    <a:bodyPr/>
                    <a:lstStyle/>
                    <a:p>
                      <a:pPr marL="228600" indent="-228600">
                        <a:buFont typeface="+mj-lt"/>
                        <a:buAutoNum type="arabicPeriod"/>
                      </a:pPr>
                      <a:r>
                        <a:rPr lang="en-GB" sz="1000" b="0" dirty="0" smtClean="0">
                          <a:latin typeface="+mn-lt"/>
                        </a:rPr>
                        <a:t>Subservient</a:t>
                      </a:r>
                    </a:p>
                    <a:p>
                      <a:pPr marL="228600" indent="-228600">
                        <a:buFont typeface="+mj-lt"/>
                        <a:buAutoNum type="arabicPeriod"/>
                      </a:pPr>
                      <a:r>
                        <a:rPr lang="en-GB" sz="1000" b="0" dirty="0" smtClean="0">
                          <a:latin typeface="+mn-lt"/>
                        </a:rPr>
                        <a:t>Breadwinner</a:t>
                      </a:r>
                    </a:p>
                    <a:p>
                      <a:pPr marL="228600" indent="-228600">
                        <a:buFont typeface="+mj-lt"/>
                        <a:buAutoNum type="arabicPeriod"/>
                      </a:pPr>
                      <a:r>
                        <a:rPr lang="en-GB" sz="1000" b="0" dirty="0" smtClean="0">
                          <a:latin typeface="+mn-lt"/>
                        </a:rPr>
                        <a:t>Socialism</a:t>
                      </a:r>
                    </a:p>
                    <a:p>
                      <a:pPr marL="228600" indent="-228600">
                        <a:buFont typeface="+mj-lt"/>
                        <a:buAutoNum type="arabicPeriod"/>
                      </a:pPr>
                      <a:r>
                        <a:rPr lang="en-GB" sz="1000" b="0" dirty="0" smtClean="0">
                          <a:latin typeface="+mn-lt"/>
                        </a:rPr>
                        <a:t>Capitalism</a:t>
                      </a:r>
                    </a:p>
                    <a:p>
                      <a:pPr marL="228600" indent="-228600">
                        <a:buFont typeface="+mj-lt"/>
                        <a:buAutoNum type="arabicPeriod"/>
                      </a:pPr>
                      <a:r>
                        <a:rPr lang="en-GB" sz="1000" b="0" dirty="0" smtClean="0">
                          <a:latin typeface="+mn-lt"/>
                        </a:rPr>
                        <a:t>Dole</a:t>
                      </a:r>
                    </a:p>
                    <a:p>
                      <a:pPr marL="228600" indent="-228600">
                        <a:buFont typeface="+mj-lt"/>
                        <a:buAutoNum type="arabicPeriod"/>
                      </a:pPr>
                      <a:r>
                        <a:rPr lang="en-GB" sz="1000" b="0" dirty="0" smtClean="0">
                          <a:latin typeface="+mn-lt"/>
                        </a:rPr>
                        <a:t>Suffragettes</a:t>
                      </a:r>
                    </a:p>
                    <a:p>
                      <a:pPr marL="228600" indent="-228600">
                        <a:buFont typeface="+mj-lt"/>
                        <a:buAutoNum type="arabicPeriod"/>
                      </a:pPr>
                      <a:r>
                        <a:rPr lang="en-GB" sz="1000" b="0" dirty="0" smtClean="0">
                          <a:latin typeface="+mn-lt"/>
                        </a:rPr>
                        <a:t>Suffragists</a:t>
                      </a:r>
                    </a:p>
                  </a:txBody>
                  <a:tcPr/>
                </a:tc>
                <a:tc>
                  <a:txBody>
                    <a:bodyPr/>
                    <a:lstStyle/>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00" b="0" kern="1200" dirty="0" smtClean="0">
                          <a:solidFill>
                            <a:schemeClr val="dk1"/>
                          </a:solidFill>
                          <a:effectLst/>
                          <a:latin typeface="+mn-lt"/>
                          <a:ea typeface="+mn-ea"/>
                          <a:cs typeface="+mn-cs"/>
                        </a:rPr>
                        <a:t>prepared to obey others unquestioningly</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00" b="0" kern="1200" dirty="0" smtClean="0">
                          <a:solidFill>
                            <a:schemeClr val="dk1"/>
                          </a:solidFill>
                          <a:effectLst/>
                          <a:latin typeface="+mn-lt"/>
                          <a:ea typeface="+mn-ea"/>
                          <a:cs typeface="+mn-cs"/>
                        </a:rPr>
                        <a:t>a person who earns money to support their family, typically the sole one.</a:t>
                      </a:r>
                    </a:p>
                    <a:p>
                      <a:pPr marL="228600" indent="-228600">
                        <a:buFont typeface="+mj-lt"/>
                        <a:buAutoNum type="arabicPeriod"/>
                      </a:pPr>
                      <a:r>
                        <a:rPr lang="en-GB" sz="1000" dirty="0" smtClean="0"/>
                        <a:t>Thinking</a:t>
                      </a:r>
                      <a:r>
                        <a:rPr lang="en-GB" sz="1000" baseline="0" dirty="0" smtClean="0"/>
                        <a:t> of the collective, rather than just the individual</a:t>
                      </a:r>
                    </a:p>
                    <a:p>
                      <a:pPr marL="228600" indent="-228600">
                        <a:buFont typeface="+mj-lt"/>
                        <a:buAutoNum type="arabicPeriod"/>
                      </a:pPr>
                      <a:r>
                        <a:rPr lang="en-GB" sz="1000" dirty="0" smtClean="0"/>
                        <a:t>The idea that a few individuals or private companies own industry. </a:t>
                      </a:r>
                    </a:p>
                    <a:p>
                      <a:pPr marL="228600" indent="-228600">
                        <a:buFont typeface="+mj-lt"/>
                        <a:buAutoNum type="arabicPeriod"/>
                      </a:pPr>
                      <a:r>
                        <a:rPr lang="en-GB" sz="1000" baseline="0" dirty="0" smtClean="0"/>
                        <a:t>Benefits </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00" b="0" kern="1200" dirty="0" smtClean="0">
                          <a:solidFill>
                            <a:schemeClr val="dk1"/>
                          </a:solidFill>
                          <a:effectLst/>
                          <a:latin typeface="+mn-lt"/>
                          <a:ea typeface="+mn-ea"/>
                          <a:cs typeface="+mn-cs"/>
                        </a:rPr>
                        <a:t>a woman seeking the right to vote through organized, militant protest.</a:t>
                      </a:r>
                    </a:p>
                    <a:p>
                      <a:pPr marL="228600" marR="0" lvl="0" indent="-228600" algn="l" defTabSz="914400" rtl="0" eaLnBrk="1" fontAlgn="auto" latinLnBrk="0" hangingPunct="1">
                        <a:lnSpc>
                          <a:spcPct val="100000"/>
                        </a:lnSpc>
                        <a:spcBef>
                          <a:spcPts val="0"/>
                        </a:spcBef>
                        <a:spcAft>
                          <a:spcPts val="0"/>
                        </a:spcAft>
                        <a:buClrTx/>
                        <a:buSzTx/>
                        <a:buFont typeface="+mj-lt"/>
                        <a:buAutoNum type="arabicPeriod"/>
                        <a:tabLst/>
                        <a:defRPr/>
                      </a:pPr>
                      <a:r>
                        <a:rPr lang="en-GB" sz="1000" b="0" kern="1200" dirty="0" smtClean="0">
                          <a:solidFill>
                            <a:schemeClr val="dk1"/>
                          </a:solidFill>
                          <a:effectLst/>
                          <a:latin typeface="+mn-lt"/>
                          <a:ea typeface="+mn-ea"/>
                          <a:cs typeface="+mn-cs"/>
                        </a:rPr>
                        <a:t>a woman seeking the right to vote through organized, moderate protest.</a:t>
                      </a:r>
                      <a:endParaRPr lang="en-GB" sz="1800" b="0" kern="1200" dirty="0" smtClean="0">
                        <a:solidFill>
                          <a:schemeClr val="dk1"/>
                        </a:solidFill>
                        <a:effectLst/>
                        <a:latin typeface="+mn-lt"/>
                        <a:ea typeface="+mn-ea"/>
                        <a:cs typeface="+mn-cs"/>
                      </a:endParaRPr>
                    </a:p>
                  </a:txBody>
                  <a:tcPr/>
                </a:tc>
                <a:extLst>
                  <a:ext uri="{0D108BD9-81ED-4DB2-BD59-A6C34878D82A}">
                    <a16:rowId xmlns:a16="http://schemas.microsoft.com/office/drawing/2014/main" val="1876106268"/>
                  </a:ext>
                </a:extLst>
              </a:tr>
            </a:tbl>
          </a:graphicData>
        </a:graphic>
      </p:graphicFrame>
      <p:sp>
        <p:nvSpPr>
          <p:cNvPr id="21" name="Cloud Callout 20"/>
          <p:cNvSpPr/>
          <p:nvPr/>
        </p:nvSpPr>
        <p:spPr>
          <a:xfrm>
            <a:off x="2830881" y="1896546"/>
            <a:ext cx="2364574" cy="1639788"/>
          </a:xfrm>
          <a:prstGeom prst="cloudCallout">
            <a:avLst>
              <a:gd name="adj1" fmla="val 50591"/>
              <a:gd name="adj2" fmla="val 91894"/>
            </a:avLst>
          </a:prstGeom>
        </p:spPr>
        <p:style>
          <a:lnRef idx="2">
            <a:schemeClr val="accent1"/>
          </a:lnRef>
          <a:fillRef idx="1">
            <a:schemeClr val="lt1"/>
          </a:fillRef>
          <a:effectRef idx="0">
            <a:schemeClr val="accent1"/>
          </a:effectRef>
          <a:fontRef idx="minor">
            <a:schemeClr val="dk1"/>
          </a:fontRef>
        </p:style>
        <p:txBody>
          <a:bodyPr wrap="square">
            <a:spAutoFit/>
          </a:bodyPr>
          <a:lstStyle/>
          <a:p>
            <a:pPr algn="ctr"/>
            <a:r>
              <a:rPr lang="en-GB" sz="800" b="1" dirty="0" smtClean="0"/>
              <a:t>GSCE LINK: </a:t>
            </a:r>
          </a:p>
          <a:p>
            <a:pPr algn="ctr"/>
            <a:r>
              <a:rPr lang="en-GB" sz="800" b="1" dirty="0" smtClean="0"/>
              <a:t>AO3 </a:t>
            </a:r>
            <a:r>
              <a:rPr lang="en-GB" sz="800" b="1" dirty="0"/>
              <a:t>– </a:t>
            </a:r>
            <a:r>
              <a:rPr lang="en-GB" sz="800" dirty="0"/>
              <a:t>Relate texts to their social, cultural and historical contexts; explain how texts have been influential and significant to self and other readers in different contexts and at different times. </a:t>
            </a:r>
          </a:p>
        </p:txBody>
      </p:sp>
      <p:sp>
        <p:nvSpPr>
          <p:cNvPr id="6" name="TextBox 5"/>
          <p:cNvSpPr txBox="1"/>
          <p:nvPr/>
        </p:nvSpPr>
        <p:spPr>
          <a:xfrm>
            <a:off x="31780" y="1964550"/>
            <a:ext cx="2873372" cy="2677656"/>
          </a:xfrm>
          <a:prstGeom prst="rect">
            <a:avLst/>
          </a:prstGeom>
          <a:noFill/>
          <a:ln>
            <a:solidFill>
              <a:schemeClr val="accent1"/>
            </a:solidFill>
          </a:ln>
        </p:spPr>
        <p:txBody>
          <a:bodyPr wrap="square" rtlCol="0">
            <a:spAutoFit/>
          </a:bodyPr>
          <a:lstStyle/>
          <a:p>
            <a:r>
              <a:rPr lang="en-GB" sz="1200" dirty="0" smtClean="0"/>
              <a:t>Questions to consider:</a:t>
            </a:r>
          </a:p>
          <a:p>
            <a:pPr marL="285750" indent="-285750">
              <a:buFont typeface="Arial" panose="020B0604020202020204" pitchFamily="34" charset="0"/>
              <a:buChar char="•"/>
            </a:pPr>
            <a:r>
              <a:rPr lang="en-GB" sz="1200" dirty="0" smtClean="0"/>
              <a:t>Does everyone deserve to have the same?</a:t>
            </a:r>
          </a:p>
          <a:p>
            <a:pPr marL="285750" indent="-285750">
              <a:buFont typeface="Arial" panose="020B0604020202020204" pitchFamily="34" charset="0"/>
              <a:buChar char="•"/>
            </a:pPr>
            <a:r>
              <a:rPr lang="en-GB" sz="1200" dirty="0" smtClean="0"/>
              <a:t>Is it fair that our opportunities are determined by our class/ social status? </a:t>
            </a:r>
          </a:p>
          <a:p>
            <a:pPr marL="285750" indent="-285750">
              <a:buFont typeface="Arial" panose="020B0604020202020204" pitchFamily="34" charset="0"/>
              <a:buChar char="•"/>
            </a:pPr>
            <a:r>
              <a:rPr lang="en-GB" sz="1200" dirty="0" smtClean="0"/>
              <a:t>Who should take responsibility for the fact that there is still extreme poverty? </a:t>
            </a:r>
          </a:p>
          <a:p>
            <a:pPr marL="285750" indent="-285750">
              <a:buFont typeface="Arial" panose="020B0604020202020204" pitchFamily="34" charset="0"/>
              <a:buChar char="•"/>
            </a:pPr>
            <a:r>
              <a:rPr lang="en-GB" sz="1200" dirty="0" smtClean="0"/>
              <a:t>Are you a capitalist or a socialist? Why?</a:t>
            </a:r>
          </a:p>
          <a:p>
            <a:pPr marL="285750" indent="-285750">
              <a:buFont typeface="Arial" panose="020B0604020202020204" pitchFamily="34" charset="0"/>
              <a:buChar char="•"/>
            </a:pPr>
            <a:r>
              <a:rPr lang="en-GB" sz="1200" dirty="0" smtClean="0"/>
              <a:t>Is gender discrimination still a problem?</a:t>
            </a:r>
          </a:p>
          <a:p>
            <a:pPr marL="285750" indent="-285750">
              <a:buFont typeface="Arial" panose="020B0604020202020204" pitchFamily="34" charset="0"/>
              <a:buChar char="•"/>
            </a:pPr>
            <a:r>
              <a:rPr lang="en-GB" sz="1200" dirty="0" smtClean="0"/>
              <a:t>How can we ensure that class and gender discrimination is not an issue in modern society? </a:t>
            </a:r>
          </a:p>
        </p:txBody>
      </p:sp>
    </p:spTree>
    <p:extLst>
      <p:ext uri="{BB962C8B-B14F-4D97-AF65-F5344CB8AC3E}">
        <p14:creationId xmlns:p14="http://schemas.microsoft.com/office/powerpoint/2010/main" val="4167264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Rounded Rectangle 22"/>
          <p:cNvSpPr/>
          <p:nvPr/>
        </p:nvSpPr>
        <p:spPr>
          <a:xfrm>
            <a:off x="6041570" y="24493"/>
            <a:ext cx="6018965" cy="984636"/>
          </a:xfrm>
          <a:prstGeom prst="roundRect">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GB" sz="1050" b="1" smtClean="0"/>
              <a:t>Career </a:t>
            </a:r>
            <a:r>
              <a:rPr lang="en-GB" sz="1050" b="1" smtClean="0"/>
              <a:t>Paths</a:t>
            </a:r>
            <a:r>
              <a:rPr lang="en-GB" sz="1050" b="1" dirty="0" smtClean="0"/>
              <a:t>: </a:t>
            </a:r>
          </a:p>
          <a:p>
            <a:pPr algn="ctr"/>
            <a:r>
              <a:rPr lang="en-GB" sz="1050" dirty="0" smtClean="0"/>
              <a:t>By studying An Inspector Calls you may be interested in a career path of…</a:t>
            </a:r>
          </a:p>
          <a:p>
            <a:pPr marL="342900" indent="-342900" algn="ctr">
              <a:buAutoNum type="arabicParenR"/>
            </a:pPr>
            <a:r>
              <a:rPr lang="en-GB" sz="1050" dirty="0" smtClean="0"/>
              <a:t>Playwright</a:t>
            </a:r>
          </a:p>
          <a:p>
            <a:pPr marL="342900" indent="-342900" algn="ctr">
              <a:buFontTx/>
              <a:buAutoNum type="arabicParenR"/>
            </a:pPr>
            <a:r>
              <a:rPr lang="en-GB" sz="1050" dirty="0" smtClean="0"/>
              <a:t>Role within the Government </a:t>
            </a:r>
          </a:p>
          <a:p>
            <a:pPr marL="342900" indent="-342900" algn="ctr">
              <a:buFontTx/>
              <a:buAutoNum type="arabicParenR"/>
            </a:pPr>
            <a:r>
              <a:rPr lang="en-GB" sz="1050" dirty="0" smtClean="0"/>
              <a:t>Political Activist</a:t>
            </a:r>
          </a:p>
          <a:p>
            <a:pPr marL="342900" indent="-342900" algn="ctr">
              <a:buAutoNum type="arabicParenR"/>
            </a:pPr>
            <a:r>
              <a:rPr lang="en-GB" sz="1050" dirty="0" smtClean="0"/>
              <a:t>Actor/Actress</a:t>
            </a:r>
          </a:p>
        </p:txBody>
      </p:sp>
      <p:graphicFrame>
        <p:nvGraphicFramePr>
          <p:cNvPr id="28" name="Table 27"/>
          <p:cNvGraphicFramePr>
            <a:graphicFrameLocks noGrp="1"/>
          </p:cNvGraphicFramePr>
          <p:nvPr>
            <p:extLst>
              <p:ext uri="{D42A27DB-BD31-4B8C-83A1-F6EECF244321}">
                <p14:modId xmlns:p14="http://schemas.microsoft.com/office/powerpoint/2010/main" val="3897767528"/>
              </p:ext>
            </p:extLst>
          </p:nvPr>
        </p:nvGraphicFramePr>
        <p:xfrm>
          <a:off x="0" y="-21828"/>
          <a:ext cx="5943600" cy="6879828"/>
        </p:xfrm>
        <a:graphic>
          <a:graphicData uri="http://schemas.openxmlformats.org/drawingml/2006/table">
            <a:tbl>
              <a:tblPr firstRow="1" bandRow="1">
                <a:tableStyleId>{5C22544A-7EE6-4342-B048-85BDC9FD1C3A}</a:tableStyleId>
              </a:tblPr>
              <a:tblGrid>
                <a:gridCol w="1266092">
                  <a:extLst>
                    <a:ext uri="{9D8B030D-6E8A-4147-A177-3AD203B41FA5}">
                      <a16:colId xmlns:a16="http://schemas.microsoft.com/office/drawing/2014/main" val="1684776276"/>
                    </a:ext>
                  </a:extLst>
                </a:gridCol>
                <a:gridCol w="4677508">
                  <a:extLst>
                    <a:ext uri="{9D8B030D-6E8A-4147-A177-3AD203B41FA5}">
                      <a16:colId xmlns:a16="http://schemas.microsoft.com/office/drawing/2014/main" val="842987557"/>
                    </a:ext>
                  </a:extLst>
                </a:gridCol>
              </a:tblGrid>
              <a:tr h="339304">
                <a:tc>
                  <a:txBody>
                    <a:bodyPr/>
                    <a:lstStyle/>
                    <a:p>
                      <a:pPr algn="ctr"/>
                      <a:r>
                        <a:rPr lang="en-GB" sz="800" dirty="0" smtClean="0"/>
                        <a:t>Key Characters: </a:t>
                      </a:r>
                      <a:endParaRPr lang="en-GB" sz="800" dirty="0"/>
                    </a:p>
                  </a:txBody>
                  <a:tcPr/>
                </a:tc>
                <a:tc>
                  <a:txBody>
                    <a:bodyPr/>
                    <a:lstStyle/>
                    <a:p>
                      <a:pPr algn="ctr"/>
                      <a:r>
                        <a:rPr lang="en-GB" sz="800" dirty="0" smtClean="0"/>
                        <a:t>Information</a:t>
                      </a:r>
                      <a:r>
                        <a:rPr lang="en-GB" sz="800" baseline="0" dirty="0" smtClean="0"/>
                        <a:t>: </a:t>
                      </a:r>
                      <a:endParaRPr lang="en-GB" sz="800" dirty="0"/>
                    </a:p>
                  </a:txBody>
                  <a:tcPr/>
                </a:tc>
                <a:extLst>
                  <a:ext uri="{0D108BD9-81ED-4DB2-BD59-A6C34878D82A}">
                    <a16:rowId xmlns:a16="http://schemas.microsoft.com/office/drawing/2014/main" val="3285361591"/>
                  </a:ext>
                </a:extLst>
              </a:tr>
              <a:tr h="959238">
                <a:tc>
                  <a:txBody>
                    <a:bodyPr/>
                    <a:lstStyle/>
                    <a:p>
                      <a:pPr algn="ctr"/>
                      <a:r>
                        <a:rPr lang="en-GB" sz="800" b="1" baseline="0" dirty="0" smtClean="0"/>
                        <a:t>Arthur </a:t>
                      </a:r>
                    </a:p>
                    <a:p>
                      <a:pPr algn="ctr"/>
                      <a:r>
                        <a:rPr lang="en-GB" sz="800" b="1" baseline="0" dirty="0" smtClean="0"/>
                        <a:t>Birling </a:t>
                      </a:r>
                    </a:p>
                    <a:p>
                      <a:pPr algn="ctr"/>
                      <a:endParaRPr lang="en-GB" sz="800" b="1" dirty="0"/>
                    </a:p>
                  </a:txBody>
                  <a:tcPr/>
                </a:tc>
                <a:tc>
                  <a:txBody>
                    <a:bodyPr/>
                    <a:lstStyle/>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"heavy-looking, rather portentous man in his middle fifties”</a:t>
                      </a:r>
                    </a:p>
                    <a:p>
                      <a:pPr marL="171450" indent="-171450">
                        <a:buFont typeface="Arial" panose="020B0604020202020204" pitchFamily="34" charset="0"/>
                        <a:buChar char="•"/>
                      </a:pPr>
                      <a:r>
                        <a:rPr lang="en-GB" sz="1000" dirty="0" smtClean="0"/>
                        <a:t>He has worked his way up in the world and is proud of his achievements. He boasts about having been Mayor and tries (and fails) to impress the Inspector with his local standing and his influential friends.</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He is extremely </a:t>
                      </a:r>
                      <a:r>
                        <a:rPr lang="en-GB" sz="1000" b="1" kern="1200" dirty="0" smtClean="0">
                          <a:solidFill>
                            <a:schemeClr val="dk1"/>
                          </a:solidFill>
                          <a:effectLst/>
                          <a:latin typeface="+mn-lt"/>
                          <a:ea typeface="+mn-ea"/>
                          <a:cs typeface="+mn-cs"/>
                        </a:rPr>
                        <a:t>selfish</a:t>
                      </a:r>
                      <a:r>
                        <a:rPr lang="en-GB" sz="1000" kern="1200" dirty="0" smtClean="0">
                          <a:solidFill>
                            <a:schemeClr val="dk1"/>
                          </a:solidFill>
                          <a:effectLst/>
                          <a:latin typeface="+mn-lt"/>
                          <a:ea typeface="+mn-ea"/>
                          <a:cs typeface="+mn-cs"/>
                        </a:rPr>
                        <a:t>: He wants to protect himself and his family. He believes that socialist ideas that stress the importance of the community are "nonsense" and that "a man has to make his own way."</a:t>
                      </a:r>
                    </a:p>
                  </a:txBody>
                  <a:tcPr/>
                </a:tc>
                <a:extLst>
                  <a:ext uri="{0D108BD9-81ED-4DB2-BD59-A6C34878D82A}">
                    <a16:rowId xmlns:a16="http://schemas.microsoft.com/office/drawing/2014/main" val="3896042749"/>
                  </a:ext>
                </a:extLst>
              </a:tr>
              <a:tr h="959238">
                <a:tc>
                  <a:txBody>
                    <a:bodyPr/>
                    <a:lstStyle/>
                    <a:p>
                      <a:pPr algn="ctr"/>
                      <a:r>
                        <a:rPr lang="en-GB" sz="900" b="1" dirty="0" smtClean="0"/>
                        <a:t>Sybil</a:t>
                      </a:r>
                    </a:p>
                    <a:p>
                      <a:pPr algn="ctr"/>
                      <a:r>
                        <a:rPr lang="en-GB" sz="900" b="1" dirty="0" smtClean="0"/>
                        <a:t> Birling </a:t>
                      </a:r>
                      <a:endParaRPr lang="en-GB" sz="900" b="1" dirty="0"/>
                    </a:p>
                  </a:txBody>
                  <a:tcPr/>
                </a:tc>
                <a:tc>
                  <a:txBody>
                    <a:bodyPr/>
                    <a:lstStyle/>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"about fifty, a rather cold woman and her husband's social superior.“</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She is a </a:t>
                      </a:r>
                      <a:r>
                        <a:rPr lang="en-GB" sz="1000" b="1" kern="1200" dirty="0" smtClean="0">
                          <a:solidFill>
                            <a:schemeClr val="dk1"/>
                          </a:solidFill>
                          <a:effectLst/>
                          <a:latin typeface="+mn-lt"/>
                          <a:ea typeface="+mn-ea"/>
                          <a:cs typeface="+mn-cs"/>
                        </a:rPr>
                        <a:t>snob</a:t>
                      </a:r>
                      <a:r>
                        <a:rPr lang="en-GB" sz="1000" kern="1200" dirty="0" smtClean="0">
                          <a:solidFill>
                            <a:schemeClr val="dk1"/>
                          </a:solidFill>
                          <a:effectLst/>
                          <a:latin typeface="+mn-lt"/>
                          <a:ea typeface="+mn-ea"/>
                          <a:cs typeface="+mn-cs"/>
                        </a:rPr>
                        <a:t>, very aware of the differences between social classes</a:t>
                      </a:r>
                      <a:r>
                        <a:rPr lang="en-GB" sz="1000" kern="1200" baseline="0" dirty="0" smtClean="0">
                          <a:solidFill>
                            <a:schemeClr val="dk1"/>
                          </a:solidFill>
                          <a:effectLst/>
                          <a:latin typeface="+mn-lt"/>
                          <a:ea typeface="+mn-ea"/>
                          <a:cs typeface="+mn-cs"/>
                        </a:rPr>
                        <a:t> – ‘a girl of that class’ </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She sees Sheila and Eric still as "children" and speaks patronisingly to them.</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She </a:t>
                      </a:r>
                      <a:r>
                        <a:rPr lang="en-GB" sz="1000" b="1" kern="1200" dirty="0" smtClean="0">
                          <a:solidFill>
                            <a:schemeClr val="dk1"/>
                          </a:solidFill>
                          <a:effectLst/>
                          <a:latin typeface="+mn-lt"/>
                          <a:ea typeface="+mn-ea"/>
                          <a:cs typeface="+mn-cs"/>
                        </a:rPr>
                        <a:t>tries to deny things</a:t>
                      </a:r>
                      <a:r>
                        <a:rPr lang="en-GB" sz="1000" kern="1200" dirty="0" smtClean="0">
                          <a:solidFill>
                            <a:schemeClr val="dk1"/>
                          </a:solidFill>
                          <a:effectLst/>
                          <a:latin typeface="+mn-lt"/>
                          <a:ea typeface="+mn-ea"/>
                          <a:cs typeface="+mn-cs"/>
                        </a:rPr>
                        <a:t> that she doesn't want to believe: Eric's drinking, Gerald's affair with Eva, and the fact that a working class girl would refuse money even if it was stolen</a:t>
                      </a:r>
                      <a:endParaRPr lang="en-GB" sz="1000" dirty="0"/>
                    </a:p>
                  </a:txBody>
                  <a:tcPr/>
                </a:tc>
                <a:extLst>
                  <a:ext uri="{0D108BD9-81ED-4DB2-BD59-A6C34878D82A}">
                    <a16:rowId xmlns:a16="http://schemas.microsoft.com/office/drawing/2014/main" val="2285836922"/>
                  </a:ext>
                </a:extLst>
              </a:tr>
              <a:tr h="842651">
                <a:tc>
                  <a:txBody>
                    <a:bodyPr/>
                    <a:lstStyle/>
                    <a:p>
                      <a:pPr algn="ctr"/>
                      <a:r>
                        <a:rPr lang="en-GB" sz="900" b="1" dirty="0" smtClean="0"/>
                        <a:t>Shelia </a:t>
                      </a:r>
                      <a:br>
                        <a:rPr lang="en-GB" sz="900" b="1" dirty="0" smtClean="0"/>
                      </a:br>
                      <a:r>
                        <a:rPr lang="en-GB" sz="900" b="1" dirty="0" smtClean="0"/>
                        <a:t>Birling</a:t>
                      </a:r>
                    </a:p>
                  </a:txBody>
                  <a:tcPr/>
                </a:tc>
                <a:tc>
                  <a:txBody>
                    <a:bodyPr/>
                    <a:lstStyle/>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"a pretty girl in her early twenties, very pleased with life and rather excited.“</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she shows her </a:t>
                      </a:r>
                      <a:r>
                        <a:rPr lang="en-GB" sz="1000" b="1" kern="1200" dirty="0" smtClean="0">
                          <a:solidFill>
                            <a:schemeClr val="dk1"/>
                          </a:solidFill>
                          <a:effectLst/>
                          <a:latin typeface="+mn-lt"/>
                          <a:ea typeface="+mn-ea"/>
                          <a:cs typeface="+mn-cs"/>
                        </a:rPr>
                        <a:t>compassion</a:t>
                      </a:r>
                      <a:r>
                        <a:rPr lang="en-GB" sz="1000" kern="1200" dirty="0" smtClean="0">
                          <a:solidFill>
                            <a:schemeClr val="dk1"/>
                          </a:solidFill>
                          <a:effectLst/>
                          <a:latin typeface="+mn-lt"/>
                          <a:ea typeface="+mn-ea"/>
                          <a:cs typeface="+mn-cs"/>
                        </a:rPr>
                        <a:t> immediately she hears of her father's treatment of Eva Smith: "But these girls aren't cheap labour - they're people." – Priestly is trying</a:t>
                      </a:r>
                      <a:r>
                        <a:rPr lang="en-GB" sz="1000" kern="1200" baseline="0" dirty="0" smtClean="0">
                          <a:solidFill>
                            <a:schemeClr val="dk1"/>
                          </a:solidFill>
                          <a:effectLst/>
                          <a:latin typeface="+mn-lt"/>
                          <a:ea typeface="+mn-ea"/>
                          <a:cs typeface="+mn-cs"/>
                        </a:rPr>
                        <a:t> to show a new attitude of lower class to educate a new generation. </a:t>
                      </a:r>
                      <a:endParaRPr lang="en-GB" sz="1000" dirty="0"/>
                    </a:p>
                  </a:txBody>
                  <a:tcPr/>
                </a:tc>
                <a:extLst>
                  <a:ext uri="{0D108BD9-81ED-4DB2-BD59-A6C34878D82A}">
                    <a16:rowId xmlns:a16="http://schemas.microsoft.com/office/drawing/2014/main" val="1149047262"/>
                  </a:ext>
                </a:extLst>
              </a:tr>
              <a:tr h="842651">
                <a:tc>
                  <a:txBody>
                    <a:bodyPr/>
                    <a:lstStyle/>
                    <a:p>
                      <a:pPr algn="ctr"/>
                      <a:r>
                        <a:rPr lang="en-GB" sz="900" b="1" dirty="0" smtClean="0"/>
                        <a:t>Eric </a:t>
                      </a:r>
                    </a:p>
                    <a:p>
                      <a:pPr algn="ctr"/>
                      <a:r>
                        <a:rPr lang="en-GB" sz="900" b="1" dirty="0" smtClean="0"/>
                        <a:t>Birling </a:t>
                      </a:r>
                      <a:endParaRPr lang="en-GB" sz="900" b="1" dirty="0"/>
                    </a:p>
                  </a:txBody>
                  <a:tcPr/>
                </a:tc>
                <a:tc>
                  <a:txBody>
                    <a:bodyPr/>
                    <a:lstStyle/>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"in his early twenties, not quite at ease, half shy, half assertive.“</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Eric seems </a:t>
                      </a:r>
                      <a:r>
                        <a:rPr lang="en-GB" sz="1000" b="1" kern="1200" dirty="0" smtClean="0">
                          <a:solidFill>
                            <a:schemeClr val="dk1"/>
                          </a:solidFill>
                          <a:effectLst/>
                          <a:latin typeface="+mn-lt"/>
                          <a:ea typeface="+mn-ea"/>
                          <a:cs typeface="+mn-cs"/>
                        </a:rPr>
                        <a:t>embarrassed and awkward</a:t>
                      </a:r>
                      <a:r>
                        <a:rPr lang="en-GB" sz="1000" kern="1200" dirty="0" smtClean="0">
                          <a:solidFill>
                            <a:schemeClr val="dk1"/>
                          </a:solidFill>
                          <a:effectLst/>
                          <a:latin typeface="+mn-lt"/>
                          <a:ea typeface="+mn-ea"/>
                          <a:cs typeface="+mn-cs"/>
                        </a:rPr>
                        <a:t> right from the start. </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It soon becomes clear to us that he is a </a:t>
                      </a:r>
                      <a:r>
                        <a:rPr lang="en-GB" sz="1000" b="1" kern="1200" dirty="0" smtClean="0">
                          <a:solidFill>
                            <a:schemeClr val="dk1"/>
                          </a:solidFill>
                          <a:effectLst/>
                          <a:latin typeface="+mn-lt"/>
                          <a:ea typeface="+mn-ea"/>
                          <a:cs typeface="+mn-cs"/>
                        </a:rPr>
                        <a:t>hardened drinker</a:t>
                      </a:r>
                      <a:r>
                        <a:rPr lang="en-GB" sz="1000" kern="1200" dirty="0" smtClean="0">
                          <a:solidFill>
                            <a:schemeClr val="dk1"/>
                          </a:solidFill>
                          <a:effectLst/>
                          <a:latin typeface="+mn-lt"/>
                          <a:ea typeface="+mn-ea"/>
                          <a:cs typeface="+mn-cs"/>
                        </a:rPr>
                        <a:t>.</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He feels </a:t>
                      </a:r>
                      <a:r>
                        <a:rPr lang="en-GB" sz="1000" b="1" kern="1200" dirty="0" smtClean="0">
                          <a:solidFill>
                            <a:schemeClr val="dk1"/>
                          </a:solidFill>
                          <a:effectLst/>
                          <a:latin typeface="+mn-lt"/>
                          <a:ea typeface="+mn-ea"/>
                          <a:cs typeface="+mn-cs"/>
                        </a:rPr>
                        <a:t>guilt and frustration</a:t>
                      </a:r>
                      <a:r>
                        <a:rPr lang="en-GB" sz="1000" kern="1200" dirty="0" smtClean="0">
                          <a:solidFill>
                            <a:schemeClr val="dk1"/>
                          </a:solidFill>
                          <a:effectLst/>
                          <a:latin typeface="+mn-lt"/>
                          <a:ea typeface="+mn-ea"/>
                          <a:cs typeface="+mn-cs"/>
                        </a:rPr>
                        <a:t> with himself </a:t>
                      </a:r>
                      <a:endParaRPr lang="en-GB" sz="1000" dirty="0"/>
                    </a:p>
                  </a:txBody>
                  <a:tcPr/>
                </a:tc>
                <a:extLst>
                  <a:ext uri="{0D108BD9-81ED-4DB2-BD59-A6C34878D82A}">
                    <a16:rowId xmlns:a16="http://schemas.microsoft.com/office/drawing/2014/main" val="717217075"/>
                  </a:ext>
                </a:extLst>
              </a:tr>
              <a:tr h="842651">
                <a:tc>
                  <a:txBody>
                    <a:bodyPr/>
                    <a:lstStyle/>
                    <a:p>
                      <a:pPr algn="ctr"/>
                      <a:r>
                        <a:rPr lang="en-GB" sz="900" b="1" dirty="0" smtClean="0"/>
                        <a:t>Gerald</a:t>
                      </a:r>
                      <a:r>
                        <a:rPr lang="en-GB" sz="900" b="1" baseline="0" dirty="0" smtClean="0"/>
                        <a:t> </a:t>
                      </a:r>
                    </a:p>
                    <a:p>
                      <a:pPr algn="ctr"/>
                      <a:r>
                        <a:rPr lang="en-GB" sz="900" b="1" baseline="0" dirty="0" smtClean="0"/>
                        <a:t>Croft</a:t>
                      </a:r>
                      <a:endParaRPr lang="en-GB" sz="900" b="1" dirty="0"/>
                    </a:p>
                  </a:txBody>
                  <a:tcPr/>
                </a:tc>
                <a:tc>
                  <a:txBody>
                    <a:bodyPr/>
                    <a:lstStyle/>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"an attractive chap about thirty, rather too manly to be a dandy but very much the easy well-bred man-about-town.“</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He is an </a:t>
                      </a:r>
                      <a:r>
                        <a:rPr lang="en-GB" sz="1000" b="1" kern="1200" dirty="0" smtClean="0">
                          <a:solidFill>
                            <a:schemeClr val="dk1"/>
                          </a:solidFill>
                          <a:effectLst/>
                          <a:latin typeface="+mn-lt"/>
                          <a:ea typeface="+mn-ea"/>
                          <a:cs typeface="+mn-cs"/>
                        </a:rPr>
                        <a:t>aristocrat</a:t>
                      </a:r>
                      <a:r>
                        <a:rPr lang="en-GB" sz="1000" kern="1200" dirty="0" smtClean="0">
                          <a:solidFill>
                            <a:schemeClr val="dk1"/>
                          </a:solidFill>
                          <a:effectLst/>
                          <a:latin typeface="+mn-lt"/>
                          <a:ea typeface="+mn-ea"/>
                          <a:cs typeface="+mn-cs"/>
                        </a:rPr>
                        <a:t> - the son of Lord and Lady Croft.</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He is not as willing as Sheila to admit his part in the girl's death</a:t>
                      </a:r>
                      <a:endParaRPr lang="en-GB" sz="1000" dirty="0"/>
                    </a:p>
                  </a:txBody>
                  <a:tcPr/>
                </a:tc>
                <a:extLst>
                  <a:ext uri="{0D108BD9-81ED-4DB2-BD59-A6C34878D82A}">
                    <a16:rowId xmlns:a16="http://schemas.microsoft.com/office/drawing/2014/main" val="2059893070"/>
                  </a:ext>
                </a:extLst>
              </a:tr>
              <a:tr h="842651">
                <a:tc>
                  <a:txBody>
                    <a:bodyPr/>
                    <a:lstStyle/>
                    <a:p>
                      <a:pPr algn="ctr"/>
                      <a:r>
                        <a:rPr lang="en-GB" sz="900" b="1" dirty="0" smtClean="0"/>
                        <a:t>Eva</a:t>
                      </a:r>
                      <a:br>
                        <a:rPr lang="en-GB" sz="900" b="1" dirty="0" smtClean="0"/>
                      </a:br>
                      <a:r>
                        <a:rPr lang="en-GB" sz="900" b="1" dirty="0" smtClean="0"/>
                        <a:t>Smith</a:t>
                      </a:r>
                      <a:endParaRPr lang="en-GB" sz="900" b="1" baseline="0" dirty="0" smtClean="0"/>
                    </a:p>
                    <a:p>
                      <a:pPr algn="ctr"/>
                      <a:r>
                        <a:rPr lang="en-GB" sz="900" b="1" baseline="0" dirty="0" smtClean="0"/>
                        <a:t>(Daisy)</a:t>
                      </a:r>
                      <a:endParaRPr lang="en-GB" sz="900" b="1" dirty="0"/>
                    </a:p>
                  </a:txBody>
                  <a:tcPr/>
                </a:tc>
                <a:tc>
                  <a:txBody>
                    <a:bodyPr/>
                    <a:lstStyle/>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"very pretty - soft brown hair and big dark eyes.“</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Her parents were dead.</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She came from outside </a:t>
                      </a:r>
                      <a:r>
                        <a:rPr lang="en-GB" sz="1000" kern="1200" dirty="0" err="1" smtClean="0">
                          <a:solidFill>
                            <a:schemeClr val="dk1"/>
                          </a:solidFill>
                          <a:effectLst/>
                          <a:latin typeface="+mn-lt"/>
                          <a:ea typeface="+mn-ea"/>
                          <a:cs typeface="+mn-cs"/>
                        </a:rPr>
                        <a:t>Brumley</a:t>
                      </a:r>
                      <a:r>
                        <a:rPr lang="en-GB" sz="1000" kern="1200" dirty="0" smtClean="0">
                          <a:solidFill>
                            <a:schemeClr val="dk1"/>
                          </a:solidFill>
                          <a:effectLst/>
                          <a:latin typeface="+mn-lt"/>
                          <a:ea typeface="+mn-ea"/>
                          <a:cs typeface="+mn-cs"/>
                        </a:rPr>
                        <a:t>: Mr Birling speaks of her being "country-bred."</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She was working class.</a:t>
                      </a:r>
                      <a:endParaRPr lang="en-GB" sz="1000" dirty="0"/>
                    </a:p>
                  </a:txBody>
                  <a:tcPr/>
                </a:tc>
                <a:extLst>
                  <a:ext uri="{0D108BD9-81ED-4DB2-BD59-A6C34878D82A}">
                    <a16:rowId xmlns:a16="http://schemas.microsoft.com/office/drawing/2014/main" val="4048763600"/>
                  </a:ext>
                </a:extLst>
              </a:tr>
              <a:tr h="842651">
                <a:tc>
                  <a:txBody>
                    <a:bodyPr/>
                    <a:lstStyle/>
                    <a:p>
                      <a:pPr algn="ctr"/>
                      <a:r>
                        <a:rPr lang="en-GB" sz="900" b="1" dirty="0" smtClean="0"/>
                        <a:t>The </a:t>
                      </a:r>
                    </a:p>
                    <a:p>
                      <a:pPr algn="ctr"/>
                      <a:r>
                        <a:rPr lang="en-GB" sz="900" b="1" dirty="0" smtClean="0"/>
                        <a:t>Inspector</a:t>
                      </a:r>
                      <a:endParaRPr lang="en-GB" sz="900" b="1" dirty="0"/>
                    </a:p>
                  </a:txBody>
                  <a:tcPr/>
                </a:tc>
                <a:tc>
                  <a:txBody>
                    <a:bodyPr/>
                    <a:lstStyle/>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"an impression of massiveness, solidity and purposefulness. He is a man in his fifties, dressed in a plain darkish suit. He speaks carefully, weightily, and has a disconcerting habit of looking hard at the person he addresses before actually speaking. “</a:t>
                      </a:r>
                    </a:p>
                    <a:p>
                      <a:pPr marL="171450" indent="-171450">
                        <a:buFont typeface="Arial" panose="020B0604020202020204" pitchFamily="34" charset="0"/>
                        <a:buChar char="•"/>
                      </a:pPr>
                      <a:r>
                        <a:rPr lang="en-GB" sz="1000" kern="1200" dirty="0" smtClean="0">
                          <a:solidFill>
                            <a:schemeClr val="dk1"/>
                          </a:solidFill>
                          <a:effectLst/>
                          <a:latin typeface="+mn-lt"/>
                          <a:ea typeface="+mn-ea"/>
                          <a:cs typeface="+mn-cs"/>
                        </a:rPr>
                        <a:t>He works very </a:t>
                      </a:r>
                      <a:r>
                        <a:rPr lang="en-GB" sz="1000" b="1" kern="1200" dirty="0" smtClean="0">
                          <a:solidFill>
                            <a:schemeClr val="dk1"/>
                          </a:solidFill>
                          <a:effectLst/>
                          <a:latin typeface="+mn-lt"/>
                          <a:ea typeface="+mn-ea"/>
                          <a:cs typeface="+mn-cs"/>
                        </a:rPr>
                        <a:t>systematically</a:t>
                      </a:r>
                      <a:endParaRPr lang="en-GB" sz="1000" dirty="0"/>
                    </a:p>
                  </a:txBody>
                  <a:tcPr/>
                </a:tc>
                <a:extLst>
                  <a:ext uri="{0D108BD9-81ED-4DB2-BD59-A6C34878D82A}">
                    <a16:rowId xmlns:a16="http://schemas.microsoft.com/office/drawing/2014/main" val="2843075494"/>
                  </a:ext>
                </a:extLst>
              </a:tr>
            </a:tbl>
          </a:graphicData>
        </a:graphic>
      </p:graphicFrame>
      <p:graphicFrame>
        <p:nvGraphicFramePr>
          <p:cNvPr id="29" name="Table 28"/>
          <p:cNvGraphicFramePr>
            <a:graphicFrameLocks noGrp="1"/>
          </p:cNvGraphicFramePr>
          <p:nvPr>
            <p:extLst>
              <p:ext uri="{D42A27DB-BD31-4B8C-83A1-F6EECF244321}">
                <p14:modId xmlns:p14="http://schemas.microsoft.com/office/powerpoint/2010/main" val="939971127"/>
              </p:ext>
            </p:extLst>
          </p:nvPr>
        </p:nvGraphicFramePr>
        <p:xfrm>
          <a:off x="6116935" y="1038395"/>
          <a:ext cx="5943600" cy="5817421"/>
        </p:xfrm>
        <a:graphic>
          <a:graphicData uri="http://schemas.openxmlformats.org/drawingml/2006/table">
            <a:tbl>
              <a:tblPr firstRow="1" bandRow="1">
                <a:tableStyleId>{5C22544A-7EE6-4342-B048-85BDC9FD1C3A}</a:tableStyleId>
              </a:tblPr>
              <a:tblGrid>
                <a:gridCol w="1266092">
                  <a:extLst>
                    <a:ext uri="{9D8B030D-6E8A-4147-A177-3AD203B41FA5}">
                      <a16:colId xmlns:a16="http://schemas.microsoft.com/office/drawing/2014/main" val="1684776276"/>
                    </a:ext>
                  </a:extLst>
                </a:gridCol>
                <a:gridCol w="4677508">
                  <a:extLst>
                    <a:ext uri="{9D8B030D-6E8A-4147-A177-3AD203B41FA5}">
                      <a16:colId xmlns:a16="http://schemas.microsoft.com/office/drawing/2014/main" val="842987557"/>
                    </a:ext>
                  </a:extLst>
                </a:gridCol>
              </a:tblGrid>
              <a:tr h="454633">
                <a:tc>
                  <a:txBody>
                    <a:bodyPr/>
                    <a:lstStyle/>
                    <a:p>
                      <a:r>
                        <a:rPr lang="en-GB" sz="1000" dirty="0" smtClean="0"/>
                        <a:t>Key Theme</a:t>
                      </a:r>
                      <a:endParaRPr lang="en-GB" sz="1000" dirty="0"/>
                    </a:p>
                  </a:txBody>
                  <a:tcPr/>
                </a:tc>
                <a:tc>
                  <a:txBody>
                    <a:bodyPr/>
                    <a:lstStyle/>
                    <a:p>
                      <a:r>
                        <a:rPr lang="en-GB" sz="1000" dirty="0" smtClean="0"/>
                        <a:t>Information</a:t>
                      </a:r>
                      <a:r>
                        <a:rPr lang="en-GB" sz="1000" baseline="0" dirty="0" smtClean="0"/>
                        <a:t>: </a:t>
                      </a:r>
                      <a:endParaRPr lang="en-GB" sz="1000" dirty="0"/>
                    </a:p>
                  </a:txBody>
                  <a:tcPr/>
                </a:tc>
                <a:extLst>
                  <a:ext uri="{0D108BD9-81ED-4DB2-BD59-A6C34878D82A}">
                    <a16:rowId xmlns:a16="http://schemas.microsoft.com/office/drawing/2014/main" val="3285361591"/>
                  </a:ext>
                </a:extLst>
              </a:tr>
              <a:tr h="975292">
                <a:tc>
                  <a:txBody>
                    <a:bodyPr/>
                    <a:lstStyle/>
                    <a:p>
                      <a:pPr algn="r"/>
                      <a:r>
                        <a:rPr lang="en-GB" sz="1000" dirty="0" smtClean="0"/>
                        <a:t>Social Responsibility</a:t>
                      </a:r>
                      <a:r>
                        <a:rPr lang="en-GB" sz="1000" baseline="0" dirty="0" smtClean="0"/>
                        <a:t> </a:t>
                      </a:r>
                      <a:endParaRPr lang="en-GB" sz="1000" dirty="0"/>
                    </a:p>
                  </a:txBody>
                  <a:tcPr/>
                </a:tc>
                <a:tc>
                  <a:txBody>
                    <a:bodyPr/>
                    <a:lstStyle/>
                    <a:p>
                      <a:pPr algn="r"/>
                      <a:r>
                        <a:rPr lang="en-GB" sz="1000" kern="1200" dirty="0" smtClean="0">
                          <a:solidFill>
                            <a:schemeClr val="dk1"/>
                          </a:solidFill>
                          <a:effectLst/>
                          <a:latin typeface="+mn-lt"/>
                          <a:ea typeface="+mn-ea"/>
                          <a:cs typeface="+mn-cs"/>
                        </a:rPr>
                        <a:t>The words </a:t>
                      </a:r>
                      <a:r>
                        <a:rPr lang="en-GB" sz="1000" b="1" kern="1200" dirty="0" smtClean="0">
                          <a:solidFill>
                            <a:schemeClr val="dk1"/>
                          </a:solidFill>
                          <a:effectLst/>
                          <a:latin typeface="+mn-lt"/>
                          <a:ea typeface="+mn-ea"/>
                          <a:cs typeface="+mn-cs"/>
                        </a:rPr>
                        <a:t>responsible</a:t>
                      </a:r>
                      <a:r>
                        <a:rPr lang="en-GB" sz="1000" kern="1200" dirty="0" smtClean="0">
                          <a:solidFill>
                            <a:schemeClr val="dk1"/>
                          </a:solidFill>
                          <a:effectLst/>
                          <a:latin typeface="+mn-lt"/>
                          <a:ea typeface="+mn-ea"/>
                          <a:cs typeface="+mn-cs"/>
                        </a:rPr>
                        <a:t> and </a:t>
                      </a:r>
                      <a:r>
                        <a:rPr lang="en-GB" sz="1000" b="1" kern="1200" dirty="0" smtClean="0">
                          <a:solidFill>
                            <a:schemeClr val="dk1"/>
                          </a:solidFill>
                          <a:effectLst/>
                          <a:latin typeface="+mn-lt"/>
                          <a:ea typeface="+mn-ea"/>
                          <a:cs typeface="+mn-cs"/>
                        </a:rPr>
                        <a:t>responsibility</a:t>
                      </a:r>
                      <a:r>
                        <a:rPr lang="en-GB" sz="1000" kern="1200" dirty="0" smtClean="0">
                          <a:solidFill>
                            <a:schemeClr val="dk1"/>
                          </a:solidFill>
                          <a:effectLst/>
                          <a:latin typeface="+mn-lt"/>
                          <a:ea typeface="+mn-ea"/>
                          <a:cs typeface="+mn-cs"/>
                        </a:rPr>
                        <a:t> are used by most characters in the play at some point.</a:t>
                      </a:r>
                    </a:p>
                    <a:p>
                      <a:pPr algn="r"/>
                      <a:r>
                        <a:rPr lang="en-GB" sz="1000" kern="1200" dirty="0" smtClean="0">
                          <a:solidFill>
                            <a:schemeClr val="dk1"/>
                          </a:solidFill>
                          <a:effectLst/>
                          <a:latin typeface="+mn-lt"/>
                          <a:ea typeface="+mn-ea"/>
                          <a:cs typeface="+mn-cs"/>
                        </a:rPr>
                        <a:t>Each member of the family has a different attitude to responsibility. Make sure that you know how each of them felt about their responsibility in the case of Eva Smith.</a:t>
                      </a:r>
                    </a:p>
                    <a:p>
                      <a:pPr algn="r"/>
                      <a:r>
                        <a:rPr lang="en-GB" sz="1000" kern="1200" dirty="0" smtClean="0">
                          <a:solidFill>
                            <a:schemeClr val="dk1"/>
                          </a:solidFill>
                          <a:effectLst/>
                          <a:latin typeface="+mn-lt"/>
                          <a:ea typeface="+mn-ea"/>
                          <a:cs typeface="+mn-cs"/>
                        </a:rPr>
                        <a:t>The Inspector wanted each member of the family to share the responsibility of Eva's death: he tells them, "each of you helped to kill her." However, his final speech is aimed not only at the characters on stage, but at the audience too.</a:t>
                      </a:r>
                    </a:p>
                  </a:txBody>
                  <a:tcPr/>
                </a:tc>
                <a:extLst>
                  <a:ext uri="{0D108BD9-81ED-4DB2-BD59-A6C34878D82A}">
                    <a16:rowId xmlns:a16="http://schemas.microsoft.com/office/drawing/2014/main" val="3896042749"/>
                  </a:ext>
                </a:extLst>
              </a:tr>
              <a:tr h="729828">
                <a:tc>
                  <a:txBody>
                    <a:bodyPr/>
                    <a:lstStyle/>
                    <a:p>
                      <a:pPr algn="r"/>
                      <a:r>
                        <a:rPr lang="en-GB" sz="1000" dirty="0" smtClean="0"/>
                        <a:t>Social Class</a:t>
                      </a:r>
                      <a:endParaRPr lang="en-GB" sz="1000" dirty="0"/>
                    </a:p>
                  </a:txBody>
                  <a:tcPr/>
                </a:tc>
                <a:tc>
                  <a:txBody>
                    <a:bodyPr/>
                    <a:lstStyle/>
                    <a:p>
                      <a:pPr algn="r"/>
                      <a:r>
                        <a:rPr lang="en-GB" sz="1000" kern="1200" dirty="0" smtClean="0">
                          <a:solidFill>
                            <a:schemeClr val="dk1"/>
                          </a:solidFill>
                          <a:effectLst/>
                          <a:latin typeface="+mn-lt"/>
                          <a:ea typeface="+mn-ea"/>
                          <a:cs typeface="+mn-cs"/>
                        </a:rPr>
                        <a:t>Apart from Edna the maid, the cast of the play does not include any lower class characters. We see only the rich, upwardly mobile </a:t>
                      </a:r>
                      <a:r>
                        <a:rPr lang="en-GB" sz="1000" kern="1200" dirty="0" err="1" smtClean="0">
                          <a:solidFill>
                            <a:schemeClr val="dk1"/>
                          </a:solidFill>
                          <a:effectLst/>
                          <a:latin typeface="+mn-lt"/>
                          <a:ea typeface="+mn-ea"/>
                          <a:cs typeface="+mn-cs"/>
                        </a:rPr>
                        <a:t>Birlings</a:t>
                      </a:r>
                      <a:r>
                        <a:rPr lang="en-GB" sz="1000" kern="1200" dirty="0" smtClean="0">
                          <a:solidFill>
                            <a:schemeClr val="dk1"/>
                          </a:solidFill>
                          <a:effectLst/>
                          <a:latin typeface="+mn-lt"/>
                          <a:ea typeface="+mn-ea"/>
                          <a:cs typeface="+mn-cs"/>
                        </a:rPr>
                        <a:t> and the upper class Gerald Croft. Yet we </a:t>
                      </a:r>
                      <a:r>
                        <a:rPr lang="en-GB" sz="1000" b="0" i="1" kern="1200" dirty="0" smtClean="0">
                          <a:solidFill>
                            <a:schemeClr val="dk1"/>
                          </a:solidFill>
                          <a:effectLst/>
                          <a:latin typeface="+mn-lt"/>
                          <a:ea typeface="+mn-ea"/>
                          <a:cs typeface="+mn-cs"/>
                        </a:rPr>
                        <a:t>learn</a:t>
                      </a:r>
                      <a:r>
                        <a:rPr lang="en-GB" sz="1000" kern="1200" dirty="0" smtClean="0">
                          <a:solidFill>
                            <a:schemeClr val="dk1"/>
                          </a:solidFill>
                          <a:effectLst/>
                          <a:latin typeface="+mn-lt"/>
                          <a:ea typeface="+mn-ea"/>
                          <a:cs typeface="+mn-cs"/>
                        </a:rPr>
                        <a:t> a lot about the lower class as we hear of each stage in Eva's life and we see the attitude the Birling's had for them.</a:t>
                      </a:r>
                      <a:endParaRPr lang="en-GB" sz="1000" dirty="0"/>
                    </a:p>
                  </a:txBody>
                  <a:tcPr/>
                </a:tc>
                <a:extLst>
                  <a:ext uri="{0D108BD9-81ED-4DB2-BD59-A6C34878D82A}">
                    <a16:rowId xmlns:a16="http://schemas.microsoft.com/office/drawing/2014/main" val="2285836922"/>
                  </a:ext>
                </a:extLst>
              </a:tr>
              <a:tr h="975292">
                <a:tc>
                  <a:txBody>
                    <a:bodyPr/>
                    <a:lstStyle/>
                    <a:p>
                      <a:pPr algn="r"/>
                      <a:r>
                        <a:rPr lang="en-GB" sz="1050" dirty="0" smtClean="0"/>
                        <a:t>Age</a:t>
                      </a:r>
                      <a:endParaRPr lang="en-GB" sz="1050" dirty="0"/>
                    </a:p>
                  </a:txBody>
                  <a:tcPr/>
                </a:tc>
                <a:tc>
                  <a:txBody>
                    <a:bodyPr/>
                    <a:lstStyle/>
                    <a:p>
                      <a:pPr algn="r" rtl="0"/>
                      <a:r>
                        <a:rPr lang="en-GB" sz="1000" dirty="0" smtClean="0">
                          <a:effectLst/>
                        </a:rPr>
                        <a:t>Age is an important theme in </a:t>
                      </a:r>
                      <a:r>
                        <a:rPr lang="en-GB" sz="1000" i="1" dirty="0" smtClean="0">
                          <a:effectLst/>
                        </a:rPr>
                        <a:t>An Inspector Calls</a:t>
                      </a:r>
                      <a:r>
                        <a:rPr lang="en-GB" sz="1000" dirty="0" smtClean="0">
                          <a:effectLst/>
                        </a:rPr>
                        <a:t>. Priestley uses it to show how he believed that there was hope in the younger generation's ability to learn and change. </a:t>
                      </a:r>
                    </a:p>
                    <a:p>
                      <a:pPr algn="r" rtl="0"/>
                      <a:r>
                        <a:rPr lang="en-GB" sz="1000" dirty="0" smtClean="0">
                          <a:effectLst/>
                        </a:rPr>
                        <a:t>The older characters' opinions and behaviours are stubbornly fixed. Mr Birling refuses to learn and Mrs Birling cannot see the obvious about herself and her children. Eric and Sheila however are younger - they accept their mistakes and offer the chance for a brighter future.</a:t>
                      </a:r>
                    </a:p>
                  </a:txBody>
                  <a:tcPr/>
                </a:tc>
                <a:extLst>
                  <a:ext uri="{0D108BD9-81ED-4DB2-BD59-A6C34878D82A}">
                    <a16:rowId xmlns:a16="http://schemas.microsoft.com/office/drawing/2014/main" val="1149047262"/>
                  </a:ext>
                </a:extLst>
              </a:tr>
              <a:tr h="975292">
                <a:tc>
                  <a:txBody>
                    <a:bodyPr/>
                    <a:lstStyle/>
                    <a:p>
                      <a:pPr algn="r"/>
                      <a:r>
                        <a:rPr lang="en-GB" sz="1050" dirty="0" smtClean="0"/>
                        <a:t>Guilt</a:t>
                      </a:r>
                      <a:endParaRPr lang="en-GB" sz="1050" dirty="0"/>
                    </a:p>
                  </a:txBody>
                  <a:tcPr/>
                </a:tc>
                <a:tc>
                  <a:txBody>
                    <a:bodyPr/>
                    <a:lstStyle/>
                    <a:p>
                      <a:pPr algn="r"/>
                      <a:r>
                        <a:rPr lang="en-GB" sz="1000" u="none" dirty="0" smtClean="0"/>
                        <a:t>Arthur,</a:t>
                      </a:r>
                      <a:r>
                        <a:rPr lang="en-GB" sz="1000" u="none" baseline="0" dirty="0" smtClean="0"/>
                        <a:t> Sy</a:t>
                      </a:r>
                      <a:r>
                        <a:rPr lang="en-GB" sz="1000" u="none" dirty="0" smtClean="0"/>
                        <a:t>bil,</a:t>
                      </a:r>
                      <a:r>
                        <a:rPr lang="en-GB" sz="1000" u="none" baseline="0" dirty="0" smtClean="0"/>
                        <a:t> Sheila, Eric</a:t>
                      </a:r>
                      <a:r>
                        <a:rPr lang="en-GB" sz="1000" u="none" dirty="0" smtClean="0"/>
                        <a:t> and Gerald must come to terms with their guilt, leading to Eva/Daisy’s demise. The Inspector</a:t>
                      </a:r>
                      <a:r>
                        <a:rPr lang="en-GB" sz="1000" u="none" baseline="0" dirty="0" smtClean="0"/>
                        <a:t> w</a:t>
                      </a:r>
                      <a:r>
                        <a:rPr lang="en-GB" sz="1000" dirty="0" smtClean="0"/>
                        <a:t>ants the family to accept the pain it has caused Eva/Daisy. In this way, guilt plays an important role in the Inspector’s politics. Although he does not describe his politics explicitly, he appears to be a socialist, and for him, socialism demands that human beings look out for one another, do their absolute best to avoid harming each other. When people do wrong, they must then explain, to themselves and others, the wrongness of their actions.</a:t>
                      </a:r>
                      <a:endParaRPr lang="en-GB" sz="1000" dirty="0"/>
                    </a:p>
                  </a:txBody>
                  <a:tcPr/>
                </a:tc>
                <a:extLst>
                  <a:ext uri="{0D108BD9-81ED-4DB2-BD59-A6C34878D82A}">
                    <a16:rowId xmlns:a16="http://schemas.microsoft.com/office/drawing/2014/main" val="717217075"/>
                  </a:ext>
                </a:extLst>
              </a:tr>
              <a:tr h="1282328">
                <a:tc>
                  <a:txBody>
                    <a:bodyPr/>
                    <a:lstStyle/>
                    <a:p>
                      <a:pPr algn="r"/>
                      <a:r>
                        <a:rPr lang="en-GB" sz="1050" dirty="0" smtClean="0"/>
                        <a:t>Sex</a:t>
                      </a:r>
                      <a:endParaRPr lang="en-GB" sz="1050" dirty="0"/>
                    </a:p>
                  </a:txBody>
                  <a:tcPr/>
                </a:tc>
                <a:tc>
                  <a:txBody>
                    <a:bodyPr/>
                    <a:lstStyle/>
                    <a:p>
                      <a:pPr algn="r"/>
                      <a:r>
                        <a:rPr lang="en-GB" sz="1000" kern="1200" dirty="0" smtClean="0">
                          <a:solidFill>
                            <a:schemeClr val="dk1"/>
                          </a:solidFill>
                          <a:effectLst/>
                          <a:latin typeface="+mn-lt"/>
                          <a:ea typeface="+mn-ea"/>
                          <a:cs typeface="+mn-cs"/>
                        </a:rPr>
                        <a:t>Because Eva was a woman - in the days before women were valued by society and had not yet been awarded the right to vote - she was in an even worse position than a lower class man. Even upper class women had few choices. For most, the best they could hope for was to impress a rich man and marry well - which could explain why Sheila spent so long in </a:t>
                      </a:r>
                      <a:r>
                        <a:rPr lang="en-GB" sz="1000" kern="1200" dirty="0" err="1" smtClean="0">
                          <a:solidFill>
                            <a:schemeClr val="dk1"/>
                          </a:solidFill>
                          <a:effectLst/>
                          <a:latin typeface="+mn-lt"/>
                          <a:ea typeface="+mn-ea"/>
                          <a:cs typeface="+mn-cs"/>
                        </a:rPr>
                        <a:t>Milwards</a:t>
                      </a:r>
                      <a:r>
                        <a:rPr lang="en-GB" sz="1000" kern="1200" dirty="0" smtClean="0">
                          <a:solidFill>
                            <a:schemeClr val="dk1"/>
                          </a:solidFill>
                          <a:effectLst/>
                          <a:latin typeface="+mn-lt"/>
                          <a:ea typeface="+mn-ea"/>
                          <a:cs typeface="+mn-cs"/>
                        </a:rPr>
                        <a:t>.</a:t>
                      </a:r>
                    </a:p>
                    <a:p>
                      <a:pPr algn="r"/>
                      <a:r>
                        <a:rPr lang="en-GB" sz="1000" kern="1200" dirty="0" smtClean="0">
                          <a:solidFill>
                            <a:schemeClr val="dk1"/>
                          </a:solidFill>
                          <a:effectLst/>
                          <a:latin typeface="+mn-lt"/>
                          <a:ea typeface="+mn-ea"/>
                          <a:cs typeface="+mn-cs"/>
                        </a:rPr>
                        <a:t>For working class women, a job was crucial. There was no social security at that time, so without a job they had no money. There were very few options open to women in that situation: many saw no alternative but to turn to prostitution.</a:t>
                      </a:r>
                    </a:p>
                  </a:txBody>
                  <a:tcPr/>
                </a:tc>
                <a:extLst>
                  <a:ext uri="{0D108BD9-81ED-4DB2-BD59-A6C34878D82A}">
                    <a16:rowId xmlns:a16="http://schemas.microsoft.com/office/drawing/2014/main" val="2059893070"/>
                  </a:ext>
                </a:extLst>
              </a:tr>
            </a:tbl>
          </a:graphicData>
        </a:graphic>
      </p:graphicFrame>
      <p:pic>
        <p:nvPicPr>
          <p:cNvPr id="30" name="Picture 2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9727" y="372011"/>
            <a:ext cx="415597" cy="623395"/>
          </a:xfrm>
          <a:prstGeom prst="rect">
            <a:avLst/>
          </a:prstGeom>
        </p:spPr>
      </p:pic>
      <p:pic>
        <p:nvPicPr>
          <p:cNvPr id="31" name="Picture 3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0459" y="998818"/>
            <a:ext cx="434865" cy="652298"/>
          </a:xfrm>
          <a:prstGeom prst="rect">
            <a:avLst/>
          </a:prstGeom>
        </p:spPr>
      </p:pic>
      <p:pic>
        <p:nvPicPr>
          <p:cNvPr id="32" name="Picture 3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10459" y="1637630"/>
            <a:ext cx="429652" cy="652299"/>
          </a:xfrm>
          <a:prstGeom prst="rect">
            <a:avLst/>
          </a:prstGeom>
        </p:spPr>
      </p:pic>
      <p:pic>
        <p:nvPicPr>
          <p:cNvPr id="33" name="Picture 3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925900" y="2289929"/>
            <a:ext cx="419421" cy="629130"/>
          </a:xfrm>
          <a:prstGeom prst="rect">
            <a:avLst/>
          </a:prstGeom>
        </p:spPr>
      </p:pic>
      <p:pic>
        <p:nvPicPr>
          <p:cNvPr id="34" name="Picture 3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934516" y="2928675"/>
            <a:ext cx="411137" cy="616705"/>
          </a:xfrm>
          <a:prstGeom prst="rect">
            <a:avLst/>
          </a:prstGeom>
        </p:spPr>
      </p:pic>
      <p:pic>
        <p:nvPicPr>
          <p:cNvPr id="35" name="Picture 3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955397" y="4148535"/>
            <a:ext cx="391876" cy="587814"/>
          </a:xfrm>
          <a:prstGeom prst="rect">
            <a:avLst/>
          </a:prstGeom>
        </p:spPr>
      </p:pic>
      <p:pic>
        <p:nvPicPr>
          <p:cNvPr id="36" name="Picture 3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934516" y="3526282"/>
            <a:ext cx="410806" cy="616210"/>
          </a:xfrm>
          <a:prstGeom prst="rect">
            <a:avLst/>
          </a:prstGeom>
        </p:spPr>
      </p:pic>
    </p:spTree>
    <p:extLst>
      <p:ext uri="{BB962C8B-B14F-4D97-AF65-F5344CB8AC3E}">
        <p14:creationId xmlns:p14="http://schemas.microsoft.com/office/powerpoint/2010/main" val="343435530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docProps/app.xml><?xml version="1.0" encoding="utf-8"?>
<Properties xmlns="http://schemas.openxmlformats.org/officeDocument/2006/extended-properties" xmlns:vt="http://schemas.openxmlformats.org/officeDocument/2006/docPropsVTypes">
  <Template>Office Theme</Template>
  <TotalTime>227</TotalTime>
  <Words>1850</Words>
  <Application>Microsoft Office PowerPoint</Application>
  <PresentationFormat>Widescreen</PresentationFormat>
  <Paragraphs>124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Knowledge Organiser – An Inspector Calls  </vt:lpstr>
      <vt:lpstr>PowerPoint Presentation</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KS3 Organiser – Shakespeare Conflict</dc:title>
  <dc:creator>Miss S Gill</dc:creator>
  <cp:lastModifiedBy>Claire Fairburn</cp:lastModifiedBy>
  <cp:revision>24</cp:revision>
  <dcterms:created xsi:type="dcterms:W3CDTF">2018-07-13T08:33:16Z</dcterms:created>
  <dcterms:modified xsi:type="dcterms:W3CDTF">2020-03-24T10:07:05Z</dcterms:modified>
</cp:coreProperties>
</file>